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9"/>
  </p:notesMasterIdLst>
  <p:sldIdLst>
    <p:sldId id="260" r:id="rId2"/>
    <p:sldId id="298" r:id="rId3"/>
    <p:sldId id="300" r:id="rId4"/>
    <p:sldId id="325" r:id="rId5"/>
    <p:sldId id="289" r:id="rId6"/>
    <p:sldId id="290" r:id="rId7"/>
    <p:sldId id="291" r:id="rId8"/>
    <p:sldId id="292" r:id="rId9"/>
    <p:sldId id="293" r:id="rId10"/>
    <p:sldId id="288" r:id="rId11"/>
    <p:sldId id="294" r:id="rId12"/>
    <p:sldId id="326" r:id="rId13"/>
    <p:sldId id="314" r:id="rId14"/>
    <p:sldId id="315" r:id="rId15"/>
    <p:sldId id="316" r:id="rId16"/>
    <p:sldId id="317" r:id="rId17"/>
    <p:sldId id="301" r:id="rId18"/>
    <p:sldId id="302" r:id="rId19"/>
    <p:sldId id="303" r:id="rId20"/>
    <p:sldId id="313" r:id="rId21"/>
    <p:sldId id="296" r:id="rId22"/>
    <p:sldId id="318" r:id="rId23"/>
    <p:sldId id="319" r:id="rId24"/>
    <p:sldId id="322" r:id="rId25"/>
    <p:sldId id="324" r:id="rId26"/>
    <p:sldId id="323" r:id="rId27"/>
    <p:sldId id="320" r:id="rId28"/>
    <p:sldId id="311" r:id="rId29"/>
    <p:sldId id="307" r:id="rId30"/>
    <p:sldId id="310" r:id="rId31"/>
    <p:sldId id="308" r:id="rId32"/>
    <p:sldId id="309" r:id="rId33"/>
    <p:sldId id="321" r:id="rId34"/>
    <p:sldId id="327" r:id="rId35"/>
    <p:sldId id="304" r:id="rId36"/>
    <p:sldId id="305" r:id="rId37"/>
    <p:sldId id="306" r:id="rId38"/>
  </p:sldIdLst>
  <p:sldSz cx="9144000" cy="6858000" type="screen4x3"/>
  <p:notesSz cx="68580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55655" autoAdjust="0"/>
  </p:normalViewPr>
  <p:slideViewPr>
    <p:cSldViewPr snapToGrid="0">
      <p:cViewPr varScale="1">
        <p:scale>
          <a:sx n="64" d="100"/>
          <a:sy n="64" d="100"/>
        </p:scale>
        <p:origin x="28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1"/>
            <a:ext cx="2971800" cy="466435"/>
          </a:xfrm>
          <a:prstGeom prst="rect">
            <a:avLst/>
          </a:prstGeom>
        </p:spPr>
        <p:txBody>
          <a:bodyPr vert="horz" lIns="92757" tIns="46378" rIns="92757" bIns="46378" rtlCol="0"/>
          <a:lstStyle>
            <a:lvl1pPr algn="r">
              <a:defRPr sz="1200"/>
            </a:lvl1pPr>
          </a:lstStyle>
          <a:p>
            <a:fld id="{996115CA-65C6-451A-ABBB-FFD2304A65B2}" type="datetimeFigureOut">
              <a:rPr lang="en-US" smtClean="0"/>
              <a:t>1/4/2019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757" tIns="46378" rIns="92757" bIns="46378"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123010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functional/full-scale exercise play, </a:t>
            </a:r>
            <a:r>
              <a:rPr lang="en-US" baseline="0" dirty="0" err="1" smtClean="0"/>
              <a:t>Simcell</a:t>
            </a:r>
            <a:r>
              <a:rPr lang="en-US" baseline="0" dirty="0" smtClean="0"/>
              <a:t> control is particularly important.</a:t>
            </a:r>
          </a:p>
          <a:p>
            <a:r>
              <a:rPr lang="en-US" baseline="0" dirty="0" smtClean="0"/>
              <a:t>FEs require a robust and detailed Master Scenario Events List and close communication between the site controllers and the </a:t>
            </a:r>
            <a:r>
              <a:rPr lang="en-US" baseline="0" dirty="0" err="1" smtClean="0"/>
              <a:t>SimCell</a:t>
            </a:r>
            <a:r>
              <a:rPr lang="en-US" baseline="0" dirty="0" smtClean="0"/>
              <a:t>.</a:t>
            </a:r>
          </a:p>
          <a:p>
            <a:r>
              <a:rPr lang="en-US" baseline="0" dirty="0" smtClean="0"/>
              <a:t>Controllers should advise the </a:t>
            </a:r>
            <a:r>
              <a:rPr lang="en-US" baseline="0" dirty="0" err="1" smtClean="0"/>
              <a:t>SimCell</a:t>
            </a:r>
            <a:r>
              <a:rPr lang="en-US" baseline="0" dirty="0" smtClean="0"/>
              <a:t> on the pace of exercise play, and request more or fewer injects as necessary to maintain an appropriate pace. So, as you can see, it is wise to develop a large number of injects to be sure all players are adequately challenged. </a:t>
            </a:r>
          </a:p>
          <a:p>
            <a:r>
              <a:rPr lang="en-US" baseline="0" dirty="0" smtClean="0"/>
              <a:t>We started using our ARMER radios during our DOC functional exercises. The room controller messages the Sim Cell controller on the pace of the exercise and asks if specific injects were given. Gives us good practice with the radios too.</a:t>
            </a:r>
          </a:p>
          <a:p>
            <a:endParaRPr lang="en-US" dirty="0" smtClean="0"/>
          </a:p>
          <a:p>
            <a:r>
              <a:rPr lang="en-US" dirty="0" smtClean="0"/>
              <a:t>Over the</a:t>
            </a:r>
            <a:r>
              <a:rPr lang="en-US" baseline="0" dirty="0" smtClean="0"/>
              <a:t> next few slides, we’ll talk about the following aspects of the </a:t>
            </a:r>
            <a:r>
              <a:rPr lang="en-US" baseline="0" dirty="0" err="1" smtClean="0"/>
              <a:t>SimCell</a:t>
            </a:r>
            <a:r>
              <a:rPr lang="en-US" baseline="0" dirty="0" smtClean="0"/>
              <a:t> setup, which is an integral part of the overall exercise experience.</a:t>
            </a:r>
          </a:p>
          <a:p>
            <a:endParaRPr lang="en-US" baseline="0" dirty="0" smtClean="0"/>
          </a:p>
          <a:p>
            <a:r>
              <a:rPr lang="en-US" dirty="0" smtClean="0"/>
              <a:t>Who is in the </a:t>
            </a:r>
            <a:r>
              <a:rPr lang="en-US" dirty="0" err="1" smtClean="0"/>
              <a:t>SimCell</a:t>
            </a:r>
            <a:r>
              <a:rPr lang="en-US" dirty="0" smtClean="0"/>
              <a:t>?</a:t>
            </a:r>
          </a:p>
          <a:p>
            <a:r>
              <a:rPr lang="en-US" dirty="0" smtClean="0"/>
              <a:t>Flow</a:t>
            </a:r>
            <a:r>
              <a:rPr lang="en-US" baseline="0" dirty="0" smtClean="0"/>
              <a:t> of information to and from the </a:t>
            </a:r>
            <a:r>
              <a:rPr lang="en-US" baseline="0" dirty="0" err="1" smtClean="0"/>
              <a:t>SimCell</a:t>
            </a:r>
            <a:endParaRPr lang="en-US" baseline="0" dirty="0" smtClean="0"/>
          </a:p>
          <a:p>
            <a:r>
              <a:rPr lang="en-US" baseline="0" dirty="0" smtClean="0"/>
              <a:t>Physical setup options for the </a:t>
            </a:r>
            <a:r>
              <a:rPr lang="en-US" baseline="0" dirty="0" err="1" smtClean="0"/>
              <a:t>SimCell</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10</a:t>
            </a:fld>
            <a:endParaRPr lang="en-US"/>
          </a:p>
        </p:txBody>
      </p:sp>
    </p:spTree>
    <p:extLst>
      <p:ext uri="{BB962C8B-B14F-4D97-AF65-F5344CB8AC3E}">
        <p14:creationId xmlns:p14="http://schemas.microsoft.com/office/powerpoint/2010/main" val="424299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So,</a:t>
            </a:r>
            <a:r>
              <a:rPr lang="en-US" sz="1100" b="1" baseline="0" dirty="0" smtClean="0"/>
              <a:t> who should be in the SimCell? </a:t>
            </a:r>
            <a:r>
              <a:rPr lang="en-US" sz="1100" b="0" baseline="0" dirty="0" smtClean="0"/>
              <a:t>The person (or persons) in the Sim Cell should know the agency responsibilities very well. They should know what the role is of the public health agency. They should know what assets and resources the agency has and uses in a response. They should know their response partners’ roles, responsibilities and resources.  Because the person in the Sim Cell might have to “play or “pretend” to be someone within the agency/city/county/tribal community or an external partner to help the exercise play.  At MDH, for our internal functional exercises, we use the Sim Cell to play any other role/agency that is not playing.  </a:t>
            </a:r>
            <a:endParaRPr lang="en-US" sz="1100" b="0" dirty="0" smtClean="0"/>
          </a:p>
          <a:p>
            <a:endParaRPr lang="en-US" sz="1400" b="0" dirty="0" smtClean="0"/>
          </a:p>
          <a:p>
            <a:r>
              <a:rPr lang="en-US" sz="1100" b="1" dirty="0" smtClean="0"/>
              <a:t>Controllers and simulators</a:t>
            </a:r>
          </a:p>
          <a:p>
            <a:endParaRPr lang="en-US" sz="1100" dirty="0" smtClean="0"/>
          </a:p>
          <a:p>
            <a:r>
              <a:rPr lang="en-US" sz="1400" dirty="0" smtClean="0"/>
              <a:t>Controllers and simulators</a:t>
            </a:r>
            <a:r>
              <a:rPr lang="en-US" sz="1400" baseline="0" dirty="0" smtClean="0"/>
              <a:t> deliver planned messages and create new messages to prompt player actions. Ultimately, the Sim Cell can play any role that is not actually playing in the exercise. and include everything the players are not:</a:t>
            </a:r>
          </a:p>
          <a:p>
            <a:pPr marL="171450" indent="-171450">
              <a:buFontTx/>
              <a:buChar char="-"/>
            </a:pPr>
            <a:r>
              <a:rPr lang="en-US" sz="1400" baseline="0" dirty="0" smtClean="0"/>
              <a:t>All personnel and equipment</a:t>
            </a:r>
          </a:p>
          <a:p>
            <a:pPr marL="171450" indent="-171450">
              <a:buFontTx/>
              <a:buChar char="-"/>
            </a:pPr>
            <a:r>
              <a:rPr lang="en-US" sz="1400" baseline="0" dirty="0" smtClean="0"/>
              <a:t>Agencies, departments, individuals not physically in the player areas</a:t>
            </a:r>
          </a:p>
          <a:p>
            <a:pPr marL="171450" indent="-171450">
              <a:buFontTx/>
              <a:buChar char="-"/>
            </a:pPr>
            <a:r>
              <a:rPr lang="en-US" sz="1400" baseline="0" dirty="0" smtClean="0"/>
              <a:t>Private companies and resources needed for the emergency</a:t>
            </a:r>
          </a:p>
          <a:p>
            <a:pPr marL="171450" indent="-171450">
              <a:buFontTx/>
              <a:buChar char="-"/>
            </a:pPr>
            <a:r>
              <a:rPr lang="en-US" sz="1400" baseline="0" dirty="0" smtClean="0"/>
              <a:t>All citizens of the community</a:t>
            </a:r>
          </a:p>
          <a:p>
            <a:endParaRPr lang="en-US" sz="1100" baseline="0" dirty="0" smtClean="0"/>
          </a:p>
          <a:p>
            <a:r>
              <a:rPr lang="en-US" sz="1100" baseline="0" dirty="0" smtClean="0"/>
              <a:t>In the March 2016 Full Scale exercise that you all played in. MDH had a SimCell to support play at the state level. We included external partners in our Sim Cell to be subject matter experts so that we could play as realistically as possible. We have  representatives from  the </a:t>
            </a:r>
            <a:r>
              <a:rPr lang="en-US" sz="1100" baseline="0" dirty="0" err="1" smtClean="0"/>
              <a:t>Dept</a:t>
            </a:r>
            <a:r>
              <a:rPr lang="en-US" sz="1100" baseline="0" dirty="0" smtClean="0"/>
              <a:t> of Human Services, MN Homeland Security and Emergency Management, EMS Regulatory Board, MDH Health Facilities Regulation staff and EPR staff, along with our contracted exercise design team.</a:t>
            </a:r>
          </a:p>
          <a:p>
            <a:endParaRPr lang="en-US" sz="140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11</a:t>
            </a:fld>
            <a:endParaRPr lang="en-US"/>
          </a:p>
        </p:txBody>
      </p:sp>
    </p:spTree>
    <p:extLst>
      <p:ext uri="{BB962C8B-B14F-4D97-AF65-F5344CB8AC3E}">
        <p14:creationId xmlns:p14="http://schemas.microsoft.com/office/powerpoint/2010/main" val="103426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though, 1 person can play multiple roles. The</a:t>
            </a:r>
            <a:r>
              <a:rPr lang="en-US" baseline="0" dirty="0" smtClean="0"/>
              <a:t> MDH</a:t>
            </a:r>
            <a:r>
              <a:rPr lang="en-US" dirty="0" smtClean="0"/>
              <a:t> SimCell Controller will often “play the part” of someone from HSEM asking MDH for a situation</a:t>
            </a:r>
            <a:r>
              <a:rPr lang="en-US" baseline="0" dirty="0" smtClean="0"/>
              <a:t> report</a:t>
            </a:r>
            <a:r>
              <a:rPr lang="en-US" dirty="0" smtClean="0"/>
              <a:t>, or will play a PHPC or RHPC making a request for something to our Local Public Health Group Supervisor or our Health Care Surge Group Supervisor. Sometimes they will play the part of the Commissioner of Health asking to see our Incident Action Plan or asking our Incident Manager to come to his office.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12</a:t>
            </a:fld>
            <a:endParaRPr lang="en-US"/>
          </a:p>
        </p:txBody>
      </p:sp>
    </p:spTree>
    <p:extLst>
      <p:ext uri="{BB962C8B-B14F-4D97-AF65-F5344CB8AC3E}">
        <p14:creationId xmlns:p14="http://schemas.microsoft.com/office/powerpoint/2010/main" val="226761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Lead Controller</a:t>
            </a:r>
          </a:p>
          <a:p>
            <a:endParaRPr lang="en-US" sz="1400" b="1" baseline="0" dirty="0" smtClean="0"/>
          </a:p>
          <a:p>
            <a:pPr marL="171450" indent="-171450">
              <a:buFont typeface="Arial" panose="020B0604020202020204" pitchFamily="34" charset="0"/>
              <a:buChar char="•"/>
            </a:pPr>
            <a:r>
              <a:rPr lang="en-US" sz="1400" b="0" baseline="0" dirty="0" smtClean="0"/>
              <a:t>All controllers should be accountable to one Senior/Lead Controller</a:t>
            </a:r>
          </a:p>
          <a:p>
            <a:pPr marL="171450" indent="-171450">
              <a:buFont typeface="Arial" panose="020B0604020202020204" pitchFamily="34" charset="0"/>
              <a:buChar char="•"/>
            </a:pPr>
            <a:r>
              <a:rPr lang="en-US" sz="1400" b="0" baseline="0" dirty="0" smtClean="0"/>
              <a:t>Primary responsibility is to manage the delivery of the information of the scenario to the players</a:t>
            </a:r>
          </a:p>
          <a:p>
            <a:pPr marL="171450" indent="-171450">
              <a:buFont typeface="Arial" panose="020B0604020202020204" pitchFamily="34" charset="0"/>
              <a:buChar char="•"/>
            </a:pPr>
            <a:r>
              <a:rPr lang="en-US" sz="1400" b="0" baseline="0" dirty="0" smtClean="0"/>
              <a:t>Is responsible for the overall organization of the exercise</a:t>
            </a:r>
          </a:p>
          <a:p>
            <a:pPr marL="171450" indent="-171450">
              <a:buFont typeface="Arial" panose="020B0604020202020204" pitchFamily="34" charset="0"/>
              <a:buChar char="•"/>
            </a:pPr>
            <a:r>
              <a:rPr lang="en-US" sz="1400" b="0" baseline="0" dirty="0" smtClean="0"/>
              <a:t>Monitors actions by controllers and exercise progress</a:t>
            </a:r>
          </a:p>
          <a:p>
            <a:pPr marL="171450" indent="-171450">
              <a:buFont typeface="Arial" panose="020B0604020202020204" pitchFamily="34" charset="0"/>
              <a:buChar char="•"/>
            </a:pPr>
            <a:r>
              <a:rPr lang="en-US" sz="1400" b="0" baseline="0" dirty="0" smtClean="0"/>
              <a:t>Coordinates decisions regarding deviations or significant changes to the scenario caused by unexpected developments during play or if a player gets out of their swim lane.</a:t>
            </a:r>
            <a:endParaRPr lang="en-US" sz="1400" b="1" baseline="0" dirty="0" smtClean="0"/>
          </a:p>
          <a:p>
            <a:pPr marL="171450" indent="-171450">
              <a:buFont typeface="Arial" panose="020B0604020202020204" pitchFamily="34" charset="0"/>
              <a:buChar char="•"/>
            </a:pPr>
            <a:r>
              <a:rPr lang="en-US" sz="1400" baseline="0" dirty="0" smtClean="0"/>
              <a:t>Debriefs controllers and evaluators after the exercise (while it’s still fresh)</a:t>
            </a:r>
          </a:p>
          <a:p>
            <a:pPr marL="171450" indent="-171450">
              <a:buFont typeface="Arial" panose="020B0604020202020204" pitchFamily="34" charset="0"/>
              <a:buChar char="•"/>
            </a:pPr>
            <a:r>
              <a:rPr lang="en-US" sz="1400" baseline="0" dirty="0" smtClean="0"/>
              <a:t>Oversees the setup and takedown of the exercise</a:t>
            </a:r>
          </a:p>
          <a:p>
            <a:endParaRPr lang="en-US" sz="140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13</a:t>
            </a:fld>
            <a:endParaRPr lang="en-US"/>
          </a:p>
        </p:txBody>
      </p:sp>
    </p:spTree>
    <p:extLst>
      <p:ext uri="{BB962C8B-B14F-4D97-AF65-F5344CB8AC3E}">
        <p14:creationId xmlns:p14="http://schemas.microsoft.com/office/powerpoint/2010/main" val="406626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2. Controllers</a:t>
            </a:r>
          </a:p>
          <a:p>
            <a:endParaRPr lang="en-US" sz="1400" b="1" baseline="0" dirty="0" smtClean="0"/>
          </a:p>
          <a:p>
            <a:pPr marL="171450" indent="-171450">
              <a:buFont typeface="Arial" panose="020B0604020202020204" pitchFamily="34" charset="0"/>
              <a:buChar char="•"/>
            </a:pPr>
            <a:r>
              <a:rPr lang="en-US" sz="1400" b="0" baseline="0" dirty="0" smtClean="0"/>
              <a:t>Plan and manage exercise play</a:t>
            </a:r>
          </a:p>
          <a:p>
            <a:pPr marL="171450" indent="-171450">
              <a:buFont typeface="Arial" panose="020B0604020202020204" pitchFamily="34" charset="0"/>
              <a:buChar char="•"/>
            </a:pPr>
            <a:r>
              <a:rPr lang="en-US" sz="1400" b="0" baseline="0" dirty="0" smtClean="0"/>
              <a:t>Set up and operate the exercise incident site</a:t>
            </a:r>
          </a:p>
          <a:p>
            <a:pPr marL="171450" indent="-171450">
              <a:buFont typeface="Arial" panose="020B0604020202020204" pitchFamily="34" charset="0"/>
              <a:buChar char="•"/>
            </a:pPr>
            <a:r>
              <a:rPr lang="en-US" sz="1400" b="0" baseline="0" dirty="0" smtClean="0"/>
              <a:t>Take the roles of individuals and agencies not actually participating in the exercise, if necessary (Sim Cell or hand out an inject from an “external” entity)</a:t>
            </a:r>
          </a:p>
          <a:p>
            <a:pPr marL="171450" indent="-171450">
              <a:buFont typeface="Arial" panose="020B0604020202020204" pitchFamily="34" charset="0"/>
              <a:buChar char="•"/>
            </a:pPr>
            <a:r>
              <a:rPr lang="en-US" sz="1400" b="0" baseline="0" dirty="0" smtClean="0"/>
              <a:t>Have the authority to modify or control the exercise per direction from the Lead Controller</a:t>
            </a:r>
          </a:p>
          <a:p>
            <a:pPr marL="171450" indent="-171450">
              <a:buFont typeface="Arial" panose="020B0604020202020204" pitchFamily="34" charset="0"/>
              <a:buChar char="•"/>
            </a:pPr>
            <a:r>
              <a:rPr lang="en-US" sz="1400" b="0" baseline="0" dirty="0" smtClean="0"/>
              <a:t>Communicate identified issues to the Lead Controller in regard to pace, key events, player activities, etc.</a:t>
            </a:r>
          </a:p>
          <a:p>
            <a:pPr marL="171450" indent="-171450">
              <a:buFont typeface="Arial" panose="020B0604020202020204" pitchFamily="34" charset="0"/>
              <a:buChar char="•"/>
            </a:pPr>
            <a:r>
              <a:rPr lang="en-US" sz="1400" b="0" baseline="0" dirty="0" smtClean="0"/>
              <a:t>Monitor the pace of exercise play</a:t>
            </a:r>
          </a:p>
          <a:p>
            <a:pPr marL="171450" indent="-171450">
              <a:buFont typeface="Arial" panose="020B0604020202020204" pitchFamily="34" charset="0"/>
              <a:buChar char="•"/>
            </a:pPr>
            <a:r>
              <a:rPr lang="en-US" sz="1400" b="0" baseline="0" dirty="0" smtClean="0"/>
              <a:t>Prompt or initiate certain player actions and injects to the players as described in the MSEL to ensure exercise continuity, if necessary</a:t>
            </a:r>
          </a:p>
          <a:p>
            <a:pPr marL="171450" indent="-171450">
              <a:buFont typeface="Arial" panose="020B0604020202020204" pitchFamily="34" charset="0"/>
              <a:buChar char="•"/>
            </a:pPr>
            <a:r>
              <a:rPr lang="en-US" sz="1400" b="0" baseline="0" dirty="0" smtClean="0"/>
              <a:t>Provide exercise materials to players as required </a:t>
            </a:r>
          </a:p>
          <a:p>
            <a:pPr marL="171450" indent="-171450">
              <a:buFont typeface="Arial" panose="020B0604020202020204" pitchFamily="34" charset="0"/>
              <a:buChar char="•"/>
            </a:pPr>
            <a:r>
              <a:rPr lang="en-US" sz="1400" b="0" baseline="0" dirty="0" smtClean="0"/>
              <a:t>Monitor the exercise timeline</a:t>
            </a:r>
          </a:p>
          <a:p>
            <a:pPr marL="171450" indent="-171450">
              <a:buFont typeface="Arial" panose="020B0604020202020204" pitchFamily="34" charset="0"/>
              <a:buChar char="•"/>
            </a:pPr>
            <a:r>
              <a:rPr lang="en-US" sz="1400" b="0" baseline="0" dirty="0" smtClean="0"/>
              <a:t>Supervise the safety of all exercise participants</a:t>
            </a:r>
          </a:p>
          <a:p>
            <a:pPr marL="171450" indent="-171450">
              <a:buFont typeface="Arial" panose="020B0604020202020204" pitchFamily="34" charset="0"/>
              <a:buChar char="•"/>
            </a:pPr>
            <a:r>
              <a:rPr lang="en-US" sz="1400" b="0" baseline="0" dirty="0" smtClean="0"/>
              <a:t>Must be able to view the exercise as a whole and to think quickly on their feet</a:t>
            </a:r>
          </a:p>
          <a:p>
            <a:pPr marL="171450" indent="-171450">
              <a:buFont typeface="Arial" panose="020B0604020202020204" pitchFamily="34" charset="0"/>
              <a:buChar char="•"/>
            </a:pPr>
            <a:r>
              <a:rPr lang="en-US" sz="1400" b="0" baseline="0" dirty="0" smtClean="0"/>
              <a:t>Are the only participants who should provide direction or information to the players</a:t>
            </a:r>
          </a:p>
          <a:p>
            <a:pPr marL="171450" indent="-171450">
              <a:buFont typeface="Arial" panose="020B0604020202020204" pitchFamily="34" charset="0"/>
              <a:buChar char="•"/>
            </a:pPr>
            <a:r>
              <a:rPr lang="en-US" sz="1400" b="0" baseline="0" dirty="0" smtClean="0"/>
              <a:t>Are the only participants the players should reach out to if they have questions about the exercise conduct expectations or mechanics</a:t>
            </a:r>
          </a:p>
          <a:p>
            <a:pPr marL="0" indent="0">
              <a:buFont typeface="Arial" panose="020B0604020202020204" pitchFamily="34" charset="0"/>
              <a:buNone/>
            </a:pPr>
            <a:endParaRPr lang="en-US" sz="1400" b="0" baseline="0" dirty="0" smtClean="0"/>
          </a:p>
          <a:p>
            <a:pPr marL="0" indent="0">
              <a:buFont typeface="Arial" panose="020B0604020202020204" pitchFamily="34" charset="0"/>
              <a:buNone/>
            </a:pPr>
            <a:r>
              <a:rPr lang="en-US" sz="1400" b="0" baseline="0" dirty="0" smtClean="0"/>
              <a:t>Does the controller need to be in the </a:t>
            </a:r>
            <a:r>
              <a:rPr lang="en-US" sz="1400" b="0" baseline="0" dirty="0" err="1" smtClean="0"/>
              <a:t>SimCell</a:t>
            </a:r>
            <a:r>
              <a:rPr lang="en-US" sz="1400" b="0" baseline="0" dirty="0" smtClean="0"/>
              <a:t>? Absolutely not!</a:t>
            </a:r>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a:p>
        </p:txBody>
      </p:sp>
    </p:spTree>
    <p:extLst>
      <p:ext uri="{BB962C8B-B14F-4D97-AF65-F5344CB8AC3E}">
        <p14:creationId xmlns:p14="http://schemas.microsoft.com/office/powerpoint/2010/main" val="355611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3. Simulators</a:t>
            </a:r>
          </a:p>
          <a:p>
            <a:endParaRPr lang="en-US" sz="1400" b="1" baseline="0" dirty="0" smtClean="0"/>
          </a:p>
          <a:p>
            <a:pPr marL="171450" indent="-171450">
              <a:buFont typeface="Arial" panose="020B0604020202020204" pitchFamily="34" charset="0"/>
              <a:buChar char="•"/>
            </a:pPr>
            <a:r>
              <a:rPr lang="en-US" sz="1400" b="0" baseline="0" dirty="0" smtClean="0"/>
              <a:t>Simulators are control staff personnel who role play as nonparticipating organizations or individuals</a:t>
            </a:r>
          </a:p>
          <a:p>
            <a:pPr marL="171450" indent="-171450">
              <a:buFont typeface="Arial" panose="020B0604020202020204" pitchFamily="34" charset="0"/>
              <a:buChar char="•"/>
            </a:pPr>
            <a:r>
              <a:rPr lang="en-US" sz="1400" b="0" baseline="0" dirty="0" smtClean="0"/>
              <a:t>Most often operate out of the </a:t>
            </a:r>
            <a:r>
              <a:rPr lang="en-US" sz="1400" b="0" baseline="0" dirty="0" err="1" smtClean="0"/>
              <a:t>SimCell</a:t>
            </a:r>
            <a:r>
              <a:rPr lang="en-US" sz="1400" b="0" baseline="0" dirty="0" smtClean="0"/>
              <a:t> but they may occasionally have face-to-face contact with players (i.e. media briefing or Senior Official)</a:t>
            </a:r>
          </a:p>
          <a:p>
            <a:pPr marL="171450" indent="-171450">
              <a:buFont typeface="Arial" panose="020B0604020202020204" pitchFamily="34" charset="0"/>
              <a:buChar char="•"/>
            </a:pPr>
            <a:r>
              <a:rPr lang="en-US" sz="1400" b="0" baseline="0" dirty="0" smtClean="0"/>
              <a:t>Function semi-independently under the supervision of the Lead Simulator, enacting roles in accordance with instructions provided in the MSEL</a:t>
            </a:r>
          </a:p>
          <a:p>
            <a:pPr marL="171450" indent="-171450">
              <a:buFont typeface="Arial" panose="020B0604020202020204" pitchFamily="34" charset="0"/>
              <a:buChar char="•"/>
            </a:pPr>
            <a:r>
              <a:rPr lang="en-US" sz="1400" b="0" baseline="0" dirty="0" smtClean="0"/>
              <a:t>Accountable to the Exercise Director and Lead Controller</a:t>
            </a:r>
          </a:p>
          <a:p>
            <a:pPr marL="171450" indent="-171450">
              <a:buFont typeface="Arial" panose="020B0604020202020204" pitchFamily="34" charset="0"/>
              <a:buChar char="•"/>
            </a:pPr>
            <a:r>
              <a:rPr lang="en-US" sz="1400" b="0" baseline="0" dirty="0" smtClean="0"/>
              <a:t>Administer the exercise scenario (deliver the disaster)</a:t>
            </a:r>
          </a:p>
          <a:p>
            <a:pPr marL="171450" indent="-171450">
              <a:buFont typeface="Arial" panose="020B0604020202020204" pitchFamily="34" charset="0"/>
              <a:buChar char="•"/>
            </a:pPr>
            <a:r>
              <a:rPr lang="en-US" sz="1400" b="0" baseline="0" dirty="0" smtClean="0"/>
              <a:t>Inject messages that represent events, resource requests, critical information, etc.</a:t>
            </a:r>
          </a:p>
          <a:p>
            <a:pPr marL="171450" indent="-171450">
              <a:buFont typeface="Arial" panose="020B0604020202020204" pitchFamily="34" charset="0"/>
              <a:buChar char="•"/>
            </a:pPr>
            <a:r>
              <a:rPr lang="en-US" sz="1400" b="0" baseline="0" dirty="0" smtClean="0"/>
              <a:t>Respond to players’ feedback on decisions made and actions taken – can be tracked on a board so all can see what happened</a:t>
            </a:r>
          </a:p>
          <a:p>
            <a:pPr marL="171450" indent="-171450">
              <a:buFont typeface="Arial" panose="020B0604020202020204" pitchFamily="34" charset="0"/>
              <a:buChar char="•"/>
            </a:pPr>
            <a:r>
              <a:rPr lang="en-US" sz="1400" b="0" baseline="0" dirty="0" smtClean="0"/>
              <a:t>May be required to think on the fly, develop new information, and ad lib messages as needed. But, they need to keep it as realistic as possible. Therefore, the </a:t>
            </a:r>
            <a:r>
              <a:rPr lang="en-US" sz="1400" b="0" baseline="0" dirty="0" err="1" smtClean="0"/>
              <a:t>SimCell</a:t>
            </a:r>
            <a:r>
              <a:rPr lang="en-US" sz="1400" b="0" baseline="0" dirty="0" smtClean="0"/>
              <a:t> must stay in communication with the Lead Controller, and must immediately inform controllers of any actual or potential deviations from the planned scenario or MSEL</a:t>
            </a:r>
          </a:p>
          <a:p>
            <a:pPr marL="171450" indent="-171450">
              <a:buFont typeface="Arial" panose="020B0604020202020204" pitchFamily="34" charset="0"/>
              <a:buChar char="•"/>
            </a:pPr>
            <a:r>
              <a:rPr lang="en-US" sz="1400" b="0" baseline="0" dirty="0" smtClean="0"/>
              <a:t>Use the MSEL to know when an inject/communication should be sent to the players, but not deliver messages or injects until directed by the Lead Simulator</a:t>
            </a:r>
          </a:p>
          <a:p>
            <a:pPr marL="171450" indent="-171450">
              <a:buFont typeface="Arial" panose="020B0604020202020204" pitchFamily="34" charset="0"/>
              <a:buChar char="•"/>
            </a:pPr>
            <a:r>
              <a:rPr lang="en-US" sz="1400" b="0" baseline="0" dirty="0" smtClean="0"/>
              <a:t>Should be familiar with the organizations they are simulating</a:t>
            </a:r>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a:p>
        </p:txBody>
      </p:sp>
    </p:spTree>
    <p:extLst>
      <p:ext uri="{BB962C8B-B14F-4D97-AF65-F5344CB8AC3E}">
        <p14:creationId xmlns:p14="http://schemas.microsoft.com/office/powerpoint/2010/main" val="395040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Whole Community Representation</a:t>
            </a:r>
          </a:p>
          <a:p>
            <a:pPr marL="0" indent="0">
              <a:buFont typeface="Arial" panose="020B0604020202020204" pitchFamily="34" charset="0"/>
              <a:buNone/>
            </a:pPr>
            <a:r>
              <a:rPr lang="en-US" sz="1400" b="0" baseline="0" dirty="0" smtClean="0"/>
              <a:t>Everyone that might be involved in these situations could be represented/simulated in the </a:t>
            </a:r>
            <a:r>
              <a:rPr lang="en-US" sz="1400" b="0" baseline="0" dirty="0" err="1" smtClean="0"/>
              <a:t>SimCell</a:t>
            </a:r>
            <a:r>
              <a:rPr lang="en-US" sz="1400" b="0" baseline="0" dirty="0" smtClean="0"/>
              <a:t>:</a:t>
            </a:r>
          </a:p>
          <a:p>
            <a:pPr marL="171450" indent="-171450">
              <a:buFont typeface="Arial" panose="020B0604020202020204" pitchFamily="34" charset="0"/>
              <a:buChar char="•"/>
            </a:pPr>
            <a:r>
              <a:rPr lang="en-US" sz="1400" b="0" baseline="0" dirty="0" smtClean="0"/>
              <a:t>Government</a:t>
            </a:r>
          </a:p>
          <a:p>
            <a:pPr marL="171450" indent="-171450">
              <a:buFont typeface="Arial" panose="020B0604020202020204" pitchFamily="34" charset="0"/>
              <a:buChar char="•"/>
            </a:pPr>
            <a:r>
              <a:rPr lang="en-US" sz="1400" b="0" baseline="0" dirty="0" smtClean="0"/>
              <a:t>Media/Public Information</a:t>
            </a:r>
          </a:p>
          <a:p>
            <a:pPr marL="171450" indent="-171450">
              <a:buFont typeface="Arial" panose="020B0604020202020204" pitchFamily="34" charset="0"/>
              <a:buChar char="•"/>
            </a:pPr>
            <a:r>
              <a:rPr lang="en-US" sz="1400" b="0" baseline="0" dirty="0" smtClean="0"/>
              <a:t>Emergency Management</a:t>
            </a:r>
          </a:p>
          <a:p>
            <a:pPr marL="171450" indent="-171450">
              <a:buFont typeface="Arial" panose="020B0604020202020204" pitchFamily="34" charset="0"/>
              <a:buChar char="•"/>
            </a:pPr>
            <a:r>
              <a:rPr lang="en-US" sz="1400" b="0" baseline="0" dirty="0" smtClean="0"/>
              <a:t>Law Enforcement</a:t>
            </a:r>
          </a:p>
          <a:p>
            <a:pPr marL="171450" indent="-171450">
              <a:buFont typeface="Arial" panose="020B0604020202020204" pitchFamily="34" charset="0"/>
              <a:buChar char="•"/>
            </a:pPr>
            <a:r>
              <a:rPr lang="en-US" sz="1400" b="0" baseline="0" dirty="0" smtClean="0"/>
              <a:t>Fire Service</a:t>
            </a:r>
          </a:p>
          <a:p>
            <a:pPr marL="171450" indent="-171450">
              <a:buFont typeface="Arial" panose="020B0604020202020204" pitchFamily="34" charset="0"/>
              <a:buChar char="•"/>
            </a:pPr>
            <a:r>
              <a:rPr lang="en-US" sz="1400" b="0" baseline="0" dirty="0" smtClean="0"/>
              <a:t>Health and Medical</a:t>
            </a:r>
          </a:p>
          <a:p>
            <a:pPr marL="171450" indent="-171450">
              <a:buFont typeface="Arial" panose="020B0604020202020204" pitchFamily="34" charset="0"/>
              <a:buChar char="•"/>
            </a:pPr>
            <a:r>
              <a:rPr lang="en-US" sz="1400" b="0" baseline="0" dirty="0" smtClean="0"/>
              <a:t>Public Works/Utilities</a:t>
            </a:r>
          </a:p>
          <a:p>
            <a:pPr marL="171450" indent="-171450">
              <a:buFont typeface="Arial" panose="020B0604020202020204" pitchFamily="34" charset="0"/>
              <a:buChar char="•"/>
            </a:pPr>
            <a:r>
              <a:rPr lang="en-US" sz="1400" b="0" baseline="0" dirty="0" smtClean="0"/>
              <a:t>Community/Human Services</a:t>
            </a:r>
          </a:p>
          <a:p>
            <a:pPr marL="171450" indent="-171450">
              <a:buFont typeface="Arial" panose="020B0604020202020204" pitchFamily="34" charset="0"/>
              <a:buChar char="•"/>
            </a:pPr>
            <a:r>
              <a:rPr lang="en-US" sz="1400" b="0" baseline="0" dirty="0" smtClean="0"/>
              <a:t>Concerned Citizens and Others</a:t>
            </a:r>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16</a:t>
            </a:fld>
            <a:endParaRPr lang="en-US"/>
          </a:p>
        </p:txBody>
      </p:sp>
    </p:spTree>
    <p:extLst>
      <p:ext uri="{BB962C8B-B14F-4D97-AF65-F5344CB8AC3E}">
        <p14:creationId xmlns:p14="http://schemas.microsoft.com/office/powerpoint/2010/main" val="327542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Players must contact the </a:t>
            </a:r>
            <a:r>
              <a:rPr lang="en-US" b="0" baseline="0" dirty="0" err="1" smtClean="0"/>
              <a:t>SimCell</a:t>
            </a:r>
            <a:r>
              <a:rPr lang="en-US" b="0" baseline="0" dirty="0" smtClean="0"/>
              <a:t> to:</a:t>
            </a:r>
          </a:p>
          <a:p>
            <a:pPr marL="171450" indent="-171450">
              <a:buFont typeface="Arial" panose="020B0604020202020204" pitchFamily="34" charset="0"/>
              <a:buChar char="•"/>
            </a:pPr>
            <a:r>
              <a:rPr lang="en-US" b="0" baseline="0" dirty="0" smtClean="0"/>
              <a:t>Deploy any and all equipment</a:t>
            </a:r>
          </a:p>
          <a:p>
            <a:pPr marL="171450" indent="-171450">
              <a:buFont typeface="Arial" panose="020B0604020202020204" pitchFamily="34" charset="0"/>
              <a:buChar char="•"/>
            </a:pPr>
            <a:r>
              <a:rPr lang="en-US" b="0" baseline="0" dirty="0" smtClean="0"/>
              <a:t>Order supplies or materials</a:t>
            </a:r>
          </a:p>
          <a:p>
            <a:pPr marL="171450" indent="-171450">
              <a:buFont typeface="Arial" panose="020B0604020202020204" pitchFamily="34" charset="0"/>
              <a:buChar char="•"/>
            </a:pPr>
            <a:r>
              <a:rPr lang="en-US" b="0" baseline="0" dirty="0" smtClean="0"/>
              <a:t>Request mutual aid</a:t>
            </a:r>
          </a:p>
          <a:p>
            <a:pPr marL="171450" indent="-171450">
              <a:buFont typeface="Arial" panose="020B0604020202020204" pitchFamily="34" charset="0"/>
              <a:buChar char="•"/>
            </a:pPr>
            <a:r>
              <a:rPr lang="en-US" b="0" baseline="0" dirty="0" smtClean="0"/>
              <a:t>Disseminate information to field personnel</a:t>
            </a:r>
          </a:p>
          <a:p>
            <a:pPr marL="171450" indent="-171450">
              <a:buFont typeface="Arial" panose="020B0604020202020204" pitchFamily="34" charset="0"/>
              <a:buChar char="•"/>
            </a:pPr>
            <a:r>
              <a:rPr lang="en-US" b="0" baseline="0" dirty="0" smtClean="0"/>
              <a:t>Find out what is going on in the field</a:t>
            </a:r>
          </a:p>
          <a:p>
            <a:pPr marL="171450" indent="-171450">
              <a:buFont typeface="Arial" panose="020B0604020202020204" pitchFamily="34" charset="0"/>
              <a:buChar char="•"/>
            </a:pPr>
            <a:r>
              <a:rPr lang="en-US" b="0" baseline="0" dirty="0" smtClean="0"/>
              <a:t>Get a description of the incident</a:t>
            </a:r>
          </a:p>
          <a:p>
            <a:endParaRPr lang="en-US" b="0" baseline="0" dirty="0" smtClean="0"/>
          </a:p>
          <a:p>
            <a:r>
              <a:rPr lang="en-US" b="1" baseline="0" dirty="0" smtClean="0"/>
              <a:t>Bottom line: If a needed resource is not physically participating in the exercise, players must contact the </a:t>
            </a:r>
            <a:r>
              <a:rPr lang="en-US" b="1" baseline="0" dirty="0" err="1" smtClean="0"/>
              <a:t>SimCell</a:t>
            </a:r>
            <a:r>
              <a:rPr lang="en-US" b="1" baseline="0" dirty="0" smtClean="0"/>
              <a:t> to acquire it</a:t>
            </a:r>
          </a:p>
          <a:p>
            <a:endParaRPr lang="en-US" b="0" baseline="0" dirty="0" smtClean="0"/>
          </a:p>
          <a:p>
            <a:r>
              <a:rPr lang="en-US" b="0" baseline="0" dirty="0" smtClean="0"/>
              <a:t>Before the exercise, be sure to develop a directory that contains:</a:t>
            </a:r>
          </a:p>
          <a:p>
            <a:endParaRPr lang="en-US" b="0" baseline="0" dirty="0" smtClean="0"/>
          </a:p>
          <a:p>
            <a:pPr marL="228600" indent="-228600">
              <a:buAutoNum type="arabicPeriod"/>
            </a:pPr>
            <a:r>
              <a:rPr lang="en-US" b="0" baseline="0" dirty="0" smtClean="0"/>
              <a:t>Telephone numbers and email addresses</a:t>
            </a:r>
          </a:p>
          <a:p>
            <a:pPr marL="228600" indent="-228600">
              <a:buAutoNum type="arabicPeriod"/>
            </a:pPr>
            <a:r>
              <a:rPr lang="en-US" b="0" baseline="0" dirty="0" smtClean="0"/>
              <a:t>Radio frequencies</a:t>
            </a:r>
          </a:p>
          <a:p>
            <a:pPr marL="228600" indent="-228600">
              <a:buAutoNum type="arabicPeriod"/>
            </a:pPr>
            <a:r>
              <a:rPr lang="en-US" b="0" baseline="0" dirty="0" smtClean="0"/>
              <a:t>Communications procedures</a:t>
            </a:r>
          </a:p>
        </p:txBody>
      </p:sp>
      <p:sp>
        <p:nvSpPr>
          <p:cNvPr id="4" name="Slide Number Placeholder 3"/>
          <p:cNvSpPr>
            <a:spLocks noGrp="1"/>
          </p:cNvSpPr>
          <p:nvPr>
            <p:ph type="sldNum" sz="quarter" idx="10"/>
          </p:nvPr>
        </p:nvSpPr>
        <p:spPr/>
        <p:txBody>
          <a:bodyPr/>
          <a:lstStyle/>
          <a:p>
            <a:fld id="{DE04DE7C-65D2-4C1F-BFF6-2FC5449BA8E1}" type="slidenum">
              <a:rPr lang="en-US" smtClean="0"/>
              <a:t>17</a:t>
            </a:fld>
            <a:endParaRPr lang="en-US"/>
          </a:p>
        </p:txBody>
      </p:sp>
    </p:spTree>
    <p:extLst>
      <p:ext uri="{BB962C8B-B14F-4D97-AF65-F5344CB8AC3E}">
        <p14:creationId xmlns:p14="http://schemas.microsoft.com/office/powerpoint/2010/main" val="2012714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a:t>
            </a:r>
            <a:r>
              <a:rPr lang="en-US" b="0" baseline="0" dirty="0" err="1" smtClean="0"/>
              <a:t>SimCell</a:t>
            </a:r>
            <a:r>
              <a:rPr lang="en-US" b="0" baseline="0" dirty="0" smtClean="0"/>
              <a:t> setup should be large enough to hold all participants and allow simulators to contact players in the way they would typically receive and send information.</a:t>
            </a:r>
          </a:p>
          <a:p>
            <a:endParaRPr lang="en-US" b="0" baseline="0" dirty="0" smtClean="0"/>
          </a:p>
          <a:p>
            <a:r>
              <a:rPr lang="en-US" b="0" baseline="0" dirty="0" smtClean="0"/>
              <a:t>Ensure all means of communications are working properly, including:</a:t>
            </a:r>
          </a:p>
          <a:p>
            <a:endParaRPr lang="en-US" b="0" baseline="0" dirty="0" smtClean="0"/>
          </a:p>
          <a:p>
            <a:r>
              <a:rPr lang="en-US" b="0" baseline="0" dirty="0" smtClean="0"/>
              <a:t>Telephones</a:t>
            </a:r>
          </a:p>
          <a:p>
            <a:r>
              <a:rPr lang="en-US" b="0" baseline="0" dirty="0" smtClean="0"/>
              <a:t>Radios</a:t>
            </a:r>
          </a:p>
          <a:p>
            <a:r>
              <a:rPr lang="en-US" b="0" baseline="0" dirty="0" smtClean="0"/>
              <a:t>Computers</a:t>
            </a:r>
          </a:p>
          <a:p>
            <a:r>
              <a:rPr lang="en-US" b="0" baseline="0" dirty="0" smtClean="0"/>
              <a:t>Email</a:t>
            </a:r>
          </a:p>
          <a:p>
            <a:r>
              <a:rPr lang="en-US" b="0" baseline="0" dirty="0" smtClean="0"/>
              <a:t>Texting</a:t>
            </a:r>
          </a:p>
          <a:p>
            <a:r>
              <a:rPr lang="en-US" b="0" baseline="0" dirty="0" smtClean="0"/>
              <a:t>Social Media sites</a:t>
            </a:r>
          </a:p>
          <a:p>
            <a:endParaRPr lang="en-US" b="0" baseline="0" dirty="0" smtClean="0"/>
          </a:p>
          <a:p>
            <a:r>
              <a:rPr lang="en-US" b="0" baseline="0" dirty="0" smtClean="0"/>
              <a:t>Has anyone participated in a </a:t>
            </a:r>
            <a:r>
              <a:rPr lang="en-US" b="0" baseline="0" dirty="0" err="1" smtClean="0"/>
              <a:t>simcell</a:t>
            </a:r>
            <a:r>
              <a:rPr lang="en-US" b="0" baseline="0" dirty="0" smtClean="0"/>
              <a:t> before? Can you share a little about the experience?</a:t>
            </a:r>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191040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Clearly identify all communication as exercise related!</a:t>
            </a:r>
          </a:p>
          <a:p>
            <a:endParaRPr lang="en-US" b="0" baseline="0" dirty="0" smtClean="0"/>
          </a:p>
          <a:p>
            <a:r>
              <a:rPr lang="en-US" b="0" baseline="0" dirty="0" smtClean="0"/>
              <a:t>Any time the players interact, they need to be clear.</a:t>
            </a:r>
          </a:p>
          <a:p>
            <a:endParaRPr lang="en-US" b="0" baseline="0" dirty="0" smtClean="0"/>
          </a:p>
          <a:p>
            <a:r>
              <a:rPr lang="en-US" b="0" baseline="0" dirty="0" smtClean="0"/>
              <a:t>As an example, we’ll pretend I’m in the </a:t>
            </a:r>
            <a:r>
              <a:rPr lang="en-US" b="0" baseline="0" dirty="0" err="1" smtClean="0"/>
              <a:t>SimCell</a:t>
            </a:r>
            <a:r>
              <a:rPr lang="en-US" b="0" baseline="0" dirty="0" smtClean="0"/>
              <a:t> and I’m calling the logistics chief in the DOC. I would say “Hello, this is an exercise. I am calling from St. Paul Public Health. We are in need of 5 behavioral health staff to assist at our disaster recovery center. Can you help make arrangements for that? This is an exercise.”</a:t>
            </a:r>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a:p>
        </p:txBody>
      </p:sp>
    </p:spTree>
    <p:extLst>
      <p:ext uri="{BB962C8B-B14F-4D97-AF65-F5344CB8AC3E}">
        <p14:creationId xmlns:p14="http://schemas.microsoft.com/office/powerpoint/2010/main" val="263292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194480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Let’s talk about </a:t>
            </a:r>
            <a:r>
              <a:rPr lang="en-US" b="0" baseline="0" smtClean="0"/>
              <a:t>the additional 	</a:t>
            </a:r>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20</a:t>
            </a:fld>
            <a:endParaRPr lang="en-US"/>
          </a:p>
        </p:txBody>
      </p:sp>
    </p:spTree>
    <p:extLst>
      <p:ext uri="{BB962C8B-B14F-4D97-AF65-F5344CB8AC3E}">
        <p14:creationId xmlns:p14="http://schemas.microsoft.com/office/powerpoint/2010/main" val="410861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Player performance must be observed and analyzed against plans, policies, procedures, and practices, using criteria established before the exercise. Evaluators document player performance by using Exercise Evaluation Guides (EEGs) and information obtained during the </a:t>
            </a:r>
            <a:r>
              <a:rPr lang="en-US" sz="1200" kern="1200" dirty="0" err="1" smtClean="0">
                <a:solidFill>
                  <a:schemeClr val="tx1"/>
                </a:solidFill>
                <a:effectLst/>
                <a:latin typeface="+mn-lt"/>
                <a:ea typeface="+mn-ea"/>
                <a:cs typeface="+mn-cs"/>
              </a:rPr>
              <a:t>Hotwash</a:t>
            </a:r>
            <a:r>
              <a:rPr lang="en-US" sz="1200" kern="1200" dirty="0" smtClean="0">
                <a:solidFill>
                  <a:schemeClr val="tx1"/>
                </a:solidFill>
                <a:effectLst/>
                <a:latin typeface="+mn-lt"/>
                <a:ea typeface="+mn-ea"/>
                <a:cs typeface="+mn-cs"/>
              </a:rPr>
              <a:t>. The evaluations, documentation, Hot Wash, and debriefing discussions provide important information that substantiates exercise conduct and performance. The AAR/IP will summarize the overall results of the exercise and provide a comprehensive assessment of capabilities and plans that were demonstrated.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 we know they are evaluators?</a:t>
            </a:r>
            <a:r>
              <a:rPr lang="en-US" sz="1200" kern="1200" baseline="0" dirty="0" smtClean="0">
                <a:solidFill>
                  <a:schemeClr val="tx1"/>
                </a:solidFill>
                <a:effectLst/>
                <a:latin typeface="+mn-lt"/>
                <a:ea typeface="+mn-ea"/>
                <a:cs typeface="+mn-cs"/>
              </a:rPr>
              <a:t> They should be wearing vests that indicate their 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Let’s take a look at</a:t>
            </a:r>
            <a:r>
              <a:rPr lang="en-US" sz="1200" b="1" kern="1200" baseline="0" dirty="0" smtClean="0">
                <a:solidFill>
                  <a:schemeClr val="tx1"/>
                </a:solidFill>
                <a:effectLst/>
                <a:latin typeface="+mn-lt"/>
                <a:ea typeface="+mn-ea"/>
                <a:cs typeface="+mn-cs"/>
              </a:rPr>
              <a:t> the actions they should be taking before, during and after the exercise.</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21</a:t>
            </a:fld>
            <a:endParaRPr lang="en-US"/>
          </a:p>
        </p:txBody>
      </p:sp>
    </p:spTree>
    <p:extLst>
      <p:ext uri="{BB962C8B-B14F-4D97-AF65-F5344CB8AC3E}">
        <p14:creationId xmlns:p14="http://schemas.microsoft.com/office/powerpoint/2010/main" val="268286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Before the Exercise</a:t>
            </a:r>
          </a:p>
          <a:p>
            <a:pPr lvl="0"/>
            <a:r>
              <a:rPr lang="en-US" sz="1200" kern="1200" dirty="0" smtClean="0">
                <a:solidFill>
                  <a:schemeClr val="tx1"/>
                </a:solidFill>
                <a:effectLst/>
                <a:latin typeface="+mn-lt"/>
                <a:ea typeface="+mn-ea"/>
                <a:cs typeface="+mn-cs"/>
              </a:rPr>
              <a:t>Know and understand the exercise objectives.</a:t>
            </a:r>
          </a:p>
          <a:p>
            <a:pPr lvl="0"/>
            <a:r>
              <a:rPr lang="en-US" sz="1200" kern="1200" dirty="0" smtClean="0">
                <a:solidFill>
                  <a:schemeClr val="tx1"/>
                </a:solidFill>
                <a:effectLst/>
                <a:latin typeface="+mn-lt"/>
                <a:ea typeface="+mn-ea"/>
                <a:cs typeface="+mn-cs"/>
              </a:rPr>
              <a:t>Review appropriate plans, procedures, and protocols.</a:t>
            </a:r>
          </a:p>
          <a:p>
            <a:pPr lvl="0"/>
            <a:r>
              <a:rPr lang="en-US" sz="1200" kern="1200" dirty="0" smtClean="0">
                <a:solidFill>
                  <a:schemeClr val="tx1"/>
                </a:solidFill>
                <a:effectLst/>
                <a:latin typeface="+mn-lt"/>
                <a:ea typeface="+mn-ea"/>
                <a:cs typeface="+mn-cs"/>
              </a:rPr>
              <a:t>Attend required evaluator training and other briefings.</a:t>
            </a:r>
          </a:p>
          <a:p>
            <a:pPr lvl="0"/>
            <a:r>
              <a:rPr lang="en-US" sz="1200" kern="1200" dirty="0" smtClean="0">
                <a:solidFill>
                  <a:schemeClr val="tx1"/>
                </a:solidFill>
                <a:effectLst/>
                <a:latin typeface="+mn-lt"/>
                <a:ea typeface="+mn-ea"/>
                <a:cs typeface="+mn-cs"/>
              </a:rPr>
              <a:t>Review appropriate exercise materials, including the exercise schedule and evaluator instructions.</a:t>
            </a:r>
          </a:p>
          <a:p>
            <a:pPr lvl="0"/>
            <a:r>
              <a:rPr lang="en-US" sz="1200" kern="1200" dirty="0" smtClean="0">
                <a:solidFill>
                  <a:schemeClr val="tx1"/>
                </a:solidFill>
                <a:effectLst/>
                <a:latin typeface="+mn-lt"/>
                <a:ea typeface="+mn-ea"/>
                <a:cs typeface="+mn-cs"/>
              </a:rPr>
              <a:t>Review the EEGs and other supporting materials for your area of responsibility.</a:t>
            </a:r>
          </a:p>
          <a:p>
            <a:pPr lvl="0"/>
            <a:r>
              <a:rPr lang="en-US" sz="1200" kern="1200" dirty="0" smtClean="0">
                <a:solidFill>
                  <a:schemeClr val="tx1"/>
                </a:solidFill>
                <a:effectLst/>
                <a:latin typeface="+mn-lt"/>
                <a:ea typeface="+mn-ea"/>
                <a:cs typeface="+mn-cs"/>
              </a:rPr>
              <a:t>Report to the exercise check-in location at the time designated in the exercise schedule, and meet with the exercise staff.</a:t>
            </a:r>
          </a:p>
          <a:p>
            <a:pPr lvl="0"/>
            <a:r>
              <a:rPr lang="en-US" sz="1200" kern="1200" dirty="0" smtClean="0">
                <a:solidFill>
                  <a:schemeClr val="tx1"/>
                </a:solidFill>
                <a:effectLst/>
                <a:latin typeface="+mn-lt"/>
                <a:ea typeface="+mn-ea"/>
                <a:cs typeface="+mn-cs"/>
              </a:rPr>
              <a:t>Be at the appropriate location at least 15 minutes before the exercise starts. If you are not assigned to a specific site, be in place to deploy as necessary at least 15 minutes before the exercise starts.</a:t>
            </a:r>
          </a:p>
          <a:p>
            <a:pPr lvl="0"/>
            <a:r>
              <a:rPr lang="en-US" sz="1200" kern="1200" dirty="0" smtClean="0">
                <a:solidFill>
                  <a:schemeClr val="tx1"/>
                </a:solidFill>
                <a:effectLst/>
                <a:latin typeface="+mn-lt"/>
                <a:ea typeface="+mn-ea"/>
                <a:cs typeface="+mn-cs"/>
              </a:rPr>
              <a:t>Obtain or locate necessary communications equipment, and test it to ensure that you can communicate with other evaluators and the Exercise Director.</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22</a:t>
            </a:fld>
            <a:endParaRPr lang="en-US"/>
          </a:p>
        </p:txBody>
      </p:sp>
    </p:spTree>
    <p:extLst>
      <p:ext uri="{BB962C8B-B14F-4D97-AF65-F5344CB8AC3E}">
        <p14:creationId xmlns:p14="http://schemas.microsoft.com/office/powerpoint/2010/main" val="337753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During the Exercise</a:t>
            </a:r>
          </a:p>
          <a:p>
            <a:pPr lvl="0"/>
            <a:r>
              <a:rPr lang="en-US" sz="1200" kern="1200" dirty="0" smtClean="0">
                <a:solidFill>
                  <a:schemeClr val="tx1"/>
                </a:solidFill>
                <a:effectLst/>
                <a:latin typeface="+mn-lt"/>
                <a:ea typeface="+mn-ea"/>
                <a:cs typeface="+mn-cs"/>
              </a:rPr>
              <a:t>EEGs should be used.</a:t>
            </a:r>
          </a:p>
          <a:p>
            <a:pPr lvl="0"/>
            <a:r>
              <a:rPr lang="en-US" sz="1200" kern="1200" dirty="0" smtClean="0">
                <a:solidFill>
                  <a:schemeClr val="tx1"/>
                </a:solidFill>
                <a:effectLst/>
                <a:latin typeface="+mn-lt"/>
                <a:ea typeface="+mn-ea"/>
                <a:cs typeface="+mn-cs"/>
              </a:rPr>
              <a:t>Wear evaluator identification items (e.g., badges). Evaluator badges [and any additional identification items] will be issued at the Controller and Evaluator Briefing on [Date].</a:t>
            </a:r>
          </a:p>
          <a:p>
            <a:pPr lvl="0"/>
            <a:r>
              <a:rPr lang="en-US" sz="1200" kern="1200" dirty="0" smtClean="0">
                <a:solidFill>
                  <a:schemeClr val="tx1"/>
                </a:solidFill>
                <a:effectLst/>
                <a:latin typeface="+mn-lt"/>
                <a:ea typeface="+mn-ea"/>
                <a:cs typeface="+mn-cs"/>
              </a:rPr>
              <a:t>Avoid personal conversations with exercise players</a:t>
            </a:r>
            <a:r>
              <a:rPr lang="en-US" sz="1200" kern="1200" baseline="0" dirty="0" smtClean="0">
                <a:solidFill>
                  <a:schemeClr val="tx1"/>
                </a:solidFill>
                <a:effectLst/>
                <a:latin typeface="+mn-lt"/>
                <a:ea typeface="+mn-ea"/>
                <a:cs typeface="+mn-cs"/>
              </a:rPr>
              <a:t> but certainly clarify actions or information if necessary.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not prompt players with specific responses or interfere with player performance in any way.</a:t>
            </a:r>
          </a:p>
          <a:p>
            <a:pPr lvl="0"/>
            <a:r>
              <a:rPr lang="en-US" sz="1200" kern="1200" dirty="0" smtClean="0">
                <a:solidFill>
                  <a:schemeClr val="tx1"/>
                </a:solidFill>
                <a:effectLst/>
                <a:latin typeface="+mn-lt"/>
                <a:ea typeface="+mn-ea"/>
                <a:cs typeface="+mn-cs"/>
              </a:rPr>
              <a:t>Your primary duty is to document player discussions, decisions, and actions. After the exercise, that information will be used to determine whether the exercised capabilities and plans were effectively implemented or demonstrated and to identify strengths and improvement items.</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Let’s</a:t>
            </a:r>
            <a:r>
              <a:rPr lang="en-US" sz="1200" b="1" kern="1200" baseline="0" dirty="0" smtClean="0">
                <a:solidFill>
                  <a:schemeClr val="tx1"/>
                </a:solidFill>
                <a:effectLst/>
                <a:latin typeface="+mn-lt"/>
                <a:ea typeface="+mn-ea"/>
                <a:cs typeface="+mn-cs"/>
              </a:rPr>
              <a:t> look at a sample EEG</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675250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first page of this sample EEG indicates the exercise that is being evaluated, the objectives of the exercise and the capabilities that are being assessed.</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You can see here that Capability 3, functions 2 and 4 are part of this exercise, along with Capability 15</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177891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second section of this sample EEG, the critical tasks for each function are described and a column for the evaluator to take notes is available.  Here at MDH, for our internal exercises, we modified the EEG and we will add in the Evaluator’s notes area who they should be watching or what the expected action of the player should be. The column on the far right side is for the actual rating. We will discuss what should go here on the next slide.</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 completed EEG should have notes regarding any function that was expected on that evaluators watch.</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565300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final section of the EEG is a definition of the rating system to be used. These ratings will be listed in the far right column of chart on the previous screen.</a:t>
            </a:r>
          </a:p>
          <a:p>
            <a:endParaRPr lang="en-US" sz="1200" b="1" kern="1200" baseline="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1147747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After the Exercise</a:t>
            </a:r>
          </a:p>
          <a:p>
            <a:pPr lvl="0"/>
            <a:r>
              <a:rPr lang="en-US" sz="1200" kern="1200" dirty="0" smtClean="0">
                <a:solidFill>
                  <a:schemeClr val="tx1"/>
                </a:solidFill>
                <a:effectLst/>
                <a:latin typeface="+mn-lt"/>
                <a:ea typeface="+mn-ea"/>
                <a:cs typeface="+mn-cs"/>
              </a:rPr>
              <a:t>Participate in the Hot Wash, and take notes on findings identified by players. Before the Hot Wash, do not discuss specific issues or problems with participants. After the Hot Wash, summarize your notes (finish them up) and prepare for the Controller and Evaluator Debriefing. Have your summary ready for the Lead Evaluator.</a:t>
            </a:r>
          </a:p>
          <a:p>
            <a:endParaRPr lang="en-US" b="1"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17720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Players are expected to be following their plans and procedures to address the issues that are coming up during play. </a:t>
            </a:r>
          </a:p>
          <a:p>
            <a:r>
              <a:rPr lang="en-US" b="0" baseline="0" dirty="0" smtClean="0"/>
              <a:t>In a tabletop exercise, players should bring their plans to refer to them. Helps their memory on their responsibilities, also can help identify what gaps are in the plan.</a:t>
            </a:r>
          </a:p>
          <a:p>
            <a:endParaRPr lang="en-US" b="0" baseline="0" dirty="0" smtClean="0"/>
          </a:p>
          <a:p>
            <a:r>
              <a:rPr lang="en-US" b="0" baseline="0" dirty="0" smtClean="0"/>
              <a:t>Questions regarding procedures and plans should be asked at this point if they have not been addressed during the previous stages building up to the functional or full-scale exercise.</a:t>
            </a:r>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1479051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Actors are often used in</a:t>
            </a:r>
            <a:r>
              <a:rPr lang="en-US" sz="1200" kern="1200" baseline="0" dirty="0" smtClean="0">
                <a:solidFill>
                  <a:schemeClr val="tx1"/>
                </a:solidFill>
                <a:effectLst/>
                <a:latin typeface="+mn-lt"/>
                <a:ea typeface="+mn-ea"/>
                <a:cs typeface="+mn-cs"/>
              </a:rPr>
              <a:t> full-scale exercises. They pretend to be patients or other affected individuals.</a:t>
            </a:r>
          </a:p>
          <a:p>
            <a:r>
              <a:rPr lang="en-US" sz="1200" kern="1200" baseline="0" dirty="0" smtClean="0">
                <a:solidFill>
                  <a:schemeClr val="tx1"/>
                </a:solidFill>
                <a:effectLst/>
                <a:latin typeface="+mn-lt"/>
                <a:ea typeface="+mn-ea"/>
                <a:cs typeface="+mn-cs"/>
              </a:rPr>
              <a:t>This symptomology card can be used for an actor being attended to.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left half of the symptomatology card is to be given to the actors before exercise play. The right half of the card can be used for a variety purposes, including:</a:t>
            </a:r>
          </a:p>
          <a:p>
            <a:pPr lvl="0"/>
            <a:r>
              <a:rPr lang="en-US" sz="1200" kern="1200" dirty="0" smtClean="0">
                <a:solidFill>
                  <a:schemeClr val="tx1"/>
                </a:solidFill>
                <a:effectLst/>
                <a:latin typeface="+mn-lt"/>
                <a:ea typeface="+mn-ea"/>
                <a:cs typeface="+mn-cs"/>
              </a:rPr>
              <a:t>Collecting assessment data from actors;</a:t>
            </a:r>
          </a:p>
          <a:p>
            <a:pPr lvl="0"/>
            <a:r>
              <a:rPr lang="en-US" sz="1200" kern="1200" dirty="0" smtClean="0">
                <a:solidFill>
                  <a:schemeClr val="tx1"/>
                </a:solidFill>
                <a:effectLst/>
                <a:latin typeface="+mn-lt"/>
                <a:ea typeface="+mn-ea"/>
                <a:cs typeface="+mn-cs"/>
              </a:rPr>
              <a:t>Soliciting general feedback from actors; </a:t>
            </a:r>
          </a:p>
          <a:p>
            <a:pPr lvl="0"/>
            <a:r>
              <a:rPr lang="en-US" sz="1200" kern="1200" dirty="0" smtClean="0">
                <a:solidFill>
                  <a:schemeClr val="tx1"/>
                </a:solidFill>
                <a:effectLst/>
                <a:latin typeface="+mn-lt"/>
                <a:ea typeface="+mn-ea"/>
                <a:cs typeface="+mn-cs"/>
              </a:rPr>
              <a:t>Providing administrative information (e.g., important phone numbers); and</a:t>
            </a:r>
          </a:p>
          <a:p>
            <a:pPr lvl="0"/>
            <a:r>
              <a:rPr lang="en-US" sz="1200" kern="1200" dirty="0" smtClean="0">
                <a:solidFill>
                  <a:schemeClr val="tx1"/>
                </a:solidFill>
                <a:effectLst/>
                <a:latin typeface="+mn-lt"/>
                <a:ea typeface="+mn-ea"/>
                <a:cs typeface="+mn-cs"/>
              </a:rPr>
              <a:t>Providing safety information.</a:t>
            </a:r>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29</a:t>
            </a:fld>
            <a:endParaRPr lang="en-US"/>
          </a:p>
        </p:txBody>
      </p:sp>
    </p:spTree>
    <p:extLst>
      <p:ext uri="{BB962C8B-B14F-4D97-AF65-F5344CB8AC3E}">
        <p14:creationId xmlns:p14="http://schemas.microsoft.com/office/powerpoint/2010/main" val="30638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FFFF00"/>
                </a:solidFill>
                <a:latin typeface="+mn-lt"/>
                <a:ea typeface="+mn-ea"/>
                <a:cs typeface="+mn-cs"/>
              </a:rPr>
              <a:t>The actual conduct of the exercise provides opportunity for assessment of agency capacity, participant training, and validation of competency, depending on the goals of the specific event. The components of conducting an exercise consist of these general steps. </a:t>
            </a:r>
          </a:p>
          <a:p>
            <a:endParaRPr lang="en-US" sz="1200" b="0" i="0" u="none" strike="noStrike" kern="1200" baseline="0" dirty="0" smtClean="0">
              <a:solidFill>
                <a:srgbClr val="FFFF00"/>
              </a:solidFill>
              <a:latin typeface="+mn-lt"/>
              <a:ea typeface="+mn-ea"/>
              <a:cs typeface="+mn-cs"/>
            </a:endParaRPr>
          </a:p>
          <a:p>
            <a:r>
              <a:rPr lang="en-US" sz="1200" b="0" i="0" u="none" strike="noStrike" kern="1200" baseline="0" dirty="0" smtClean="0">
                <a:solidFill>
                  <a:srgbClr val="FFFF00"/>
                </a:solidFill>
                <a:latin typeface="+mn-lt"/>
                <a:ea typeface="+mn-ea"/>
                <a:cs typeface="+mn-cs"/>
              </a:rPr>
              <a:t>Through this presentation, we will further examine the construction of the briefings,</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exercise activity stages, conclusion of play, and finally the </a:t>
            </a:r>
            <a:r>
              <a:rPr lang="en-US" sz="1200" b="0" i="0" u="none" strike="noStrike" kern="1200" baseline="0" dirty="0" err="1" smtClean="0">
                <a:solidFill>
                  <a:schemeClr val="tx1"/>
                </a:solidFill>
                <a:latin typeface="+mn-lt"/>
                <a:ea typeface="+mn-ea"/>
                <a:cs typeface="+mn-cs"/>
              </a:rPr>
              <a:t>hotwash</a:t>
            </a:r>
            <a:r>
              <a:rPr lang="en-US" sz="1200" b="0" i="0" u="none" strike="noStrike" kern="1200" baseline="0" dirty="0" smtClean="0">
                <a:solidFill>
                  <a:schemeClr val="tx1"/>
                </a:solidFill>
                <a:latin typeface="+mn-lt"/>
                <a:ea typeface="+mn-ea"/>
                <a:cs typeface="+mn-cs"/>
              </a:rPr>
              <a:t> or debriefing.</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663374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e sure to address the liability issues prior to the exercise as well. This tool is provided at the HSEEP website and should be used to keep your volunteers informed. Actors can play a major role in making exercises seem realistic.</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Each of the roles we’ve listed has a significant role during exercise play and each is responsible for multiple functions. Before the exercise can be seen as complete, each must perform those functions.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how does an exercise end?</a:t>
            </a:r>
            <a:endParaRPr lang="en-US" sz="1200" kern="1200" dirty="0" smtClean="0">
              <a:solidFill>
                <a:schemeClr val="tx1"/>
              </a:solidFill>
              <a:effectLst/>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30</a:t>
            </a:fld>
            <a:endParaRPr lang="en-US"/>
          </a:p>
        </p:txBody>
      </p:sp>
    </p:spTree>
    <p:extLst>
      <p:ext uri="{BB962C8B-B14F-4D97-AF65-F5344CB8AC3E}">
        <p14:creationId xmlns:p14="http://schemas.microsoft.com/office/powerpoint/2010/main" val="3642538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An exercise must have a scheduled end time. That time, however, can change as things come about.</a:t>
            </a:r>
          </a:p>
          <a:p>
            <a:endParaRPr lang="en-US" b="0" baseline="0" dirty="0" smtClean="0"/>
          </a:p>
          <a:p>
            <a:r>
              <a:rPr lang="en-US" b="0" baseline="0" dirty="0" smtClean="0"/>
              <a:t>Exercise can be terminated by the exercise director in the event of a real world emergency.</a:t>
            </a:r>
          </a:p>
          <a:p>
            <a:endParaRPr lang="en-US" b="0" baseline="0" dirty="0" smtClean="0"/>
          </a:p>
          <a:p>
            <a:r>
              <a:rPr lang="en-US" b="0" baseline="0" dirty="0" smtClean="0"/>
              <a:t>If all objectives are met sooner than the expected completion time, the exercise can be terminated.</a:t>
            </a:r>
          </a:p>
          <a:p>
            <a:endParaRPr lang="en-US" b="0" baseline="0" dirty="0" smtClean="0"/>
          </a:p>
          <a:p>
            <a:r>
              <a:rPr lang="en-US" b="0" baseline="0" dirty="0" smtClean="0"/>
              <a:t>The scheduled end time can also be the time at which the exercise is terminated. The controllers should be following their MESL and guiding players to move toward accomplishing the objectives as is indicated but sometimes that just doesn’t happen.</a:t>
            </a:r>
          </a:p>
          <a:p>
            <a:endParaRPr lang="en-US" b="0" baseline="0" dirty="0" smtClean="0"/>
          </a:p>
          <a:p>
            <a:r>
              <a:rPr lang="en-US" b="0" baseline="0" dirty="0" smtClean="0"/>
              <a:t>Each of these pieces leads to improvement plans that can be discussed at later times.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31</a:t>
            </a:fld>
            <a:endParaRPr lang="en-US"/>
          </a:p>
        </p:txBody>
      </p:sp>
    </p:spTree>
    <p:extLst>
      <p:ext uri="{BB962C8B-B14F-4D97-AF65-F5344CB8AC3E}">
        <p14:creationId xmlns:p14="http://schemas.microsoft.com/office/powerpoint/2010/main" val="13536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exercise </a:t>
            </a:r>
            <a:r>
              <a:rPr lang="en-US" b="0" baseline="0" dirty="0" err="1" smtClean="0"/>
              <a:t>hotwash</a:t>
            </a:r>
            <a:r>
              <a:rPr lang="en-US" b="0" baseline="0" dirty="0" smtClean="0"/>
              <a:t> is a 20-30 minute discussion after the exercise to evaluate the policies, plans, and procedures in the exercise response.</a:t>
            </a:r>
          </a:p>
          <a:p>
            <a:r>
              <a:rPr lang="en-US" b="0" baseline="0" dirty="0" smtClean="0"/>
              <a:t>For the MDH functional exercises, we basically ask: </a:t>
            </a:r>
          </a:p>
          <a:p>
            <a:pPr marL="228600" indent="-228600">
              <a:buAutoNum type="arabicParenR"/>
            </a:pPr>
            <a:r>
              <a:rPr lang="en-US" b="0" baseline="0" dirty="0" smtClean="0"/>
              <a:t>What went well?</a:t>
            </a:r>
          </a:p>
          <a:p>
            <a:pPr marL="228600" indent="-228600">
              <a:buAutoNum type="arabicParenR"/>
            </a:pPr>
            <a:r>
              <a:rPr lang="en-US" b="0" baseline="0" dirty="0" smtClean="0"/>
              <a:t>What didn’t go well?</a:t>
            </a:r>
          </a:p>
          <a:p>
            <a:pPr marL="228600" indent="-228600">
              <a:buAutoNum type="arabicParenR"/>
            </a:pPr>
            <a:r>
              <a:rPr lang="en-US" b="0" baseline="0" dirty="0" smtClean="0"/>
              <a:t>What improvements can we make?</a:t>
            </a:r>
          </a:p>
          <a:p>
            <a:endParaRPr lang="en-US" b="0" baseline="0" dirty="0" smtClean="0"/>
          </a:p>
          <a:p>
            <a:r>
              <a:rPr lang="en-US" b="0" baseline="0" dirty="0" smtClean="0"/>
              <a:t>Try to keep the discussions focused on one topic at a time.</a:t>
            </a:r>
          </a:p>
          <a:p>
            <a:r>
              <a:rPr lang="en-US" b="0" baseline="0" dirty="0" smtClean="0"/>
              <a:t>Help to keep one person from monopolizing the discussion, allowing everyone to express their concern.</a:t>
            </a:r>
          </a:p>
          <a:p>
            <a:r>
              <a:rPr lang="en-US" b="0" baseline="0" dirty="0" smtClean="0"/>
              <a:t>Remain neutral and try not to add your perspective into the discussion.</a:t>
            </a:r>
          </a:p>
          <a:p>
            <a:r>
              <a:rPr lang="en-US" b="0" baseline="0" dirty="0" smtClean="0"/>
              <a:t>Repeat back to them the key points to summarize the discussion.</a:t>
            </a:r>
          </a:p>
          <a:p>
            <a:endParaRPr lang="en-US" b="0" baseline="0" dirty="0" smtClean="0"/>
          </a:p>
          <a:p>
            <a:pPr marL="0" indent="0">
              <a:buNone/>
            </a:pPr>
            <a:r>
              <a:rPr lang="en-US" b="0" baseline="0" dirty="0" smtClean="0"/>
              <a:t>For tabletop exercises we use the HSEEP Participant Evaluation Form– we often modify it.– it’s pretty lengthy.</a:t>
            </a:r>
          </a:p>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32</a:t>
            </a:fld>
            <a:endParaRPr lang="en-US"/>
          </a:p>
        </p:txBody>
      </p:sp>
    </p:spTree>
    <p:extLst>
      <p:ext uri="{BB962C8B-B14F-4D97-AF65-F5344CB8AC3E}">
        <p14:creationId xmlns:p14="http://schemas.microsoft.com/office/powerpoint/2010/main" val="2022927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Questions to ask:</a:t>
            </a:r>
          </a:p>
          <a:p>
            <a:endParaRPr lang="en-US" b="0" baseline="0" dirty="0" smtClean="0"/>
          </a:p>
          <a:p>
            <a:pPr marL="228600" indent="-228600">
              <a:buAutoNum type="arabicPeriod"/>
            </a:pPr>
            <a:r>
              <a:rPr lang="en-US" b="0" baseline="0" dirty="0" smtClean="0"/>
              <a:t>What went well during this cycle/exercise/event? </a:t>
            </a:r>
          </a:p>
          <a:p>
            <a:pPr marL="0" indent="0">
              <a:buNone/>
            </a:pPr>
            <a:endParaRPr lang="en-US" b="0" baseline="0" dirty="0" smtClean="0"/>
          </a:p>
          <a:p>
            <a:pPr marL="0" indent="0">
              <a:buNone/>
            </a:pPr>
            <a:r>
              <a:rPr lang="en-US" b="0" baseline="0" dirty="0" smtClean="0"/>
              <a:t>OR</a:t>
            </a:r>
          </a:p>
          <a:p>
            <a:pPr marL="0" indent="0">
              <a:buNone/>
            </a:pPr>
            <a:endParaRPr lang="en-US" b="0" baseline="0" dirty="0" smtClean="0"/>
          </a:p>
          <a:p>
            <a:pPr marL="0" indent="0">
              <a:buNone/>
            </a:pPr>
            <a:r>
              <a:rPr lang="en-US" b="0" baseline="0" dirty="0" smtClean="0"/>
              <a:t>2. What were the key strengths you observed?</a:t>
            </a:r>
          </a:p>
          <a:p>
            <a:pPr marL="0" indent="0">
              <a:buNone/>
            </a:pPr>
            <a:r>
              <a:rPr lang="en-US" b="0" baseline="0" dirty="0" smtClean="0"/>
              <a:t>3. What could have worked better?</a:t>
            </a:r>
          </a:p>
          <a:p>
            <a:pPr marL="0" indent="0">
              <a:buNone/>
            </a:pPr>
            <a:r>
              <a:rPr lang="en-US" b="0" baseline="0" dirty="0" smtClean="0"/>
              <a:t>4. What were the areas that could be improved?</a:t>
            </a:r>
          </a:p>
          <a:p>
            <a:pPr marL="0" indent="0">
              <a:buNone/>
            </a:pPr>
            <a:endParaRPr lang="en-US" b="0" baseline="0" dirty="0" smtClean="0"/>
          </a:p>
          <a:p>
            <a:pPr marL="0" indent="0">
              <a:buNone/>
            </a:pPr>
            <a:r>
              <a:rPr lang="en-US" b="0" baseline="0" dirty="0" smtClean="0"/>
              <a:t>Follow-up: What can we do to ensure it goes better the next time?</a:t>
            </a:r>
          </a:p>
          <a:p>
            <a:pPr marL="0" indent="0">
              <a:buNone/>
            </a:pPr>
            <a:endParaRPr lang="en-US" b="0" baseline="0" dirty="0" smtClean="0"/>
          </a:p>
          <a:p>
            <a:pPr marL="0" indent="0">
              <a:buNone/>
            </a:pPr>
            <a:r>
              <a:rPr lang="en-US" b="0" baseline="0" dirty="0" smtClean="0"/>
              <a:t>5. What tools or training do you need that could have helped you?</a:t>
            </a:r>
          </a:p>
          <a:p>
            <a:pPr marL="0" indent="0">
              <a:buNone/>
            </a:pPr>
            <a:endParaRPr lang="en-US" b="0" baseline="0" dirty="0" smtClean="0"/>
          </a:p>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33</a:t>
            </a:fld>
            <a:endParaRPr lang="en-US"/>
          </a:p>
        </p:txBody>
      </p:sp>
    </p:spTree>
    <p:extLst>
      <p:ext uri="{BB962C8B-B14F-4D97-AF65-F5344CB8AC3E}">
        <p14:creationId xmlns:p14="http://schemas.microsoft.com/office/powerpoint/2010/main" val="602087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34</a:t>
            </a:fld>
            <a:endParaRPr lang="en-US"/>
          </a:p>
        </p:txBody>
      </p:sp>
    </p:spTree>
    <p:extLst>
      <p:ext uri="{BB962C8B-B14F-4D97-AF65-F5344CB8AC3E}">
        <p14:creationId xmlns:p14="http://schemas.microsoft.com/office/powerpoint/2010/main" val="3518841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discussed </a:t>
            </a:r>
          </a:p>
          <a:p>
            <a:endParaRPr lang="en-US" baseline="0" dirty="0" smtClean="0"/>
          </a:p>
          <a:p>
            <a:r>
              <a:rPr lang="en-US" baseline="0" dirty="0" smtClean="0"/>
              <a:t>The next webinar, titled Evaluating the Exercise and Creating an AAR/IP will be held in 2 weeks. </a:t>
            </a:r>
          </a:p>
          <a:p>
            <a:endParaRPr lang="en-US" baseline="0" dirty="0" smtClean="0"/>
          </a:p>
          <a:p>
            <a:r>
              <a:rPr lang="en-US" baseline="0" dirty="0" smtClean="0"/>
              <a:t>Thank you.</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1722117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samples that can be adapted to work within your community. Let’s talk about those and let’s share ideas about how you’ve all been involved in exercises in the past.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36</a:t>
            </a:fld>
            <a:endParaRPr lang="en-US"/>
          </a:p>
        </p:txBody>
      </p:sp>
    </p:spTree>
    <p:extLst>
      <p:ext uri="{BB962C8B-B14F-4D97-AF65-F5344CB8AC3E}">
        <p14:creationId xmlns:p14="http://schemas.microsoft.com/office/powerpoint/2010/main" val="3673760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37</a:t>
            </a:fld>
            <a:endParaRPr lang="en-US"/>
          </a:p>
        </p:txBody>
      </p:sp>
    </p:spTree>
    <p:extLst>
      <p:ext uri="{BB962C8B-B14F-4D97-AF65-F5344CB8AC3E}">
        <p14:creationId xmlns:p14="http://schemas.microsoft.com/office/powerpoint/2010/main" val="8877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tools that work for you and leave the rest.  </a:t>
            </a:r>
          </a:p>
          <a:p>
            <a:endParaRPr lang="en-US" baseline="0" dirty="0" smtClean="0"/>
          </a:p>
          <a:p>
            <a:r>
              <a:rPr lang="en-US" baseline="0" dirty="0" smtClean="0"/>
              <a:t>Remember HSEEP is GUIDANCE. </a:t>
            </a:r>
          </a:p>
          <a:p>
            <a:r>
              <a:rPr lang="en-US" baseline="0" dirty="0" smtClean="0"/>
              <a:t>Additional resources were sent to you prior to this call. Please use those to assist you in your exercise building.</a:t>
            </a:r>
          </a:p>
          <a:p>
            <a:endParaRPr lang="en-US" baseline="0" dirty="0" smtClean="0"/>
          </a:p>
          <a:p>
            <a:r>
              <a:rPr lang="en-US" baseline="0" dirty="0" smtClean="0"/>
              <a:t>Again, I’m including the new URL to the HSEEP </a:t>
            </a:r>
            <a:r>
              <a:rPr lang="en-US" baseline="0" dirty="0" err="1" smtClean="0"/>
              <a:t>PrepToolkit</a:t>
            </a:r>
            <a:r>
              <a:rPr lang="en-US" baseline="0" dirty="0" smtClean="0"/>
              <a:t> where you’ll find complete resources and templates for developing, conducting, and evaluating exercises. </a:t>
            </a:r>
            <a:endParaRPr lang="en-US"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7386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Let’s start by looking at the steps that should be taken prior to the exercise.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order to assure a focused event that can be evaluated and used for agency improvement, there are other steps that must be taken in advance. The exercise planning team must:</a:t>
            </a:r>
            <a:endParaRPr lang="en-US" baseline="0" dirty="0" smtClean="0"/>
          </a:p>
          <a:p>
            <a:endParaRPr lang="en-US" baseline="0" dirty="0" smtClean="0"/>
          </a:p>
          <a:p>
            <a:pPr marL="228600" indent="-228600">
              <a:buFont typeface="+mj-lt"/>
              <a:buAutoNum type="arabicPeriod"/>
            </a:pPr>
            <a:r>
              <a:rPr lang="en-US" sz="1200" b="0" i="0" u="none" strike="noStrike" kern="1200" baseline="0" dirty="0" smtClean="0">
                <a:solidFill>
                  <a:schemeClr val="tx1"/>
                </a:solidFill>
                <a:latin typeface="+mn-lt"/>
                <a:ea typeface="+mn-ea"/>
                <a:cs typeface="+mn-cs"/>
              </a:rPr>
              <a:t>secure appropriate location with all essential equipment, (overhead projector, computer, white boards or  easels with paper and markers for a Workshop or a Tabletop exercise). And for a functional, you might use a pre-equipped Emergency Operations Center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secure space for management of evaluators and observers, with appropriate communications equipment, orientation materials, identification, and debriefing planned</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For a full scale, you’ll want to secure space for assembling any “actors,” with instructions and transportation to exercise site, if needed </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prepare any special signage to direct individuals to assigned locations – for all types of exercises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arrange for equipment or handouts specific to the scenario and objectives (e.g., sample collection equipment for an exercise with contaminated water or food; mock medications for a mass dispensing exercise)</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secure staff to support the exercise process, including any needed assistance for set up or communications (or to help copy handouts, sign in sheet, someone to take photos of the exercise, a facilitator, especially a safety director for full scale exercises to ensure no one gets hurt.)</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a:t>
            </a:fld>
            <a:endParaRPr lang="en-US"/>
          </a:p>
        </p:txBody>
      </p:sp>
    </p:spTree>
    <p:extLst>
      <p:ext uri="{BB962C8B-B14F-4D97-AF65-F5344CB8AC3E}">
        <p14:creationId xmlns:p14="http://schemas.microsoft.com/office/powerpoint/2010/main" val="18927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Advanced planning sets the stage for the smooth conduct of an exercise. Included in the resources I sent you is the MDH MSEL example.  Since the exercise planning team has been using many of these exercise resource materials, it’s a great idea to have members of the exercise planning team to work as facilitator, controllers, and evaluators during the exercise.  The facilitator/controller must assume responsibility for the conduct of the exercise. He/she must ensure that the exercise stays on track so that the agreed-upon objectives are tested.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start with, a facilitator is most often used in discussion based exercises. A controller is used for operations based exercises.</a:t>
            </a:r>
          </a:p>
          <a:p>
            <a:endParaRPr lang="en-US" sz="1200" b="0" i="0" u="none" strike="noStrike" kern="1200" baseline="0" dirty="0" smtClean="0">
              <a:solidFill>
                <a:schemeClr val="tx1"/>
              </a:solidFill>
              <a:latin typeface="+mn-lt"/>
              <a:ea typeface="+mn-ea"/>
              <a:cs typeface="+mn-cs"/>
            </a:endParaRPr>
          </a:p>
          <a:p>
            <a:pPr marL="0" indent="0">
              <a:buFont typeface="+mj-lt"/>
              <a:buNone/>
            </a:pPr>
            <a:r>
              <a:rPr lang="en-US" sz="1200" b="0" i="0" u="none" strike="noStrike" kern="1200" baseline="0" dirty="0" smtClean="0">
                <a:solidFill>
                  <a:schemeClr val="tx1"/>
                </a:solidFill>
                <a:latin typeface="+mn-lt"/>
                <a:ea typeface="+mn-ea"/>
                <a:cs typeface="+mn-cs"/>
              </a:rPr>
              <a:t>The facilitator/controller’s job is to</a:t>
            </a:r>
          </a:p>
          <a:p>
            <a:pPr marL="228600" indent="-228600">
              <a:buFont typeface="+mj-lt"/>
              <a:buAutoNum type="arabicPeriod"/>
            </a:pP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Present the players with the exercise-initiating narrative.</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Announce the first event of the scenario.</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Stimulate player responses, without intervening in a way that assumes control of the play, unless it appears likely that the objective(s) of the exercise have been sidetracked.</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Manage the flow and pace of the exercise by introducing the remaining events in sequence through the use of control messages (injects).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Have any of you had the opportunity to be facilitators of exercises? How about controllers? Can you share a bit of your experience with the rest of us?</a:t>
            </a:r>
          </a:p>
          <a:p>
            <a:endParaRPr lang="en-US" sz="1200" b="0" i="0" u="none" strike="noStrike" kern="1200" baseline="0" dirty="0" smtClean="0">
              <a:solidFill>
                <a:schemeClr val="tx1"/>
              </a:solidFill>
              <a:latin typeface="+mn-lt"/>
              <a:ea typeface="+mn-ea"/>
              <a:cs typeface="+mn-cs"/>
            </a:endParaRPr>
          </a:p>
          <a:p>
            <a:r>
              <a:rPr lang="en-US" dirty="0" smtClean="0"/>
              <a:t>Discussion</a:t>
            </a:r>
            <a:r>
              <a:rPr lang="en-US" baseline="0" dirty="0" smtClean="0"/>
              <a:t> based exercises and operations based exercises have some significant differences. Let’s quickly review the two so that we are clear on what is involved in each. </a:t>
            </a:r>
            <a:endParaRPr lang="en-US"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241718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Conducting a Discussion-based Exercise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participants/players and the facilitator(s) are introduced. The tabletop exercise process and flow are briefly described. Ground rules usually address the exercise objectives, the importance of participating, and issues participants should consider during play, such as time, roles, and assumptions. Special instructions may be provided, such as how participants will respond and if they will break up into discussion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Episodes in the exercise scenario are described as </a:t>
            </a:r>
            <a:r>
              <a:rPr lang="en-US" sz="1200" b="0" i="1" u="none" strike="noStrike" kern="1200" baseline="0" dirty="0" smtClean="0">
                <a:solidFill>
                  <a:schemeClr val="tx1"/>
                </a:solidFill>
                <a:latin typeface="+mn-lt"/>
                <a:ea typeface="+mn-ea"/>
                <a:cs typeface="+mn-cs"/>
              </a:rPr>
              <a:t>modules</a:t>
            </a:r>
            <a:r>
              <a:rPr lang="en-US" sz="1200" b="0" i="0" u="none" strike="noStrike" kern="1200" baseline="0" dirty="0" smtClean="0">
                <a:solidFill>
                  <a:schemeClr val="tx1"/>
                </a:solidFill>
                <a:latin typeface="+mn-lt"/>
                <a:ea typeface="+mn-ea"/>
                <a:cs typeface="+mn-cs"/>
              </a:rPr>
              <a:t>. After each module is presented there is a facilitated discussion. The facilitator </a:t>
            </a:r>
            <a:r>
              <a:rPr lang="en-US" sz="1200" b="0" i="1" u="none" strike="noStrike" kern="1200" baseline="0" dirty="0" smtClean="0">
                <a:solidFill>
                  <a:schemeClr val="tx1"/>
                </a:solidFill>
                <a:latin typeface="+mn-lt"/>
                <a:ea typeface="+mn-ea"/>
                <a:cs typeface="+mn-cs"/>
              </a:rPr>
              <a:t>moves </a:t>
            </a:r>
            <a:r>
              <a:rPr lang="en-US" sz="1200" b="0" i="0" u="none" strike="noStrike" kern="1200" baseline="0" dirty="0" smtClean="0">
                <a:solidFill>
                  <a:schemeClr val="tx1"/>
                </a:solidFill>
                <a:latin typeface="+mn-lt"/>
                <a:ea typeface="+mn-ea"/>
                <a:cs typeface="+mn-cs"/>
              </a:rPr>
              <a:t>the participants through the scenario and participants respond with the decisions and actions they would take given the scenario. Many times the facilitator has a list of questions (prepared by the exercise planning team) to ask the players to help get the conversation going and to help keep players on track to achieve the exercise objectives. Each module takes the participants through the scenario chronologically. The tabletop exercise is concluded either when the time you allotted for the exercise is reached, or if you got through each of the questions you prepared to ask the players. The Facilitator will summarize the highlights of the exercise (any “AH HA!” moments) and will then lead the players through a hot wash. </a:t>
            </a:r>
          </a:p>
          <a:p>
            <a:r>
              <a:rPr lang="en-US" b="1" dirty="0" smtClean="0"/>
              <a:t>Key Concept</a:t>
            </a:r>
            <a:r>
              <a:rPr lang="en-US" dirty="0" smtClean="0"/>
              <a:t>: </a:t>
            </a:r>
            <a:r>
              <a:rPr lang="en-US" dirty="0" err="1" smtClean="0"/>
              <a:t>Hotwashes</a:t>
            </a:r>
            <a:r>
              <a:rPr lang="en-US" dirty="0" smtClean="0"/>
              <a:t> are participant feedback sessions immediately following an exercise. They give players a chance to voice concerns and offer potential improvements while the experience is still fresh. </a:t>
            </a:r>
            <a:r>
              <a:rPr lang="en-US" sz="1200" b="0" i="0" u="none" strike="noStrike" kern="1200" baseline="0" dirty="0" smtClean="0">
                <a:solidFill>
                  <a:schemeClr val="tx1"/>
                </a:solidFill>
                <a:latin typeface="+mn-lt"/>
                <a:ea typeface="+mn-ea"/>
                <a:cs typeface="+mn-cs"/>
              </a:rPr>
              <a:t> It’s good practice to also provide the exercise players with a written participant feedback form to fill out. There may be something someone needs to say, but they are afraid to share it with the group. We have included a feedback form with the materials we sent prior to this.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exercise evaluators may be called upon to either ask a question to clarify something they heard during the exercise, or comment on something they felt went especially well during the exercise.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exercise planning team (controllers/evaluators) will hold a debriefing separate from the exercise players to  begin developing the after action report and improvement plan. </a:t>
            </a:r>
            <a:r>
              <a:rPr lang="en-US" b="1" dirty="0" smtClean="0"/>
              <a:t>Key Concept</a:t>
            </a:r>
            <a:r>
              <a:rPr lang="en-US" dirty="0" smtClean="0"/>
              <a:t>: The debrief is a forum for planners, facilitators, controllers, and evaluators to review and provide feedback on the exercise. </a:t>
            </a:r>
            <a:endParaRPr lang="en-US" b="0" baseline="0" dirty="0" smtClean="0"/>
          </a:p>
          <a:p>
            <a:pPr marL="228600" indent="-228600">
              <a:buAutoNum type="arabicPeriod"/>
            </a:pPr>
            <a:endParaRPr lang="en-US" b="0"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a:p>
        </p:txBody>
      </p:sp>
    </p:spTree>
    <p:extLst>
      <p:ext uri="{BB962C8B-B14F-4D97-AF65-F5344CB8AC3E}">
        <p14:creationId xmlns:p14="http://schemas.microsoft.com/office/powerpoint/2010/main" val="66372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Conducting</a:t>
            </a:r>
            <a:r>
              <a:rPr lang="en-US" baseline="0" dirty="0" smtClean="0"/>
              <a:t> an Operations-based Exercise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types of exercises allow actual demonstration of response capabilities and actions. The range and level of complexity depend on the objectives and scenario chosen to exercise.</a:t>
            </a:r>
          </a:p>
          <a:p>
            <a:r>
              <a:rPr lang="en-US" sz="1200" b="0" i="0" u="none" strike="noStrike" kern="1200" baseline="0" dirty="0" smtClean="0">
                <a:solidFill>
                  <a:schemeClr val="tx1"/>
                </a:solidFill>
                <a:latin typeface="+mn-lt"/>
                <a:ea typeface="+mn-ea"/>
                <a:cs typeface="+mn-cs"/>
              </a:rPr>
              <a:t>The exercise begins with the briefings for the different participants who are either actors, players, or data collectors/observers. Briefing manuals are reviewed at this time (player manuals and controller/evaluator manuals will include the scenario, objectives, maps, communication and other information). Participants are given their assignment locations in a full scale.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Emphasis is on safety, including: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where and when to report to the location</a:t>
            </a:r>
          </a:p>
          <a:p>
            <a:r>
              <a:rPr lang="en-US" sz="1200" b="0" i="0" u="none" strike="noStrike" kern="1200" baseline="0" dirty="0" smtClean="0">
                <a:solidFill>
                  <a:schemeClr val="tx1"/>
                </a:solidFill>
                <a:latin typeface="+mn-lt"/>
                <a:ea typeface="+mn-ea"/>
                <a:cs typeface="+mn-cs"/>
              </a:rPr>
              <a:t>• how the exercise will be ended or terminated, if necessary</a:t>
            </a:r>
          </a:p>
          <a:p>
            <a:r>
              <a:rPr lang="en-US" sz="1200" b="0" i="0" u="none" strike="noStrike" kern="1200" baseline="0" dirty="0" smtClean="0">
                <a:solidFill>
                  <a:schemeClr val="tx1"/>
                </a:solidFill>
                <a:latin typeface="+mn-lt"/>
                <a:ea typeface="+mn-ea"/>
                <a:cs typeface="+mn-cs"/>
              </a:rPr>
              <a:t>• whom to report to, and how to communicate with that person.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Materials and/or equipment are distributed as necessary including instructions on how and where to return them.</a:t>
            </a:r>
          </a:p>
          <a:p>
            <a:r>
              <a:rPr lang="en-US" sz="1200" b="0" i="0" u="none" strike="noStrike" kern="1200" baseline="0" dirty="0" smtClean="0">
                <a:solidFill>
                  <a:schemeClr val="tx1"/>
                </a:solidFill>
                <a:latin typeface="+mn-lt"/>
                <a:ea typeface="+mn-ea"/>
                <a:cs typeface="+mn-cs"/>
              </a:rPr>
              <a:t>Instructions are given for when and where to report for the hot wash (debriefing), held immediately at the end of the exercise.</a:t>
            </a:r>
          </a:p>
          <a:p>
            <a:r>
              <a:rPr lang="en-US" sz="1200" b="0" i="0" u="none" strike="noStrike" kern="1200" baseline="0" dirty="0" smtClean="0">
                <a:solidFill>
                  <a:schemeClr val="tx1"/>
                </a:solidFill>
                <a:latin typeface="+mn-lt"/>
                <a:ea typeface="+mn-ea"/>
                <a:cs typeface="+mn-cs"/>
              </a:rPr>
              <a:t>Participants report to their assigned location. Exercise play is begun and terminated according to the exercise plan.</a:t>
            </a:r>
            <a:endParaRPr lang="en-US"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141686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control structure for an operations-based exercise describes how controllers communicate and coordinate with one another and how they track exercise information.</a:t>
            </a:r>
          </a:p>
          <a:p>
            <a:r>
              <a:rPr lang="en-US" baseline="0" dirty="0" smtClean="0"/>
              <a:t>These procedures should be detailed in the Controller/Evaluator handbook</a:t>
            </a:r>
          </a:p>
          <a:p>
            <a:r>
              <a:rPr lang="en-US" baseline="0" dirty="0" smtClean="0"/>
              <a:t>During exercise play, controllers carry out these responsibilities and closely monitor exercise play to ensure a safe and effective exercise.</a:t>
            </a:r>
          </a:p>
          <a:p>
            <a:r>
              <a:rPr lang="en-US" baseline="0" dirty="0" smtClean="0"/>
              <a:t>A successful exercise will include objectives and lead time. These create a quality product.</a:t>
            </a:r>
          </a:p>
          <a:p>
            <a:endParaRPr lang="en-US" baseline="0" dirty="0" smtClean="0"/>
          </a:p>
          <a:p>
            <a:r>
              <a:rPr lang="en-US" baseline="0" dirty="0" smtClean="0"/>
              <a:t>Exercise control synchronizes control staff structure, exercise scenario, delivery of injects, and player responses. It also ensures that players are staying in their own swim lanes and not getting too deep into unnecessary issues. </a:t>
            </a:r>
          </a:p>
          <a:p>
            <a:r>
              <a:rPr lang="en-US" baseline="0" dirty="0" smtClean="0"/>
              <a:t>Here are some examples of what a controller does for MDH:</a:t>
            </a:r>
          </a:p>
          <a:p>
            <a:pPr marL="228600" indent="-228600">
              <a:buAutoNum type="arabicParenR"/>
            </a:pPr>
            <a:r>
              <a:rPr lang="en-US" baseline="0" dirty="0" smtClean="0"/>
              <a:t>We had a controller tap a player on the shoulder and ask them NOT to call anyone who is not playing in the exercise to ask them questions about the scenario and resources they have. Too risky because that information can get misinterpreted and huge misunderstandings or alarm can ensue.</a:t>
            </a:r>
          </a:p>
          <a:p>
            <a:pPr marL="228600" indent="-228600">
              <a:buAutoNum type="arabicParenR"/>
            </a:pPr>
            <a:r>
              <a:rPr lang="en-US" baseline="0" dirty="0" smtClean="0"/>
              <a:t>One player called the CDC to ask if this was the correct number to call to request the SNS.  So controllers must be alert and watch exercise play and be ready to answer player questions.</a:t>
            </a:r>
          </a:p>
          <a:p>
            <a:pPr marL="228600" indent="-228600">
              <a:buAutoNum type="arabicParenR"/>
            </a:pPr>
            <a:r>
              <a:rPr lang="en-US" baseline="0" dirty="0" smtClean="0"/>
              <a:t>If you are in the room where the exercise takes place, “Room Controller” or “Lead Controller”, you need to watch to make sure the injects get delivered --by phone, email, or you can hand them to the player written on a slip of paper.</a:t>
            </a:r>
          </a:p>
          <a:p>
            <a:endParaRPr lang="en-US" baseline="0" dirty="0" smtClean="0"/>
          </a:p>
          <a:p>
            <a:r>
              <a:rPr lang="en-US" baseline="0" dirty="0" smtClean="0"/>
              <a:t>The </a:t>
            </a:r>
            <a:r>
              <a:rPr lang="en-US" baseline="0" dirty="0" err="1" smtClean="0"/>
              <a:t>SimCell</a:t>
            </a:r>
            <a:r>
              <a:rPr lang="en-US" baseline="0" dirty="0" smtClean="0"/>
              <a:t>, which is defined as the entity that generates injects for, receives player responses for, and provides information in place of nonparticipating organizations that would likely participate if exercise events were real. Physically, the </a:t>
            </a:r>
            <a:r>
              <a:rPr lang="en-US" baseline="0" dirty="0" err="1" smtClean="0"/>
              <a:t>SimCell</a:t>
            </a:r>
            <a:r>
              <a:rPr lang="en-US" baseline="0" dirty="0" smtClean="0"/>
              <a:t> is a working location for a number of qualified professionals who portray these nonparticipating organizations.</a:t>
            </a:r>
          </a:p>
          <a:p>
            <a:r>
              <a:rPr lang="en-US" baseline="0" dirty="0" smtClean="0"/>
              <a:t>An inject tracking system ensures injects are reaching their destination and players/controllers are appropriately “closing the loop”. We use our MSEL in the Sim Cell and the Sim Cell Controller sometimes plans ahead and copies and pastes the email injects to the players so they are ready to send with 1 click at the appropriate time. </a:t>
            </a:r>
          </a:p>
          <a:p>
            <a:r>
              <a:rPr lang="en-US" baseline="0" dirty="0" smtClean="0"/>
              <a:t>Can use colors, * or a box to denote the inject goes to a certain group or organization.</a:t>
            </a:r>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461978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384561" y="6409297"/>
            <a:ext cx="8539386" cy="263723"/>
          </a:xfrm>
        </p:spPr>
        <p:txBody>
          <a:bodyPr>
            <a:noAutofit/>
          </a:bodyPr>
          <a:lstStyle>
            <a:lvl1pPr marL="0" indent="0">
              <a:lnSpc>
                <a:spcPts val="1050"/>
              </a:lnSpc>
              <a:spcBef>
                <a:spcPts val="0"/>
              </a:spcBef>
              <a:buFontTx/>
              <a:buNone/>
              <a:defRPr sz="1050" b="1" baseline="0">
                <a:solidFill>
                  <a:schemeClr val="bg1"/>
                </a:solidFill>
                <a:latin typeface="+mn-lt"/>
              </a:defRPr>
            </a:lvl1pPr>
          </a:lstStyle>
          <a:p>
            <a:pPr lvl="0"/>
            <a:r>
              <a:rPr lang="en-US" dirty="0" smtClean="0"/>
              <a:t>PROGRAM NAME</a:t>
            </a:r>
            <a:endParaRPr lang="en-US" dirty="0"/>
          </a:p>
        </p:txBody>
      </p:sp>
      <p:sp>
        <p:nvSpPr>
          <p:cNvPr id="3" name="Date Placeholder 2"/>
          <p:cNvSpPr>
            <a:spLocks noGrp="1"/>
          </p:cNvSpPr>
          <p:nvPr>
            <p:ph type="dt" sz="half" idx="12"/>
          </p:nvPr>
        </p:nvSpPr>
        <p:spPr/>
        <p:txBody>
          <a:bodyPr/>
          <a:lstStyle/>
          <a:p>
            <a:fld id="{79751B3F-B4E5-4AA7-A6F6-8B0E6F438C48}" type="datetimeFigureOut">
              <a:rPr lang="en-US" smtClean="0"/>
              <a:pPr/>
              <a:t>1/4/2019</a:t>
            </a:fld>
            <a:endParaRPr lang="en-US" dirty="0"/>
          </a:p>
        </p:txBody>
      </p:sp>
      <p:sp>
        <p:nvSpPr>
          <p:cNvPr id="4" name="Slide Number Placeholder 3"/>
          <p:cNvSpPr>
            <a:spLocks noGrp="1"/>
          </p:cNvSpPr>
          <p:nvPr>
            <p:ph type="sldNum" sz="quarter" idx="13"/>
          </p:nvPr>
        </p:nvSpPr>
        <p:spPr/>
        <p:txBody>
          <a:bodyPr/>
          <a:lstStyle/>
          <a:p>
            <a:fld id="{50B26D62-EBDC-4CB4-84B4-338D23F7DACE}" type="slidenum">
              <a:rPr lang="en-US" smtClean="0"/>
              <a:t>‹#›</a:t>
            </a:fld>
            <a:endParaRPr lang="en-US" dirty="0"/>
          </a:p>
        </p:txBody>
      </p:sp>
      <p:sp>
        <p:nvSpPr>
          <p:cNvPr id="8" name="Subtitle 2"/>
          <p:cNvSpPr>
            <a:spLocks noGrp="1"/>
          </p:cNvSpPr>
          <p:nvPr>
            <p:ph type="subTitle" idx="1" hasCustomPrompt="1"/>
          </p:nvPr>
        </p:nvSpPr>
        <p:spPr>
          <a:xfrm>
            <a:off x="457199" y="2942751"/>
            <a:ext cx="8230500" cy="2022725"/>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9" name="Title Placeholder 1"/>
          <p:cNvSpPr>
            <a:spLocks noGrp="1"/>
          </p:cNvSpPr>
          <p:nvPr>
            <p:ph type="title" hasCustomPrompt="1"/>
          </p:nvPr>
        </p:nvSpPr>
        <p:spPr>
          <a:xfrm>
            <a:off x="457199" y="457202"/>
            <a:ext cx="8230500" cy="2267893"/>
          </a:xfrm>
          <a:prstGeom prst="rect">
            <a:avLst/>
          </a:prstGeom>
        </p:spPr>
        <p:txBody>
          <a:bodyPr vert="horz" lIns="91440" tIns="45720" rIns="91440" bIns="45720" rtlCol="0" anchor="b" anchorCtr="0">
            <a:noAutofit/>
          </a:bodyPr>
          <a:lstStyle>
            <a:lvl1pPr>
              <a:defRPr baseline="0"/>
            </a:lvl1pPr>
          </a:lstStyle>
          <a:p>
            <a:r>
              <a:rPr lang="en-US" dirty="0" smtClean="0"/>
              <a:t>Title…</a:t>
            </a:r>
            <a:endParaRPr lang="en-US" dirty="0"/>
          </a:p>
        </p:txBody>
      </p:sp>
      <p:pic>
        <p:nvPicPr>
          <p:cNvPr id="5" name="Picture 4" descr="logo 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702" y="5945982"/>
            <a:ext cx="3086099" cy="457200"/>
          </a:xfrm>
          <a:prstGeom prst="rect">
            <a:avLst/>
          </a:prstGeom>
        </p:spPr>
      </p:pic>
    </p:spTree>
    <p:extLst>
      <p:ext uri="{BB962C8B-B14F-4D97-AF65-F5344CB8AC3E}">
        <p14:creationId xmlns:p14="http://schemas.microsoft.com/office/powerpoint/2010/main" val="2684003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143001" y="2057400"/>
            <a:ext cx="6857999" cy="3886200"/>
          </a:xfrm>
        </p:spPr>
        <p:txBody>
          <a:bodyPr/>
          <a:lstStyle>
            <a:lvl1pPr>
              <a:defRPr/>
            </a:lvl1pPr>
            <a:lvl2pPr>
              <a:defRPr/>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10" name="Title 1"/>
          <p:cNvSpPr>
            <a:spLocks noGrp="1"/>
          </p:cNvSpPr>
          <p:nvPr>
            <p:ph type="title" hasCustomPrompt="1"/>
          </p:nvPr>
        </p:nvSpPr>
        <p:spPr>
          <a:xfrm>
            <a:off x="457200" y="457200"/>
            <a:ext cx="8230499" cy="1381028"/>
          </a:xfrm>
        </p:spPr>
        <p:txBody>
          <a:bodyPr anchor="b" anchorCtr="0"/>
          <a:lstStyle>
            <a:lvl1pPr>
              <a:lnSpc>
                <a:spcPct val="100000"/>
              </a:lnSpc>
              <a:defRPr lang="en-US" sz="4000" dirty="0"/>
            </a:lvl1pPr>
          </a:lstStyle>
          <a:p>
            <a:r>
              <a:rPr lang="en-US" dirty="0" smtClean="0"/>
              <a:t>Slide headline</a:t>
            </a:r>
            <a:endParaRPr lang="en-US" dirty="0"/>
          </a:p>
        </p:txBody>
      </p:sp>
    </p:spTree>
    <p:extLst>
      <p:ext uri="{BB962C8B-B14F-4D97-AF65-F5344CB8AC3E}">
        <p14:creationId xmlns:p14="http://schemas.microsoft.com/office/powerpoint/2010/main" val="37348933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guide id="2" pos="720" userDrawn="1">
          <p15:clr>
            <a:srgbClr val="FBAE40"/>
          </p15:clr>
        </p15:guide>
        <p15:guide id="3" pos="5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2" hasCustomPrompt="1"/>
          </p:nvPr>
        </p:nvSpPr>
        <p:spPr>
          <a:xfrm>
            <a:off x="457201" y="2057400"/>
            <a:ext cx="4040981"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Content Placeholder 3"/>
          <p:cNvSpPr>
            <a:spLocks noGrp="1"/>
          </p:cNvSpPr>
          <p:nvPr>
            <p:ph sz="half" idx="12" hasCustomPrompt="1"/>
          </p:nvPr>
        </p:nvSpPr>
        <p:spPr>
          <a:xfrm>
            <a:off x="4679272" y="2065457"/>
            <a:ext cx="4008427"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10" name="Title 1"/>
          <p:cNvSpPr>
            <a:spLocks noGrp="1"/>
          </p:cNvSpPr>
          <p:nvPr>
            <p:ph type="title" hasCustomPrompt="1"/>
          </p:nvPr>
        </p:nvSpPr>
        <p:spPr>
          <a:xfrm>
            <a:off x="457200" y="457200"/>
            <a:ext cx="8230499" cy="1381028"/>
          </a:xfrm>
        </p:spPr>
        <p:txBody>
          <a:bodyPr anchor="b" anchorCtr="0"/>
          <a:lstStyle>
            <a:lvl1pPr>
              <a:lnSpc>
                <a:spcPts val="3750"/>
              </a:lnSpc>
              <a:defRPr lang="en-US" sz="4500" dirty="0" smtClean="0"/>
            </a:lvl1pPr>
          </a:lstStyle>
          <a:p>
            <a:r>
              <a:rPr lang="en-US" dirty="0" smtClean="0"/>
              <a:t>Slide headline</a:t>
            </a:r>
            <a:endParaRPr lang="en-US" dirty="0"/>
          </a:p>
        </p:txBody>
      </p:sp>
    </p:spTree>
    <p:extLst>
      <p:ext uri="{BB962C8B-B14F-4D97-AF65-F5344CB8AC3E}">
        <p14:creationId xmlns:p14="http://schemas.microsoft.com/office/powerpoint/2010/main" val="8598882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6050" y="4782646"/>
            <a:ext cx="8208197" cy="1050996"/>
          </a:xfrm>
        </p:spPr>
        <p:txBody>
          <a:bodyPr anchor="t"/>
          <a:lstStyle>
            <a:lvl1pPr>
              <a:defRPr sz="3000"/>
            </a:lvl1pPr>
          </a:lstStyle>
          <a:p>
            <a:r>
              <a:rPr lang="en-US" dirty="0" smtClean="0"/>
              <a:t>Caption</a:t>
            </a:r>
            <a:endParaRPr lang="en-US" dirty="0"/>
          </a:p>
        </p:txBody>
      </p:sp>
      <p:sp>
        <p:nvSpPr>
          <p:cNvPr id="2" name="Date Placeholder 1"/>
          <p:cNvSpPr>
            <a:spLocks noGrp="1"/>
          </p:cNvSpPr>
          <p:nvPr>
            <p:ph type="dt" sz="half" idx="11"/>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6" name="Picture Placeholder 8"/>
          <p:cNvSpPr>
            <a:spLocks noGrp="1"/>
          </p:cNvSpPr>
          <p:nvPr>
            <p:ph type="pic" sz="quarter" idx="13" hasCustomPrompt="1"/>
          </p:nvPr>
        </p:nvSpPr>
        <p:spPr>
          <a:xfrm>
            <a:off x="0" y="2"/>
            <a:ext cx="9144000" cy="4768405"/>
          </a:xfrm>
        </p:spPr>
        <p:txBody>
          <a:bodyPr anchor="ctr"/>
          <a:lstStyle>
            <a:lvl1pPr marL="0" indent="0" algn="ctr">
              <a:buNone/>
              <a:defRPr/>
            </a:lvl1pPr>
          </a:lstStyle>
          <a:p>
            <a:r>
              <a:rPr lang="en-US" dirty="0" smtClean="0"/>
              <a:t>Image</a:t>
            </a:r>
            <a:endParaRPr lang="en-US" dirty="0"/>
          </a:p>
        </p:txBody>
      </p:sp>
    </p:spTree>
    <p:extLst>
      <p:ext uri="{BB962C8B-B14F-4D97-AF65-F5344CB8AC3E}">
        <p14:creationId xmlns:p14="http://schemas.microsoft.com/office/powerpoint/2010/main" val="2513926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0819539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57200"/>
            <a:ext cx="8197046" cy="1985058"/>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3" name="Text Placeholder 2"/>
          <p:cNvSpPr>
            <a:spLocks noGrp="1"/>
          </p:cNvSpPr>
          <p:nvPr>
            <p:ph type="body" idx="1"/>
          </p:nvPr>
        </p:nvSpPr>
        <p:spPr>
          <a:xfrm>
            <a:off x="1170432" y="2662176"/>
            <a:ext cx="6858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4" name="Date Placeholder 3"/>
          <p:cNvSpPr>
            <a:spLocks noGrp="1"/>
          </p:cNvSpPr>
          <p:nvPr>
            <p:ph type="dt" sz="half" idx="2"/>
          </p:nvPr>
        </p:nvSpPr>
        <p:spPr>
          <a:xfrm>
            <a:off x="7976753" y="5956198"/>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79751B3F-B4E5-4AA7-A6F6-8B0E6F438C48}" type="datetimeFigureOut">
              <a:rPr lang="en-US" smtClean="0"/>
              <a:pPr/>
              <a:t>1/4/2019</a:t>
            </a:fld>
            <a:endParaRPr lang="en-US" dirty="0"/>
          </a:p>
        </p:txBody>
      </p:sp>
      <p:sp>
        <p:nvSpPr>
          <p:cNvPr id="6" name="Slide Number Placeholder 5"/>
          <p:cNvSpPr>
            <a:spLocks noGrp="1"/>
          </p:cNvSpPr>
          <p:nvPr>
            <p:ph type="sldNum" sz="quarter" idx="4"/>
          </p:nvPr>
        </p:nvSpPr>
        <p:spPr>
          <a:xfrm>
            <a:off x="7976753" y="6400802"/>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145137777"/>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7" r:id="rId5"/>
  </p:sldLayoutIdLst>
  <p:timing>
    <p:tnLst>
      <p:par>
        <p:cTn id="1" dur="indefinite" restart="never" nodeType="tmRoot"/>
      </p:par>
    </p:tnLst>
  </p:timing>
  <p:txStyles>
    <p:titleStyle>
      <a:lvl1pPr algn="ctr" defTabSz="514350" rtl="0" eaLnBrk="1" latinLnBrk="0" hangingPunct="1">
        <a:lnSpc>
          <a:spcPct val="100000"/>
        </a:lnSpc>
        <a:spcBef>
          <a:spcPct val="0"/>
        </a:spcBef>
        <a:buNone/>
        <a:defRPr sz="6000" kern="1200">
          <a:solidFill>
            <a:schemeClr val="bg1"/>
          </a:solidFill>
          <a:latin typeface="+mj-lt"/>
          <a:ea typeface="+mj-ea"/>
          <a:cs typeface="+mj-cs"/>
        </a:defRPr>
      </a:lvl1pPr>
    </p:titleStyle>
    <p:body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SzPct val="75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guide id="4" orient="horz" pos="4032" userDrawn="1">
          <p15:clr>
            <a:srgbClr val="F26B43"/>
          </p15:clr>
        </p15:guide>
        <p15:guide id="5" orient="horz" pos="3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preptoolkit.org/web/hseep-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Health Partnerships Division</a:t>
            </a:r>
            <a:endParaRPr lang="en-US" dirty="0"/>
          </a:p>
        </p:txBody>
      </p:sp>
      <p:sp>
        <p:nvSpPr>
          <p:cNvPr id="6" name="Subtitle 5"/>
          <p:cNvSpPr>
            <a:spLocks noGrp="1"/>
          </p:cNvSpPr>
          <p:nvPr>
            <p:ph type="subTitle" idx="1"/>
          </p:nvPr>
        </p:nvSpPr>
        <p:spPr>
          <a:xfrm>
            <a:off x="457199" y="2942751"/>
            <a:ext cx="8230500" cy="2381089"/>
          </a:xfrm>
        </p:spPr>
        <p:txBody>
          <a:bodyPr>
            <a:normAutofit/>
          </a:bodyPr>
          <a:lstStyle/>
          <a:p>
            <a:r>
              <a:rPr lang="en-US" sz="3200" dirty="0" smtClean="0"/>
              <a:t>Conducting the Exercise</a:t>
            </a:r>
          </a:p>
          <a:p>
            <a:endParaRPr lang="en-US" sz="3200" dirty="0" smtClean="0"/>
          </a:p>
          <a:p>
            <a:endParaRPr lang="en-US" sz="3200" dirty="0"/>
          </a:p>
          <a:p>
            <a:r>
              <a:rPr lang="en-US" dirty="0"/>
              <a:t>Chad Ostlund, CEM</a:t>
            </a:r>
          </a:p>
          <a:p>
            <a:r>
              <a:rPr lang="en-US" dirty="0"/>
              <a:t>Emergency Preparedness &amp; Response</a:t>
            </a:r>
          </a:p>
          <a:p>
            <a:endParaRPr lang="en-US" sz="3200" dirty="0"/>
          </a:p>
        </p:txBody>
      </p:sp>
      <p:sp>
        <p:nvSpPr>
          <p:cNvPr id="5" name="Title 4"/>
          <p:cNvSpPr>
            <a:spLocks noGrp="1"/>
          </p:cNvSpPr>
          <p:nvPr>
            <p:ph type="title"/>
          </p:nvPr>
        </p:nvSpPr>
        <p:spPr/>
        <p:txBody>
          <a:bodyPr/>
          <a:lstStyle/>
          <a:p>
            <a:r>
              <a:rPr lang="en-US" dirty="0" smtClean="0"/>
              <a:t>Exercises</a:t>
            </a:r>
            <a:endParaRPr lang="en-US" dirty="0"/>
          </a:p>
        </p:txBody>
      </p:sp>
    </p:spTree>
    <p:extLst>
      <p:ext uri="{BB962C8B-B14F-4D97-AF65-F5344CB8AC3E}">
        <p14:creationId xmlns:p14="http://schemas.microsoft.com/office/powerpoint/2010/main" val="171777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7200" dirty="0" err="1" smtClean="0"/>
              <a:t>SimCell</a:t>
            </a:r>
            <a:endParaRPr lang="en-US" sz="7200" dirty="0"/>
          </a:p>
        </p:txBody>
      </p:sp>
      <p:pic>
        <p:nvPicPr>
          <p:cNvPr id="4" name="Picture 3"/>
          <p:cNvPicPr>
            <a:picLocks noChangeAspect="1"/>
          </p:cNvPicPr>
          <p:nvPr/>
        </p:nvPicPr>
        <p:blipFill>
          <a:blip r:embed="rId3"/>
          <a:stretch>
            <a:fillRect/>
          </a:stretch>
        </p:blipFill>
        <p:spPr>
          <a:xfrm>
            <a:off x="-9525" y="5848278"/>
            <a:ext cx="3597852" cy="1019247"/>
          </a:xfrm>
          <a:prstGeom prst="rect">
            <a:avLst/>
          </a:prstGeom>
        </p:spPr>
      </p:pic>
      <p:pic>
        <p:nvPicPr>
          <p:cNvPr id="1026" name="Picture 2" descr="http://g03.a.alicdn.com/kf/HTB1u8y1HFXXXXcbaXXXq6xXFXXXg/222815156/HTB1u8y1HFXXXXcbaXXXq6xXFXXX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584" y="3237470"/>
            <a:ext cx="2762608" cy="27626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sz="half" idx="1"/>
          </p:nvPr>
        </p:nvSpPr>
        <p:spPr>
          <a:xfrm>
            <a:off x="865910" y="1539623"/>
            <a:ext cx="6857999" cy="3886200"/>
          </a:xfrm>
        </p:spPr>
        <p:txBody>
          <a:bodyPr/>
          <a:lstStyle/>
          <a:p>
            <a:pPr marL="0" indent="0">
              <a:buNone/>
            </a:pPr>
            <a:endParaRPr lang="en-US" dirty="0" smtClean="0"/>
          </a:p>
          <a:p>
            <a:r>
              <a:rPr lang="en-US" sz="3600" dirty="0" smtClean="0"/>
              <a:t>Who is in the </a:t>
            </a:r>
            <a:r>
              <a:rPr lang="en-US" sz="3600" dirty="0" err="1" smtClean="0"/>
              <a:t>SimCell</a:t>
            </a:r>
            <a:r>
              <a:rPr lang="en-US" sz="3600" dirty="0" smtClean="0"/>
              <a:t>?</a:t>
            </a:r>
          </a:p>
          <a:p>
            <a:r>
              <a:rPr lang="en-US" sz="3600" dirty="0" smtClean="0"/>
              <a:t>Flow of information</a:t>
            </a:r>
          </a:p>
          <a:p>
            <a:r>
              <a:rPr lang="en-US" sz="3600" dirty="0" smtClean="0"/>
              <a:t>Setup</a:t>
            </a:r>
            <a:endParaRPr lang="en-US" sz="3600" dirty="0"/>
          </a:p>
        </p:txBody>
      </p:sp>
    </p:spTree>
    <p:extLst>
      <p:ext uri="{BB962C8B-B14F-4D97-AF65-F5344CB8AC3E}">
        <p14:creationId xmlns:p14="http://schemas.microsoft.com/office/powerpoint/2010/main" val="89238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2"/>
          </p:nvPr>
        </p:nvPicPr>
        <p:blipFill rotWithShape="1">
          <a:blip r:embed="rId3" cstate="print">
            <a:extLst>
              <a:ext uri="{28A0092B-C50C-407E-A947-70E740481C1C}">
                <a14:useLocalDpi xmlns:a14="http://schemas.microsoft.com/office/drawing/2010/main" val="0"/>
              </a:ext>
            </a:extLst>
          </a:blip>
          <a:srcRect l="6640" t="7010" r="14210"/>
          <a:stretch/>
        </p:blipFill>
        <p:spPr>
          <a:xfrm>
            <a:off x="4442764" y="1888931"/>
            <a:ext cx="4480462" cy="3947943"/>
          </a:xfrm>
        </p:spPr>
      </p:pic>
      <p:sp>
        <p:nvSpPr>
          <p:cNvPr id="2" name="Content Placeholder 1"/>
          <p:cNvSpPr>
            <a:spLocks noGrp="1"/>
          </p:cNvSpPr>
          <p:nvPr>
            <p:ph sz="half" idx="2"/>
          </p:nvPr>
        </p:nvSpPr>
        <p:spPr>
          <a:xfrm>
            <a:off x="180109" y="1786986"/>
            <a:ext cx="4262655" cy="4230063"/>
          </a:xfrm>
        </p:spPr>
        <p:txBody>
          <a:bodyPr>
            <a:normAutofit fontScale="92500" lnSpcReduction="20000"/>
          </a:bodyPr>
          <a:lstStyle/>
          <a:p>
            <a:pPr marL="0" indent="0">
              <a:buNone/>
            </a:pPr>
            <a:r>
              <a:rPr lang="en-US" sz="3600" dirty="0" smtClean="0"/>
              <a:t>Controllers and Simulators</a:t>
            </a:r>
          </a:p>
          <a:p>
            <a:pPr lvl="1"/>
            <a:r>
              <a:rPr lang="en-US" sz="3200" dirty="0" smtClean="0"/>
              <a:t>Senior/Lead controller</a:t>
            </a:r>
          </a:p>
          <a:p>
            <a:pPr lvl="1"/>
            <a:r>
              <a:rPr lang="en-US" sz="3200" dirty="0" smtClean="0"/>
              <a:t>Controllers</a:t>
            </a:r>
          </a:p>
          <a:p>
            <a:pPr lvl="1"/>
            <a:r>
              <a:rPr lang="en-US" sz="3200" dirty="0" smtClean="0"/>
              <a:t>Simulators</a:t>
            </a:r>
          </a:p>
          <a:p>
            <a:pPr lvl="1"/>
            <a:r>
              <a:rPr lang="en-US" sz="3200" dirty="0" smtClean="0"/>
              <a:t>Whole community  </a:t>
            </a:r>
            <a:r>
              <a:rPr lang="en-US" sz="3200" dirty="0"/>
              <a:t> </a:t>
            </a:r>
            <a:r>
              <a:rPr lang="en-US" sz="3200" dirty="0" smtClean="0"/>
              <a:t>  representation</a:t>
            </a:r>
          </a:p>
          <a:p>
            <a:pPr lvl="1"/>
            <a:r>
              <a:rPr lang="en-US" sz="3200" dirty="0" smtClean="0"/>
              <a:t>Knowledgeable</a:t>
            </a:r>
          </a:p>
          <a:p>
            <a:endParaRPr lang="en-US" dirty="0" smtClean="0"/>
          </a:p>
          <a:p>
            <a:endParaRPr lang="en-US" dirty="0"/>
          </a:p>
        </p:txBody>
      </p:sp>
      <p:sp>
        <p:nvSpPr>
          <p:cNvPr id="3" name="Title 2"/>
          <p:cNvSpPr>
            <a:spLocks noGrp="1"/>
          </p:cNvSpPr>
          <p:nvPr>
            <p:ph type="title"/>
          </p:nvPr>
        </p:nvSpPr>
        <p:spPr>
          <a:xfrm>
            <a:off x="457200" y="96982"/>
            <a:ext cx="8230499" cy="1381028"/>
          </a:xfrm>
        </p:spPr>
        <p:txBody>
          <a:bodyPr/>
          <a:lstStyle/>
          <a:p>
            <a:r>
              <a:rPr lang="en-US" sz="6600" dirty="0" smtClean="0"/>
              <a:t>Who is in the </a:t>
            </a:r>
            <a:r>
              <a:rPr lang="en-US" sz="6600" dirty="0" err="1" smtClean="0"/>
              <a:t>SimCell</a:t>
            </a:r>
            <a:r>
              <a:rPr lang="en-US" sz="6600" dirty="0" smtClean="0"/>
              <a:t>?</a:t>
            </a:r>
            <a:endParaRPr lang="en-US" sz="6600" dirty="0"/>
          </a:p>
        </p:txBody>
      </p:sp>
      <p:pic>
        <p:nvPicPr>
          <p:cNvPr id="4" name="Picture 3"/>
          <p:cNvPicPr>
            <a:picLocks noChangeAspect="1"/>
          </p:cNvPicPr>
          <p:nvPr/>
        </p:nvPicPr>
        <p:blipFill>
          <a:blip r:embed="rId4"/>
          <a:stretch>
            <a:fillRect/>
          </a:stretch>
        </p:blipFill>
        <p:spPr>
          <a:xfrm>
            <a:off x="-9525" y="6017049"/>
            <a:ext cx="3002107" cy="850476"/>
          </a:xfrm>
          <a:prstGeom prst="rect">
            <a:avLst/>
          </a:prstGeom>
        </p:spPr>
      </p:pic>
    </p:spTree>
    <p:extLst>
      <p:ext uri="{BB962C8B-B14F-4D97-AF65-F5344CB8AC3E}">
        <p14:creationId xmlns:p14="http://schemas.microsoft.com/office/powerpoint/2010/main" val="358374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37322"/>
            <a:ext cx="2895600" cy="820678"/>
          </a:xfrm>
          <a:prstGeom prst="rect">
            <a:avLst/>
          </a:prstGeo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669921" y="1760880"/>
            <a:ext cx="5805055" cy="4353791"/>
          </a:xfrm>
        </p:spPr>
      </p:pic>
      <p:sp>
        <p:nvSpPr>
          <p:cNvPr id="3" name="Title 2"/>
          <p:cNvSpPr>
            <a:spLocks noGrp="1"/>
          </p:cNvSpPr>
          <p:nvPr>
            <p:ph type="title"/>
          </p:nvPr>
        </p:nvSpPr>
        <p:spPr>
          <a:xfrm>
            <a:off x="457198" y="277091"/>
            <a:ext cx="8230499" cy="1381028"/>
          </a:xfrm>
        </p:spPr>
        <p:txBody>
          <a:bodyPr/>
          <a:lstStyle/>
          <a:p>
            <a:r>
              <a:rPr lang="en-US" sz="6600" dirty="0" smtClean="0"/>
              <a:t>Who is in the </a:t>
            </a:r>
            <a:r>
              <a:rPr lang="en-US" sz="6600" dirty="0" err="1" smtClean="0"/>
              <a:t>SimCell</a:t>
            </a:r>
            <a:r>
              <a:rPr lang="en-US" sz="6600" dirty="0" smtClean="0"/>
              <a:t>?</a:t>
            </a:r>
            <a:endParaRPr lang="en-US" sz="6600" dirty="0"/>
          </a:p>
        </p:txBody>
      </p:sp>
    </p:spTree>
    <p:extLst>
      <p:ext uri="{BB962C8B-B14F-4D97-AF65-F5344CB8AC3E}">
        <p14:creationId xmlns:p14="http://schemas.microsoft.com/office/powerpoint/2010/main" val="4096462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Delivery person</a:t>
            </a:r>
          </a:p>
          <a:p>
            <a:r>
              <a:rPr lang="en-US" sz="3600" dirty="0" smtClean="0"/>
              <a:t>Organizer</a:t>
            </a:r>
          </a:p>
          <a:p>
            <a:r>
              <a:rPr lang="en-US" sz="3600" dirty="0" smtClean="0"/>
              <a:t>Monitor</a:t>
            </a:r>
          </a:p>
          <a:p>
            <a:r>
              <a:rPr lang="en-US" sz="3600" dirty="0" smtClean="0"/>
              <a:t>Logistics</a:t>
            </a:r>
          </a:p>
          <a:p>
            <a:endParaRPr lang="en-US" sz="3200" dirty="0" smtClean="0"/>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6000" dirty="0" smtClean="0"/>
              <a:t>Lead Controller</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159398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Manage play</a:t>
            </a:r>
          </a:p>
          <a:p>
            <a:r>
              <a:rPr lang="en-US" sz="3600" dirty="0" smtClean="0"/>
              <a:t>Key data providers</a:t>
            </a:r>
          </a:p>
          <a:p>
            <a:r>
              <a:rPr lang="en-US" sz="3600" dirty="0" smtClean="0"/>
              <a:t>Deliver injects</a:t>
            </a:r>
          </a:p>
          <a:p>
            <a:r>
              <a:rPr lang="en-US" sz="3600" dirty="0" smtClean="0"/>
              <a:t>Quick thinking</a:t>
            </a:r>
          </a:p>
          <a:p>
            <a:endParaRPr lang="en-US" sz="3200" dirty="0" smtClean="0"/>
          </a:p>
          <a:p>
            <a:endParaRPr lang="en-US" sz="3200"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6000" dirty="0" smtClean="0"/>
              <a:t>Controllers</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1026" name="Picture 2" descr="https://media.playstation.com/is/image/SCEA/dualshock-4-all-colors-stacked-02-us-09sep14?$TwoColumn_M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323" y="4000500"/>
            <a:ext cx="3352801" cy="224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8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Role players</a:t>
            </a:r>
          </a:p>
          <a:p>
            <a:r>
              <a:rPr lang="en-US" sz="3600" dirty="0" smtClean="0"/>
              <a:t>Provide injects</a:t>
            </a:r>
          </a:p>
          <a:p>
            <a:r>
              <a:rPr lang="en-US" sz="3600" dirty="0" smtClean="0"/>
              <a:t>Respond to player feedback</a:t>
            </a:r>
          </a:p>
          <a:p>
            <a:r>
              <a:rPr lang="en-US" sz="3600" dirty="0" smtClean="0"/>
              <a:t>Follow MSEL</a:t>
            </a:r>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6000" dirty="0" smtClean="0"/>
              <a:t>Simulators</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246059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Government</a:t>
            </a:r>
          </a:p>
          <a:p>
            <a:r>
              <a:rPr lang="en-US" sz="3600" dirty="0" smtClean="0"/>
              <a:t>Media</a:t>
            </a:r>
          </a:p>
          <a:p>
            <a:r>
              <a:rPr lang="en-US" sz="3600" dirty="0" smtClean="0"/>
              <a:t>Citizens</a:t>
            </a:r>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6000" dirty="0" smtClean="0"/>
              <a:t>Whole Community</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2050" name="Picture 2" descr="http://www.quadravillagecc.com/sites/default/files/styles/large/public/assets/main_images/1330423_childrens_hand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349" y="3596666"/>
            <a:ext cx="4070350" cy="271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47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866744"/>
            <a:ext cx="4412672" cy="3886200"/>
          </a:xfrm>
        </p:spPr>
        <p:txBody>
          <a:bodyPr>
            <a:normAutofit/>
          </a:bodyPr>
          <a:lstStyle/>
          <a:p>
            <a:r>
              <a:rPr lang="en-US" sz="3600" dirty="0" smtClean="0"/>
              <a:t>Two-way flow</a:t>
            </a:r>
          </a:p>
          <a:p>
            <a:r>
              <a:rPr lang="en-US" sz="3600" dirty="0" smtClean="0"/>
              <a:t>Rules for contacting</a:t>
            </a:r>
          </a:p>
          <a:p>
            <a:r>
              <a:rPr lang="en-US" sz="3600" dirty="0" smtClean="0"/>
              <a:t>Directory in the </a:t>
            </a:r>
            <a:r>
              <a:rPr lang="en-US" sz="3600" dirty="0" err="1" smtClean="0"/>
              <a:t>EXPlan</a:t>
            </a:r>
            <a:endParaRPr lang="en-US" sz="3600" dirty="0" smtClean="0"/>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smtClean="0"/>
              <a:t>Flow of Information</a:t>
            </a:r>
            <a:endParaRPr lang="en-US" sz="72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4098" name="Picture 2" descr="http://www.ams.org/featurecolumn/images/november2006/image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872" y="2259733"/>
            <a:ext cx="380047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82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279726"/>
            <a:ext cx="4641273" cy="3886200"/>
          </a:xfrm>
        </p:spPr>
        <p:txBody>
          <a:bodyPr>
            <a:normAutofit/>
          </a:bodyPr>
          <a:lstStyle/>
          <a:p>
            <a:r>
              <a:rPr lang="en-US" sz="3600" dirty="0" smtClean="0"/>
              <a:t>Size</a:t>
            </a:r>
          </a:p>
          <a:p>
            <a:r>
              <a:rPr lang="en-US" sz="3600" dirty="0" smtClean="0"/>
              <a:t>Communication</a:t>
            </a:r>
          </a:p>
          <a:p>
            <a:endParaRPr lang="en-US" dirty="0" smtClean="0"/>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err="1" smtClean="0"/>
              <a:t>SimCell</a:t>
            </a:r>
            <a:r>
              <a:rPr lang="en-US" sz="7200" dirty="0" smtClean="0"/>
              <a:t> Setup</a:t>
            </a:r>
            <a:endParaRPr lang="en-US" sz="72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1026" name="Picture 2" descr="https://pbs.twimg.com/media/Bp8NaXyIgAAwhJ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170" y="1361084"/>
            <a:ext cx="4586347" cy="2576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9170" y="4070328"/>
            <a:ext cx="4586347" cy="2579820"/>
          </a:xfrm>
          <a:prstGeom prst="rect">
            <a:avLst/>
          </a:prstGeom>
        </p:spPr>
      </p:pic>
    </p:spTree>
    <p:extLst>
      <p:ext uri="{BB962C8B-B14F-4D97-AF65-F5344CB8AC3E}">
        <p14:creationId xmlns:p14="http://schemas.microsoft.com/office/powerpoint/2010/main" val="3799732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“This is a drill” or “This is an exercise”</a:t>
            </a:r>
          </a:p>
          <a:p>
            <a:endParaRPr lang="en-US" dirty="0" smtClean="0"/>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smtClean="0"/>
              <a:t>Reminder</a:t>
            </a:r>
            <a:endParaRPr lang="en-US" sz="72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335069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4081" y="1676399"/>
            <a:ext cx="7793618" cy="4294909"/>
          </a:xfrm>
        </p:spPr>
        <p:txBody>
          <a:bodyPr>
            <a:normAutofit lnSpcReduction="10000"/>
          </a:bodyPr>
          <a:lstStyle/>
          <a:p>
            <a:pPr marL="0" indent="0">
              <a:buNone/>
            </a:pPr>
            <a:r>
              <a:rPr lang="en-US" dirty="0" smtClean="0"/>
              <a:t>By the end of this webinar you will be able to:</a:t>
            </a:r>
          </a:p>
          <a:p>
            <a:pPr marL="514350" indent="-514350">
              <a:buAutoNum type="arabicPeriod"/>
            </a:pPr>
            <a:r>
              <a:rPr lang="en-US" dirty="0" smtClean="0"/>
              <a:t>Identify steps required prior to the exercise</a:t>
            </a:r>
          </a:p>
          <a:p>
            <a:pPr marL="514350" indent="-514350">
              <a:buAutoNum type="arabicPeriod"/>
            </a:pPr>
            <a:r>
              <a:rPr lang="en-US" dirty="0" smtClean="0"/>
              <a:t>Identify roles of the facilitator and controller</a:t>
            </a:r>
          </a:p>
          <a:p>
            <a:pPr marL="514350" indent="-514350">
              <a:buAutoNum type="arabicPeriod"/>
            </a:pPr>
            <a:r>
              <a:rPr lang="en-US" dirty="0" smtClean="0"/>
              <a:t>Describe exercise control and the role of the SimCell</a:t>
            </a:r>
          </a:p>
          <a:p>
            <a:pPr marL="514350" indent="-514350">
              <a:buAutoNum type="arabicPeriod"/>
            </a:pPr>
            <a:r>
              <a:rPr lang="en-US" dirty="0" smtClean="0"/>
              <a:t>Explain roles of other exercise participants</a:t>
            </a:r>
            <a:endParaRPr lang="en-US" dirty="0"/>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Today’s Objectives</a:t>
            </a:r>
            <a:endParaRPr lang="en-US" sz="6000" dirty="0"/>
          </a:p>
        </p:txBody>
      </p:sp>
      <p:pic>
        <p:nvPicPr>
          <p:cNvPr id="4" name="Picture 3"/>
          <p:cNvPicPr>
            <a:picLocks noChangeAspect="1"/>
          </p:cNvPicPr>
          <p:nvPr/>
        </p:nvPicPr>
        <p:blipFill>
          <a:blip r:embed="rId3"/>
          <a:stretch>
            <a:fillRect/>
          </a:stretch>
        </p:blipFill>
        <p:spPr>
          <a:xfrm>
            <a:off x="-9525" y="5857972"/>
            <a:ext cx="3563634" cy="1009553"/>
          </a:xfrm>
          <a:prstGeom prst="rect">
            <a:avLst/>
          </a:prstGeom>
        </p:spPr>
      </p:pic>
    </p:spTree>
    <p:extLst>
      <p:ext uri="{BB962C8B-B14F-4D97-AF65-F5344CB8AC3E}">
        <p14:creationId xmlns:p14="http://schemas.microsoft.com/office/powerpoint/2010/main" val="286388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sz="3600" dirty="0" smtClean="0"/>
              <a:t>The following individuals may be involved in drills or exercises:</a:t>
            </a:r>
          </a:p>
          <a:p>
            <a:r>
              <a:rPr lang="en-US" sz="3600" dirty="0" smtClean="0"/>
              <a:t>Evaluators</a:t>
            </a:r>
          </a:p>
          <a:p>
            <a:r>
              <a:rPr lang="en-US" sz="3600" dirty="0" smtClean="0"/>
              <a:t>Players</a:t>
            </a:r>
          </a:p>
          <a:p>
            <a:r>
              <a:rPr lang="en-US" sz="3600" dirty="0" smtClean="0"/>
              <a:t>Actors</a:t>
            </a:r>
          </a:p>
          <a:p>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smtClean="0"/>
              <a:t>Other Participants</a:t>
            </a:r>
            <a:endParaRPr lang="en-US" sz="72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856980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927028" y="2255630"/>
            <a:ext cx="3752922" cy="3497314"/>
          </a:xfrm>
        </p:spPr>
        <p:txBody>
          <a:bodyPr>
            <a:normAutofit/>
          </a:bodyPr>
          <a:lstStyle/>
          <a:p>
            <a:pPr marL="0" indent="0">
              <a:buNone/>
            </a:pPr>
            <a:r>
              <a:rPr lang="en-US" sz="4000" dirty="0" smtClean="0"/>
              <a:t>Actions:</a:t>
            </a:r>
          </a:p>
          <a:p>
            <a:r>
              <a:rPr lang="en-US" sz="3600" dirty="0" smtClean="0"/>
              <a:t>Before…</a:t>
            </a:r>
          </a:p>
          <a:p>
            <a:r>
              <a:rPr lang="en-US" sz="3600" dirty="0" smtClean="0"/>
              <a:t>During…</a:t>
            </a:r>
          </a:p>
          <a:p>
            <a:r>
              <a:rPr lang="en-US" sz="3600" dirty="0" smtClean="0"/>
              <a:t>After…</a:t>
            </a:r>
          </a:p>
          <a:p>
            <a:endParaRPr lang="en-US" sz="3600" dirty="0"/>
          </a:p>
        </p:txBody>
      </p:sp>
      <p:pic>
        <p:nvPicPr>
          <p:cNvPr id="6" name="Content Placeholder 5"/>
          <p:cNvPicPr>
            <a:picLocks noGrp="1" noChangeAspect="1"/>
          </p:cNvPicPr>
          <p:nvPr>
            <p:ph sz="half" idx="12"/>
          </p:nvPr>
        </p:nvPicPr>
        <p:blipFill>
          <a:blip r:embed="rId3" cstate="print">
            <a:extLst>
              <a:ext uri="{28A0092B-C50C-407E-A947-70E740481C1C}">
                <a14:useLocalDpi xmlns:a14="http://schemas.microsoft.com/office/drawing/2010/main" val="0"/>
              </a:ext>
            </a:extLst>
          </a:blip>
          <a:stretch>
            <a:fillRect/>
          </a:stretch>
        </p:blipFill>
        <p:spPr>
          <a:xfrm>
            <a:off x="4447309" y="2310804"/>
            <a:ext cx="4241079" cy="3180809"/>
          </a:xfrm>
        </p:spPr>
      </p:pic>
      <p:sp>
        <p:nvSpPr>
          <p:cNvPr id="3" name="Title 2"/>
          <p:cNvSpPr>
            <a:spLocks noGrp="1"/>
          </p:cNvSpPr>
          <p:nvPr>
            <p:ph type="title"/>
          </p:nvPr>
        </p:nvSpPr>
        <p:spPr/>
        <p:txBody>
          <a:bodyPr/>
          <a:lstStyle/>
          <a:p>
            <a:r>
              <a:rPr lang="en-US" sz="7200" dirty="0" smtClean="0"/>
              <a:t>Evaluators</a:t>
            </a:r>
            <a:endParaRPr lang="en-US" sz="7200" dirty="0"/>
          </a:p>
        </p:txBody>
      </p:sp>
      <p:pic>
        <p:nvPicPr>
          <p:cNvPr id="5" name="Picture 4"/>
          <p:cNvPicPr>
            <a:picLocks noChangeAspect="1"/>
          </p:cNvPicPr>
          <p:nvPr/>
        </p:nvPicPr>
        <p:blipFill>
          <a:blip r:embed="rId4"/>
          <a:stretch>
            <a:fillRect/>
          </a:stretch>
        </p:blipFill>
        <p:spPr>
          <a:xfrm>
            <a:off x="-9525" y="5752944"/>
            <a:ext cx="3934374" cy="1114581"/>
          </a:xfrm>
          <a:prstGeom prst="rect">
            <a:avLst/>
          </a:prstGeom>
        </p:spPr>
      </p:pic>
    </p:spTree>
    <p:extLst>
      <p:ext uri="{BB962C8B-B14F-4D97-AF65-F5344CB8AC3E}">
        <p14:creationId xmlns:p14="http://schemas.microsoft.com/office/powerpoint/2010/main" val="3578094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5910" y="1579418"/>
            <a:ext cx="6857999" cy="4173526"/>
          </a:xfrm>
        </p:spPr>
        <p:txBody>
          <a:bodyPr>
            <a:normAutofit fontScale="92500"/>
          </a:bodyPr>
          <a:lstStyle/>
          <a:p>
            <a:pPr marL="0" indent="0">
              <a:buNone/>
            </a:pPr>
            <a:r>
              <a:rPr lang="en-US" sz="5400" dirty="0"/>
              <a:t>Before</a:t>
            </a:r>
          </a:p>
          <a:p>
            <a:r>
              <a:rPr lang="en-US" sz="3600" dirty="0" smtClean="0"/>
              <a:t>Know the exercise objectives</a:t>
            </a:r>
          </a:p>
          <a:p>
            <a:r>
              <a:rPr lang="en-US" sz="3600" dirty="0" smtClean="0"/>
              <a:t>Review plans</a:t>
            </a:r>
          </a:p>
          <a:p>
            <a:r>
              <a:rPr lang="en-US" sz="3600" dirty="0" smtClean="0"/>
              <a:t>Attend training</a:t>
            </a:r>
          </a:p>
          <a:p>
            <a:r>
              <a:rPr lang="en-US" sz="3600" dirty="0" smtClean="0"/>
              <a:t>Review and understand the Exercise Evaluation Guides (EEGs)</a:t>
            </a:r>
            <a:endParaRPr lang="en-US" sz="3600" dirty="0"/>
          </a:p>
        </p:txBody>
      </p:sp>
      <p:sp>
        <p:nvSpPr>
          <p:cNvPr id="3" name="Title 2"/>
          <p:cNvSpPr>
            <a:spLocks noGrp="1"/>
          </p:cNvSpPr>
          <p:nvPr>
            <p:ph type="title"/>
          </p:nvPr>
        </p:nvSpPr>
        <p:spPr>
          <a:xfrm>
            <a:off x="457200" y="37062"/>
            <a:ext cx="8230499" cy="1381028"/>
          </a:xfrm>
        </p:spPr>
        <p:txBody>
          <a:bodyPr/>
          <a:lstStyle/>
          <a:p>
            <a:r>
              <a:rPr lang="en-US" sz="7200" dirty="0" smtClean="0"/>
              <a:t>Evaluators should</a:t>
            </a:r>
            <a:endParaRPr lang="en-US" sz="7200" dirty="0"/>
          </a:p>
        </p:txBody>
      </p:sp>
      <p:pic>
        <p:nvPicPr>
          <p:cNvPr id="5" name="Picture 4"/>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4135342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05138" y="1866744"/>
            <a:ext cx="6857999" cy="3886200"/>
          </a:xfrm>
        </p:spPr>
        <p:txBody>
          <a:bodyPr/>
          <a:lstStyle/>
          <a:p>
            <a:pPr marL="0" indent="0">
              <a:buNone/>
            </a:pPr>
            <a:r>
              <a:rPr lang="en-US" sz="5400" dirty="0"/>
              <a:t>During</a:t>
            </a:r>
          </a:p>
          <a:p>
            <a:r>
              <a:rPr lang="en-US" sz="3600" dirty="0" smtClean="0"/>
              <a:t>Identification</a:t>
            </a:r>
          </a:p>
          <a:p>
            <a:r>
              <a:rPr lang="en-US" sz="3600" dirty="0" smtClean="0"/>
              <a:t>No prompting</a:t>
            </a:r>
          </a:p>
          <a:p>
            <a:r>
              <a:rPr lang="en-US" sz="3600" dirty="0" smtClean="0"/>
              <a:t>Document</a:t>
            </a:r>
          </a:p>
          <a:p>
            <a:pPr marL="0" indent="0">
              <a:buNone/>
            </a:pPr>
            <a:endParaRPr lang="en-US" dirty="0" smtClean="0"/>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a:t> Evaluators </a:t>
            </a:r>
            <a:r>
              <a:rPr lang="en-US" sz="7200" dirty="0" smtClean="0"/>
              <a:t>should</a:t>
            </a:r>
            <a:endParaRPr lang="en-US" sz="7200" dirty="0"/>
          </a:p>
        </p:txBody>
      </p:sp>
      <p:pic>
        <p:nvPicPr>
          <p:cNvPr id="5" name="Picture 4"/>
          <p:cNvPicPr>
            <a:picLocks noChangeAspect="1"/>
          </p:cNvPicPr>
          <p:nvPr/>
        </p:nvPicPr>
        <p:blipFill>
          <a:blip r:embed="rId3"/>
          <a:stretch>
            <a:fillRect/>
          </a:stretch>
        </p:blipFill>
        <p:spPr>
          <a:xfrm>
            <a:off x="0" y="5743419"/>
            <a:ext cx="3934374" cy="1114581"/>
          </a:xfrm>
          <a:prstGeom prst="rect">
            <a:avLst/>
          </a:prstGeom>
        </p:spPr>
      </p:pic>
      <p:pic>
        <p:nvPicPr>
          <p:cNvPr id="6" name="Picture 2" descr="http://www.mdchhs.com/wp-content/uploads/2009/07/exercise-evaluation-training-575x3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4000500"/>
            <a:ext cx="4144274" cy="21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89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25" y="5752944"/>
            <a:ext cx="3934374" cy="1114581"/>
          </a:xfrm>
          <a:prstGeom prst="rect">
            <a:avLst/>
          </a:prstGeom>
        </p:spPr>
      </p:pic>
      <p:pic>
        <p:nvPicPr>
          <p:cNvPr id="4" name="Content Placeholder 3"/>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9360" t="20857" r="9075" b="3208"/>
          <a:stretch/>
        </p:blipFill>
        <p:spPr>
          <a:xfrm>
            <a:off x="872833" y="1199702"/>
            <a:ext cx="7398327" cy="5529278"/>
          </a:xfrm>
        </p:spPr>
      </p:pic>
      <p:sp>
        <p:nvSpPr>
          <p:cNvPr id="3" name="Title 2"/>
          <p:cNvSpPr>
            <a:spLocks noGrp="1"/>
          </p:cNvSpPr>
          <p:nvPr>
            <p:ph type="title"/>
          </p:nvPr>
        </p:nvSpPr>
        <p:spPr>
          <a:xfrm>
            <a:off x="456748" y="192746"/>
            <a:ext cx="8230499" cy="1145501"/>
          </a:xfrm>
        </p:spPr>
        <p:txBody>
          <a:bodyPr/>
          <a:lstStyle/>
          <a:p>
            <a:r>
              <a:rPr lang="en-US" sz="7200" dirty="0" smtClean="0"/>
              <a:t>EEG</a:t>
            </a:r>
            <a:endParaRPr lang="en-US" sz="7200" dirty="0"/>
          </a:p>
        </p:txBody>
      </p:sp>
    </p:spTree>
    <p:extLst>
      <p:ext uri="{BB962C8B-B14F-4D97-AF65-F5344CB8AC3E}">
        <p14:creationId xmlns:p14="http://schemas.microsoft.com/office/powerpoint/2010/main" val="115318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3223"/>
            <a:ext cx="2946689" cy="834777"/>
          </a:xfrm>
          <a:prstGeom prst="rect">
            <a:avLst/>
          </a:prstGeom>
        </p:spPr>
      </p:pic>
      <p:pic>
        <p:nvPicPr>
          <p:cNvPr id="4" name="Content Placeholder 3"/>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9905" t="21192" r="9442" b="5534"/>
          <a:stretch/>
        </p:blipFill>
        <p:spPr>
          <a:xfrm>
            <a:off x="789708" y="1182167"/>
            <a:ext cx="7564582" cy="5517026"/>
          </a:xfrm>
        </p:spPr>
      </p:pic>
      <p:sp>
        <p:nvSpPr>
          <p:cNvPr id="3" name="Title 2"/>
          <p:cNvSpPr>
            <a:spLocks noGrp="1"/>
          </p:cNvSpPr>
          <p:nvPr>
            <p:ph type="title"/>
          </p:nvPr>
        </p:nvSpPr>
        <p:spPr>
          <a:xfrm>
            <a:off x="456750" y="0"/>
            <a:ext cx="8230499" cy="1381028"/>
          </a:xfrm>
        </p:spPr>
        <p:txBody>
          <a:bodyPr/>
          <a:lstStyle/>
          <a:p>
            <a:r>
              <a:rPr lang="en-US" sz="7200" dirty="0" smtClean="0"/>
              <a:t>EEG</a:t>
            </a:r>
            <a:endParaRPr lang="en-US" sz="7200" dirty="0"/>
          </a:p>
        </p:txBody>
      </p:sp>
    </p:spTree>
    <p:extLst>
      <p:ext uri="{BB962C8B-B14F-4D97-AF65-F5344CB8AC3E}">
        <p14:creationId xmlns:p14="http://schemas.microsoft.com/office/powerpoint/2010/main" val="3720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062"/>
            <a:ext cx="8230499" cy="1381028"/>
          </a:xfrm>
        </p:spPr>
        <p:txBody>
          <a:bodyPr/>
          <a:lstStyle/>
          <a:p>
            <a:r>
              <a:rPr lang="en-US" sz="7200" dirty="0" smtClean="0"/>
              <a:t>EEG</a:t>
            </a:r>
            <a:endParaRPr lang="en-US" sz="7200" dirty="0"/>
          </a:p>
        </p:txBody>
      </p:sp>
      <p:pic>
        <p:nvPicPr>
          <p:cNvPr id="5" name="Picture 4"/>
          <p:cNvPicPr>
            <a:picLocks noChangeAspect="1"/>
          </p:cNvPicPr>
          <p:nvPr/>
        </p:nvPicPr>
        <p:blipFill>
          <a:blip r:embed="rId3"/>
          <a:stretch>
            <a:fillRect/>
          </a:stretch>
        </p:blipFill>
        <p:spPr>
          <a:xfrm>
            <a:off x="-9525" y="5752944"/>
            <a:ext cx="3934374" cy="1114581"/>
          </a:xfrm>
          <a:prstGeom prst="rect">
            <a:avLst/>
          </a:prstGeom>
        </p:spPr>
      </p:pic>
      <p:pic>
        <p:nvPicPr>
          <p:cNvPr id="7" name="Picture 6"/>
          <p:cNvPicPr>
            <a:picLocks noChangeAspect="1"/>
          </p:cNvPicPr>
          <p:nvPr/>
        </p:nvPicPr>
        <p:blipFill>
          <a:blip r:embed="rId4"/>
          <a:stretch>
            <a:fillRect/>
          </a:stretch>
        </p:blipFill>
        <p:spPr>
          <a:xfrm>
            <a:off x="1328391" y="1966708"/>
            <a:ext cx="6425502" cy="3786236"/>
          </a:xfrm>
          <a:prstGeom prst="rect">
            <a:avLst/>
          </a:prstGeom>
        </p:spPr>
      </p:pic>
    </p:spTree>
    <p:extLst>
      <p:ext uri="{BB962C8B-B14F-4D97-AF65-F5344CB8AC3E}">
        <p14:creationId xmlns:p14="http://schemas.microsoft.com/office/powerpoint/2010/main" val="2534062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449" y="1866744"/>
            <a:ext cx="6857999" cy="3886200"/>
          </a:xfrm>
        </p:spPr>
        <p:txBody>
          <a:bodyPr>
            <a:normAutofit/>
          </a:bodyPr>
          <a:lstStyle/>
          <a:p>
            <a:pPr marL="0" indent="0">
              <a:buNone/>
            </a:pPr>
            <a:r>
              <a:rPr lang="en-US" sz="5400" dirty="0" smtClean="0"/>
              <a:t>After</a:t>
            </a:r>
          </a:p>
          <a:p>
            <a:r>
              <a:rPr lang="en-US" sz="3600" dirty="0" smtClean="0"/>
              <a:t>Hotwash</a:t>
            </a:r>
          </a:p>
          <a:p>
            <a:r>
              <a:rPr lang="en-US" sz="3600" dirty="0" smtClean="0"/>
              <a:t>Debrief</a:t>
            </a:r>
          </a:p>
          <a:p>
            <a:r>
              <a:rPr lang="en-US" sz="3600" dirty="0" smtClean="0"/>
              <a:t>Summary</a:t>
            </a:r>
          </a:p>
        </p:txBody>
      </p:sp>
      <p:sp>
        <p:nvSpPr>
          <p:cNvPr id="3" name="Title 2"/>
          <p:cNvSpPr>
            <a:spLocks noGrp="1"/>
          </p:cNvSpPr>
          <p:nvPr>
            <p:ph type="title"/>
          </p:nvPr>
        </p:nvSpPr>
        <p:spPr>
          <a:xfrm>
            <a:off x="457200" y="37062"/>
            <a:ext cx="8230499" cy="1381028"/>
          </a:xfrm>
        </p:spPr>
        <p:txBody>
          <a:bodyPr/>
          <a:lstStyle/>
          <a:p>
            <a:r>
              <a:rPr lang="en-US" sz="7200" dirty="0" smtClean="0"/>
              <a:t>Evaluators should</a:t>
            </a:r>
            <a:endParaRPr lang="en-US" sz="7200" dirty="0"/>
          </a:p>
        </p:txBody>
      </p:sp>
      <p:pic>
        <p:nvPicPr>
          <p:cNvPr id="5" name="Picture 4"/>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408257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18090"/>
            <a:ext cx="4447309" cy="4677910"/>
          </a:xfrm>
        </p:spPr>
        <p:txBody>
          <a:bodyPr>
            <a:normAutofit fontScale="92500" lnSpcReduction="20000"/>
          </a:bodyPr>
          <a:lstStyle/>
          <a:p>
            <a:r>
              <a:rPr lang="en-US" sz="4000" dirty="0" smtClean="0"/>
              <a:t>Expected actions</a:t>
            </a:r>
          </a:p>
          <a:p>
            <a:pPr lvl="1"/>
            <a:r>
              <a:rPr lang="en-US" sz="4000" dirty="0" smtClean="0"/>
              <a:t>Follow plan and procedures</a:t>
            </a:r>
          </a:p>
          <a:p>
            <a:r>
              <a:rPr lang="en-US" sz="4000" dirty="0" smtClean="0"/>
              <a:t>Roles</a:t>
            </a:r>
          </a:p>
          <a:p>
            <a:pPr lvl="1"/>
            <a:r>
              <a:rPr lang="en-US" sz="4000" dirty="0" smtClean="0"/>
              <a:t>Subject matter expert</a:t>
            </a:r>
          </a:p>
          <a:p>
            <a:pPr lvl="1"/>
            <a:r>
              <a:rPr lang="en-US" sz="4000" dirty="0" smtClean="0"/>
              <a:t>Incident command role, or other?</a:t>
            </a:r>
          </a:p>
          <a:p>
            <a:endParaRPr lang="en-US" dirty="0"/>
          </a:p>
        </p:txBody>
      </p:sp>
      <p:sp>
        <p:nvSpPr>
          <p:cNvPr id="3" name="Title 2"/>
          <p:cNvSpPr>
            <a:spLocks noGrp="1"/>
          </p:cNvSpPr>
          <p:nvPr>
            <p:ph type="title"/>
          </p:nvPr>
        </p:nvSpPr>
        <p:spPr>
          <a:xfrm>
            <a:off x="457200" y="37062"/>
            <a:ext cx="8230499" cy="1381028"/>
          </a:xfrm>
        </p:spPr>
        <p:txBody>
          <a:bodyPr/>
          <a:lstStyle/>
          <a:p>
            <a:r>
              <a:rPr lang="en-US" sz="7200" dirty="0" smtClean="0"/>
              <a:t>Players</a:t>
            </a:r>
            <a:endParaRPr lang="en-US" sz="7200" dirty="0"/>
          </a:p>
        </p:txBody>
      </p:sp>
      <p:pic>
        <p:nvPicPr>
          <p:cNvPr id="5" name="Picture 4"/>
          <p:cNvPicPr>
            <a:picLocks noChangeAspect="1"/>
          </p:cNvPicPr>
          <p:nvPr/>
        </p:nvPicPr>
        <p:blipFill>
          <a:blip r:embed="rId3"/>
          <a:stretch>
            <a:fillRect/>
          </a:stretch>
        </p:blipFill>
        <p:spPr>
          <a:xfrm>
            <a:off x="-9525" y="5971309"/>
            <a:ext cx="3163565" cy="896216"/>
          </a:xfrm>
          <a:prstGeom prst="rect">
            <a:avLst/>
          </a:prstGeom>
        </p:spPr>
      </p:pic>
      <p:pic>
        <p:nvPicPr>
          <p:cNvPr id="4" name="Picture 2" descr="http://www.randeye.com/wp-content/uploads/2014/12/boys-playing-with-cars-600x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09" y="2558627"/>
            <a:ext cx="3895106" cy="227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81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en-US" dirty="0" smtClean="0"/>
          </a:p>
          <a:p>
            <a:endParaRPr lang="en-US" dirty="0" smtClean="0"/>
          </a:p>
          <a:p>
            <a:endParaRPr lang="en-US" dirty="0"/>
          </a:p>
        </p:txBody>
      </p:sp>
      <p:sp>
        <p:nvSpPr>
          <p:cNvPr id="3" name="Title 2"/>
          <p:cNvSpPr>
            <a:spLocks noGrp="1"/>
          </p:cNvSpPr>
          <p:nvPr>
            <p:ph type="title"/>
          </p:nvPr>
        </p:nvSpPr>
        <p:spPr>
          <a:xfrm>
            <a:off x="457200" y="37062"/>
            <a:ext cx="8230499" cy="1048110"/>
          </a:xfrm>
        </p:spPr>
        <p:txBody>
          <a:bodyPr/>
          <a:lstStyle/>
          <a:p>
            <a:r>
              <a:rPr lang="en-US" sz="4800" dirty="0" smtClean="0"/>
              <a:t>Actors – Symptomology Card</a:t>
            </a:r>
            <a:endParaRPr lang="en-US" sz="4800" dirty="0"/>
          </a:p>
        </p:txBody>
      </p:sp>
      <p:pic>
        <p:nvPicPr>
          <p:cNvPr id="5" name="Picture 4"/>
          <p:cNvPicPr>
            <a:picLocks noChangeAspect="1"/>
          </p:cNvPicPr>
          <p:nvPr/>
        </p:nvPicPr>
        <p:blipFill>
          <a:blip r:embed="rId3"/>
          <a:stretch>
            <a:fillRect/>
          </a:stretch>
        </p:blipFill>
        <p:spPr>
          <a:xfrm>
            <a:off x="2100211" y="1698286"/>
            <a:ext cx="4677428" cy="4858428"/>
          </a:xfrm>
          <a:prstGeom prst="rect">
            <a:avLst/>
          </a:prstGeom>
        </p:spPr>
      </p:pic>
    </p:spTree>
    <p:extLst>
      <p:ext uri="{BB962C8B-B14F-4D97-AF65-F5344CB8AC3E}">
        <p14:creationId xmlns:p14="http://schemas.microsoft.com/office/powerpoint/2010/main" val="308745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514350" indent="-514350">
              <a:buAutoNum type="arabicPeriod"/>
            </a:pPr>
            <a:r>
              <a:rPr lang="en-US" sz="3600" dirty="0" smtClean="0"/>
              <a:t>Briefings and preparations</a:t>
            </a:r>
          </a:p>
          <a:p>
            <a:pPr marL="514350" indent="-514350">
              <a:buAutoNum type="arabicPeriod"/>
            </a:pPr>
            <a:r>
              <a:rPr lang="en-US" sz="3600" dirty="0" smtClean="0"/>
              <a:t>Initiate, facilitate, and observe exercise activity</a:t>
            </a:r>
          </a:p>
          <a:p>
            <a:pPr marL="514350" indent="-514350">
              <a:buAutoNum type="arabicPeriod"/>
            </a:pPr>
            <a:r>
              <a:rPr lang="en-US" sz="3600" dirty="0" smtClean="0"/>
              <a:t>Terminate play</a:t>
            </a:r>
          </a:p>
          <a:p>
            <a:pPr marL="514350" indent="-514350">
              <a:buAutoNum type="arabicPeriod"/>
            </a:pPr>
            <a:r>
              <a:rPr lang="en-US" sz="3600" dirty="0" err="1" smtClean="0"/>
              <a:t>Hotwash</a:t>
            </a:r>
            <a:r>
              <a:rPr lang="en-US" sz="3600" dirty="0"/>
              <a:t> </a:t>
            </a:r>
            <a:r>
              <a:rPr lang="en-US" sz="3600" dirty="0" smtClean="0"/>
              <a:t>of participants</a:t>
            </a:r>
          </a:p>
        </p:txBody>
      </p:sp>
      <p:sp>
        <p:nvSpPr>
          <p:cNvPr id="3" name="Title 2"/>
          <p:cNvSpPr>
            <a:spLocks noGrp="1"/>
          </p:cNvSpPr>
          <p:nvPr>
            <p:ph type="title"/>
          </p:nvPr>
        </p:nvSpPr>
        <p:spPr>
          <a:xfrm>
            <a:off x="457200" y="17368"/>
            <a:ext cx="8230499" cy="1381028"/>
          </a:xfrm>
        </p:spPr>
        <p:txBody>
          <a:bodyPr/>
          <a:lstStyle/>
          <a:p>
            <a:r>
              <a:rPr lang="en-US" sz="5400" dirty="0" smtClean="0"/>
              <a:t>Components of an Exercise</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2774744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en-US" dirty="0" smtClean="0"/>
          </a:p>
          <a:p>
            <a:endParaRPr lang="en-US" dirty="0" smtClean="0"/>
          </a:p>
          <a:p>
            <a:endParaRPr lang="en-US" dirty="0"/>
          </a:p>
        </p:txBody>
      </p:sp>
      <p:sp>
        <p:nvSpPr>
          <p:cNvPr id="3" name="Title 2"/>
          <p:cNvSpPr>
            <a:spLocks noGrp="1"/>
          </p:cNvSpPr>
          <p:nvPr>
            <p:ph type="title"/>
          </p:nvPr>
        </p:nvSpPr>
        <p:spPr>
          <a:xfrm>
            <a:off x="457200" y="37062"/>
            <a:ext cx="8230499" cy="1220238"/>
          </a:xfrm>
        </p:spPr>
        <p:txBody>
          <a:bodyPr/>
          <a:lstStyle/>
          <a:p>
            <a:r>
              <a:rPr lang="en-US" sz="4800" dirty="0" smtClean="0"/>
              <a:t>Actor Waiver Form</a:t>
            </a:r>
            <a:endParaRPr lang="en-US" sz="4800" dirty="0"/>
          </a:p>
        </p:txBody>
      </p:sp>
      <p:pic>
        <p:nvPicPr>
          <p:cNvPr id="4" name="Picture 3"/>
          <p:cNvPicPr>
            <a:picLocks noChangeAspect="1"/>
          </p:cNvPicPr>
          <p:nvPr/>
        </p:nvPicPr>
        <p:blipFill>
          <a:blip r:embed="rId3"/>
          <a:stretch>
            <a:fillRect/>
          </a:stretch>
        </p:blipFill>
        <p:spPr>
          <a:xfrm>
            <a:off x="1496049" y="2057400"/>
            <a:ext cx="6151901" cy="3886200"/>
          </a:xfrm>
          <a:prstGeom prst="rect">
            <a:avLst/>
          </a:prstGeom>
        </p:spPr>
      </p:pic>
    </p:spTree>
    <p:extLst>
      <p:ext uri="{BB962C8B-B14F-4D97-AF65-F5344CB8AC3E}">
        <p14:creationId xmlns:p14="http://schemas.microsoft.com/office/powerpoint/2010/main" val="2103808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9425" y="1866744"/>
            <a:ext cx="6857999" cy="3886200"/>
          </a:xfrm>
        </p:spPr>
        <p:txBody>
          <a:bodyPr>
            <a:normAutofit/>
          </a:bodyPr>
          <a:lstStyle/>
          <a:p>
            <a:r>
              <a:rPr lang="en-US" sz="3600" dirty="0" smtClean="0"/>
              <a:t>Real-world emergency</a:t>
            </a:r>
          </a:p>
          <a:p>
            <a:r>
              <a:rPr lang="en-US" sz="3600" dirty="0" smtClean="0"/>
              <a:t>Objectives met</a:t>
            </a:r>
          </a:p>
          <a:p>
            <a:r>
              <a:rPr lang="en-US" sz="3600" dirty="0" smtClean="0"/>
              <a:t>Scheduled end </a:t>
            </a:r>
            <a:endParaRPr lang="en-US" sz="3600" dirty="0"/>
          </a:p>
        </p:txBody>
      </p:sp>
      <p:sp>
        <p:nvSpPr>
          <p:cNvPr id="3" name="Title 2"/>
          <p:cNvSpPr>
            <a:spLocks noGrp="1"/>
          </p:cNvSpPr>
          <p:nvPr>
            <p:ph type="title"/>
          </p:nvPr>
        </p:nvSpPr>
        <p:spPr>
          <a:xfrm>
            <a:off x="457200" y="37062"/>
            <a:ext cx="8230499" cy="1381028"/>
          </a:xfrm>
        </p:spPr>
        <p:txBody>
          <a:bodyPr/>
          <a:lstStyle/>
          <a:p>
            <a:r>
              <a:rPr lang="en-US" sz="5400" dirty="0" smtClean="0"/>
              <a:t>Terminate</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1026" name="Picture 2" descr="http://previews.123rf.com/images/carmenbobo/carmenbobo1407/carmenbobo140700416/29982287-Stamp-with-word-terminated-inside-vector-illustration-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799" y="3247234"/>
            <a:ext cx="4041775" cy="264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26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83228" y="1935436"/>
            <a:ext cx="4260272" cy="3886200"/>
          </a:xfrm>
        </p:spPr>
        <p:txBody>
          <a:bodyPr>
            <a:normAutofit/>
          </a:bodyPr>
          <a:lstStyle/>
          <a:p>
            <a:r>
              <a:rPr lang="en-US" sz="3600" dirty="0" smtClean="0"/>
              <a:t>20-30 minutes</a:t>
            </a:r>
          </a:p>
          <a:p>
            <a:r>
              <a:rPr lang="en-US" sz="3600" dirty="0" smtClean="0"/>
              <a:t>Remain neutral</a:t>
            </a:r>
          </a:p>
          <a:p>
            <a:r>
              <a:rPr lang="en-US" sz="3600" dirty="0" smtClean="0"/>
              <a:t>Five basic questions</a:t>
            </a:r>
            <a:endParaRPr lang="en-US" sz="3600" dirty="0"/>
          </a:p>
        </p:txBody>
      </p:sp>
      <p:sp>
        <p:nvSpPr>
          <p:cNvPr id="3" name="Title 2"/>
          <p:cNvSpPr>
            <a:spLocks noGrp="1"/>
          </p:cNvSpPr>
          <p:nvPr>
            <p:ph type="title"/>
          </p:nvPr>
        </p:nvSpPr>
        <p:spPr>
          <a:xfrm>
            <a:off x="457200" y="37062"/>
            <a:ext cx="8230499" cy="1381028"/>
          </a:xfrm>
        </p:spPr>
        <p:txBody>
          <a:bodyPr/>
          <a:lstStyle/>
          <a:p>
            <a:r>
              <a:rPr lang="en-US" sz="5400" dirty="0" err="1" smtClean="0"/>
              <a:t>Hotwash</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9218" name="Picture 2" descr="http://media.mnn.com/assets/images/2012/04/main_chanie_handw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356398"/>
            <a:ext cx="3044276" cy="304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22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75855" y="1690255"/>
            <a:ext cx="7225145" cy="4253345"/>
          </a:xfrm>
        </p:spPr>
        <p:txBody>
          <a:bodyPr>
            <a:normAutofit fontScale="92500" lnSpcReduction="10000"/>
          </a:bodyPr>
          <a:lstStyle/>
          <a:p>
            <a:r>
              <a:rPr lang="en-US" dirty="0" smtClean="0"/>
              <a:t>What went well during this exercise?</a:t>
            </a:r>
          </a:p>
          <a:p>
            <a:r>
              <a:rPr lang="en-US" dirty="0" smtClean="0"/>
              <a:t>What were the key strengths you observed?</a:t>
            </a:r>
          </a:p>
          <a:p>
            <a:r>
              <a:rPr lang="en-US" dirty="0" smtClean="0"/>
              <a:t>What could have worked better or what were the areas that could be improved?</a:t>
            </a:r>
          </a:p>
          <a:p>
            <a:r>
              <a:rPr lang="en-US" dirty="0" smtClean="0"/>
              <a:t>What can we do to ensure it goes better next time?</a:t>
            </a:r>
          </a:p>
          <a:p>
            <a:r>
              <a:rPr lang="en-US" dirty="0" smtClean="0"/>
              <a:t>What tools or training do you need that could have helped you?</a:t>
            </a:r>
            <a:endParaRPr lang="en-US" dirty="0"/>
          </a:p>
        </p:txBody>
      </p:sp>
      <p:sp>
        <p:nvSpPr>
          <p:cNvPr id="3" name="Title 2"/>
          <p:cNvSpPr>
            <a:spLocks noGrp="1"/>
          </p:cNvSpPr>
          <p:nvPr>
            <p:ph type="title"/>
          </p:nvPr>
        </p:nvSpPr>
        <p:spPr>
          <a:xfrm>
            <a:off x="457200" y="37062"/>
            <a:ext cx="8230499" cy="1381028"/>
          </a:xfrm>
        </p:spPr>
        <p:txBody>
          <a:bodyPr/>
          <a:lstStyle/>
          <a:p>
            <a:r>
              <a:rPr lang="en-US" sz="5400" dirty="0" err="1" smtClean="0"/>
              <a:t>Hotwash</a:t>
            </a:r>
            <a:r>
              <a:rPr lang="en-US" sz="5400" dirty="0" smtClean="0"/>
              <a:t> – 5 Questions</a:t>
            </a:r>
            <a:endParaRPr lang="en-US" sz="5400" dirty="0"/>
          </a:p>
        </p:txBody>
      </p:sp>
      <p:pic>
        <p:nvPicPr>
          <p:cNvPr id="4" name="Picture 3"/>
          <p:cNvPicPr>
            <a:picLocks noChangeAspect="1"/>
          </p:cNvPicPr>
          <p:nvPr/>
        </p:nvPicPr>
        <p:blipFill>
          <a:blip r:embed="rId3"/>
          <a:stretch>
            <a:fillRect/>
          </a:stretch>
        </p:blipFill>
        <p:spPr>
          <a:xfrm>
            <a:off x="-9525" y="5989574"/>
            <a:ext cx="3099089" cy="877951"/>
          </a:xfrm>
          <a:prstGeom prst="rect">
            <a:avLst/>
          </a:prstGeom>
        </p:spPr>
      </p:pic>
    </p:spTree>
    <p:extLst>
      <p:ext uri="{BB962C8B-B14F-4D97-AF65-F5344CB8AC3E}">
        <p14:creationId xmlns:p14="http://schemas.microsoft.com/office/powerpoint/2010/main" val="2799058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4081" y="1676399"/>
            <a:ext cx="7793618" cy="4294909"/>
          </a:xfrm>
        </p:spPr>
        <p:txBody>
          <a:bodyPr>
            <a:normAutofit/>
          </a:bodyPr>
          <a:lstStyle/>
          <a:p>
            <a:pPr marL="0" indent="0">
              <a:buNone/>
            </a:pPr>
            <a:r>
              <a:rPr lang="en-US" dirty="0" smtClean="0"/>
              <a:t>Today we discussed:</a:t>
            </a:r>
          </a:p>
          <a:p>
            <a:pPr marL="514350" indent="-514350">
              <a:buAutoNum type="arabicPeriod"/>
            </a:pPr>
            <a:r>
              <a:rPr lang="en-US" dirty="0"/>
              <a:t>S</a:t>
            </a:r>
            <a:r>
              <a:rPr lang="en-US" dirty="0" smtClean="0"/>
              <a:t>teps required prior to the exercise</a:t>
            </a:r>
          </a:p>
          <a:p>
            <a:pPr marL="514350" indent="-514350">
              <a:buAutoNum type="arabicPeriod"/>
            </a:pPr>
            <a:r>
              <a:rPr lang="en-US" dirty="0"/>
              <a:t>R</a:t>
            </a:r>
            <a:r>
              <a:rPr lang="en-US" dirty="0" smtClean="0"/>
              <a:t>oles of the facilitator and controller</a:t>
            </a:r>
          </a:p>
          <a:p>
            <a:pPr marL="514350" indent="-514350">
              <a:buAutoNum type="arabicPeriod"/>
            </a:pPr>
            <a:r>
              <a:rPr lang="en-US" dirty="0"/>
              <a:t>E</a:t>
            </a:r>
            <a:r>
              <a:rPr lang="en-US" dirty="0" smtClean="0"/>
              <a:t>xercise control and the role of the SimCell</a:t>
            </a:r>
          </a:p>
          <a:p>
            <a:pPr marL="514350" indent="-514350">
              <a:buAutoNum type="arabicPeriod"/>
            </a:pPr>
            <a:r>
              <a:rPr lang="en-US" dirty="0"/>
              <a:t>R</a:t>
            </a:r>
            <a:r>
              <a:rPr lang="en-US" dirty="0" smtClean="0"/>
              <a:t>oles of other exercise participants</a:t>
            </a:r>
            <a:endParaRPr lang="en-US" dirty="0"/>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Summary</a:t>
            </a:r>
            <a:endParaRPr lang="en-US" sz="6000" dirty="0"/>
          </a:p>
        </p:txBody>
      </p:sp>
      <p:pic>
        <p:nvPicPr>
          <p:cNvPr id="4" name="Picture 3"/>
          <p:cNvPicPr>
            <a:picLocks noChangeAspect="1"/>
          </p:cNvPicPr>
          <p:nvPr/>
        </p:nvPicPr>
        <p:blipFill>
          <a:blip r:embed="rId3"/>
          <a:stretch>
            <a:fillRect/>
          </a:stretch>
        </p:blipFill>
        <p:spPr>
          <a:xfrm>
            <a:off x="-9525" y="5857972"/>
            <a:ext cx="3563634" cy="1009553"/>
          </a:xfrm>
          <a:prstGeom prst="rect">
            <a:avLst/>
          </a:prstGeom>
        </p:spPr>
      </p:pic>
    </p:spTree>
    <p:extLst>
      <p:ext uri="{BB962C8B-B14F-4D97-AF65-F5344CB8AC3E}">
        <p14:creationId xmlns:p14="http://schemas.microsoft.com/office/powerpoint/2010/main" val="1138206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normAutofit/>
          </a:bodyPr>
          <a:lstStyle/>
          <a:p>
            <a:r>
              <a:rPr lang="en-US" dirty="0" smtClean="0"/>
              <a:t>October 19 &amp; 20: Evaluating the Exercise and Creating an AAR/IP</a:t>
            </a:r>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Upcoming Webinar</a:t>
            </a:r>
            <a:endParaRPr lang="en-US" sz="60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pic>
        <p:nvPicPr>
          <p:cNvPr id="4098" name="Picture 2" descr="http://p7cdn4static.sharpschool.com/UserFiles/Servers/Server_499301/Image/News/calendar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199" y="3181446"/>
            <a:ext cx="47625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5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2651760"/>
            <a:ext cx="6857999" cy="2011680"/>
          </a:xfrm>
        </p:spPr>
        <p:txBody>
          <a:bodyPr>
            <a:normAutofit/>
          </a:bodyPr>
          <a:lstStyle/>
          <a:p>
            <a:pPr marL="0" indent="0" algn="ctr">
              <a:buNone/>
            </a:pPr>
            <a:r>
              <a:rPr lang="en-US" sz="3200" dirty="0" smtClean="0"/>
              <a:t>Chad Ostlund</a:t>
            </a:r>
          </a:p>
          <a:p>
            <a:pPr marL="0" indent="0" algn="ctr">
              <a:buNone/>
            </a:pPr>
            <a:r>
              <a:rPr lang="en-US" sz="3200" dirty="0" smtClean="0"/>
              <a:t>651-201-5660</a:t>
            </a:r>
          </a:p>
          <a:p>
            <a:pPr marL="0" indent="0" algn="ctr">
              <a:buNone/>
            </a:pPr>
            <a:r>
              <a:rPr lang="en-US" sz="3200" dirty="0" smtClean="0"/>
              <a:t>chad.ostlund@state.mn.us</a:t>
            </a:r>
          </a:p>
        </p:txBody>
      </p:sp>
      <p:sp>
        <p:nvSpPr>
          <p:cNvPr id="3" name="Title 2"/>
          <p:cNvSpPr>
            <a:spLocks noGrp="1"/>
          </p:cNvSpPr>
          <p:nvPr>
            <p:ph type="title"/>
          </p:nvPr>
        </p:nvSpPr>
        <p:spPr>
          <a:xfrm>
            <a:off x="457200" y="0"/>
            <a:ext cx="8230499" cy="1381028"/>
          </a:xfrm>
        </p:spPr>
        <p:txBody>
          <a:bodyPr/>
          <a:lstStyle/>
          <a:p>
            <a:r>
              <a:rPr lang="en-US" sz="6000" dirty="0" smtClean="0"/>
              <a:t>Contact Information</a:t>
            </a:r>
            <a:endParaRPr lang="en-US" sz="60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spTree>
    <p:extLst>
      <p:ext uri="{BB962C8B-B14F-4D97-AF65-F5344CB8AC3E}">
        <p14:creationId xmlns:p14="http://schemas.microsoft.com/office/powerpoint/2010/main" val="799522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381028"/>
          </a:xfrm>
        </p:spPr>
        <p:txBody>
          <a:bodyPr/>
          <a:lstStyle/>
          <a:p>
            <a:r>
              <a:rPr lang="en-US" sz="6000" dirty="0" smtClean="0"/>
              <a:t>Questions</a:t>
            </a:r>
            <a:endParaRPr lang="en-US"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2050" name="Picture 2" descr="http://monroevillein.com/wp-content/uploads/2015/06/Question-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247" y="1266571"/>
            <a:ext cx="5043662" cy="504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2902" y="1514474"/>
            <a:ext cx="5072062" cy="4238469"/>
          </a:xfrm>
        </p:spPr>
        <p:txBody>
          <a:bodyPr>
            <a:normAutofit lnSpcReduction="10000"/>
          </a:bodyPr>
          <a:lstStyle/>
          <a:p>
            <a:r>
              <a:rPr lang="en-US" sz="3200" dirty="0" smtClean="0"/>
              <a:t>Homeland Security Exercise &amp; Evaluation Program</a:t>
            </a:r>
          </a:p>
          <a:p>
            <a:r>
              <a:rPr lang="en-US" sz="3200" dirty="0" smtClean="0"/>
              <a:t>Use the tools that work for you</a:t>
            </a:r>
          </a:p>
          <a:p>
            <a:r>
              <a:rPr lang="en-US" sz="3200" dirty="0">
                <a:hlinkClick r:id="rId3"/>
              </a:rPr>
              <a:t>https://</a:t>
            </a:r>
            <a:r>
              <a:rPr lang="en-US" sz="3200" dirty="0" smtClean="0">
                <a:hlinkClick r:id="rId3"/>
              </a:rPr>
              <a:t>www.preptoolkit.org/web/hseep-resources</a:t>
            </a:r>
            <a:r>
              <a:rPr lang="en-US" sz="3200" dirty="0" smtClean="0"/>
              <a:t> </a:t>
            </a:r>
          </a:p>
          <a:p>
            <a:endParaRPr lang="en-US" dirty="0" smtClean="0"/>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HSEEP Reminder</a:t>
            </a:r>
            <a:endParaRPr lang="en-US" sz="6000" dirty="0"/>
          </a:p>
        </p:txBody>
      </p:sp>
      <p:pic>
        <p:nvPicPr>
          <p:cNvPr id="4" name="Picture 3"/>
          <p:cNvPicPr>
            <a:picLocks noChangeAspect="1"/>
          </p:cNvPicPr>
          <p:nvPr/>
        </p:nvPicPr>
        <p:blipFill>
          <a:blip r:embed="rId4"/>
          <a:stretch>
            <a:fillRect/>
          </a:stretch>
        </p:blipFill>
        <p:spPr>
          <a:xfrm>
            <a:off x="-9525" y="5950080"/>
            <a:ext cx="3238500" cy="917445"/>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44449" y="1628774"/>
            <a:ext cx="314325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16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22735"/>
            <a:ext cx="4225636" cy="4419600"/>
          </a:xfrm>
        </p:spPr>
        <p:txBody>
          <a:bodyPr>
            <a:normAutofit lnSpcReduction="10000"/>
          </a:bodyPr>
          <a:lstStyle/>
          <a:p>
            <a:pPr marL="514350" indent="-514350">
              <a:buFont typeface="+mj-lt"/>
              <a:buAutoNum type="arabicPeriod"/>
            </a:pPr>
            <a:r>
              <a:rPr lang="en-US" dirty="0" smtClean="0"/>
              <a:t>Location</a:t>
            </a:r>
          </a:p>
          <a:p>
            <a:pPr marL="514350" indent="-514350">
              <a:buFont typeface="+mj-lt"/>
              <a:buAutoNum type="arabicPeriod"/>
            </a:pPr>
            <a:r>
              <a:rPr lang="en-US" dirty="0" smtClean="0"/>
              <a:t>Evaluator &amp; observer preparation</a:t>
            </a:r>
          </a:p>
          <a:p>
            <a:pPr marL="514350" indent="-514350">
              <a:buFont typeface="+mj-lt"/>
              <a:buAutoNum type="arabicPeriod"/>
            </a:pPr>
            <a:r>
              <a:rPr lang="en-US" dirty="0" smtClean="0"/>
              <a:t>Actor preparation</a:t>
            </a:r>
          </a:p>
          <a:p>
            <a:pPr marL="514350" indent="-514350">
              <a:buFont typeface="+mj-lt"/>
              <a:buAutoNum type="arabicPeriod"/>
            </a:pPr>
            <a:r>
              <a:rPr lang="en-US" dirty="0" smtClean="0"/>
              <a:t>Signage</a:t>
            </a:r>
          </a:p>
          <a:p>
            <a:pPr marL="514350" indent="-514350">
              <a:buFont typeface="+mj-lt"/>
              <a:buAutoNum type="arabicPeriod"/>
            </a:pPr>
            <a:r>
              <a:rPr lang="en-US" dirty="0" smtClean="0"/>
              <a:t>Equipment or handouts</a:t>
            </a:r>
          </a:p>
          <a:p>
            <a:pPr marL="514350" indent="-514350">
              <a:buFont typeface="+mj-lt"/>
              <a:buAutoNum type="arabicPeriod"/>
            </a:pPr>
            <a:r>
              <a:rPr lang="en-US" dirty="0" smtClean="0"/>
              <a:t>Staff readiness</a:t>
            </a:r>
            <a:endParaRPr lang="en-US" dirty="0"/>
          </a:p>
        </p:txBody>
      </p:sp>
      <p:sp>
        <p:nvSpPr>
          <p:cNvPr id="3" name="Title 2"/>
          <p:cNvSpPr>
            <a:spLocks noGrp="1"/>
          </p:cNvSpPr>
          <p:nvPr>
            <p:ph type="title"/>
          </p:nvPr>
        </p:nvSpPr>
        <p:spPr>
          <a:xfrm>
            <a:off x="457200" y="15752"/>
            <a:ext cx="8230499" cy="1381028"/>
          </a:xfrm>
        </p:spPr>
        <p:txBody>
          <a:bodyPr/>
          <a:lstStyle/>
          <a:p>
            <a:r>
              <a:rPr lang="en-US" sz="7200" dirty="0" smtClean="0"/>
              <a:t>Advance Steps</a:t>
            </a:r>
            <a:endParaRPr lang="en-US" sz="7200" dirty="0"/>
          </a:p>
        </p:txBody>
      </p:sp>
      <p:pic>
        <p:nvPicPr>
          <p:cNvPr id="4" name="Picture 3"/>
          <p:cNvPicPr>
            <a:picLocks noChangeAspect="1"/>
          </p:cNvPicPr>
          <p:nvPr/>
        </p:nvPicPr>
        <p:blipFill>
          <a:blip r:embed="rId3"/>
          <a:stretch>
            <a:fillRect/>
          </a:stretch>
        </p:blipFill>
        <p:spPr>
          <a:xfrm>
            <a:off x="0" y="5932810"/>
            <a:ext cx="3265840" cy="925190"/>
          </a:xfrm>
          <a:prstGeom prst="rect">
            <a:avLst/>
          </a:prstGeom>
        </p:spPr>
      </p:pic>
      <p:pic>
        <p:nvPicPr>
          <p:cNvPr id="1028" name="Picture 4" descr="http://associationnow.wpengine.netdna-cdn.com/wp-content/uploads/2014/04/0403_prepared-80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449" y="2557349"/>
            <a:ext cx="4269799" cy="256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3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10000"/>
          </a:bodyPr>
          <a:lstStyle/>
          <a:p>
            <a:r>
              <a:rPr lang="en-US" sz="3600" dirty="0" smtClean="0"/>
              <a:t>Planning is key</a:t>
            </a:r>
          </a:p>
          <a:p>
            <a:r>
              <a:rPr lang="en-US" sz="3600" dirty="0" smtClean="0"/>
              <a:t>Initiating the exercise</a:t>
            </a:r>
          </a:p>
          <a:p>
            <a:r>
              <a:rPr lang="en-US" sz="3600" dirty="0" smtClean="0"/>
              <a:t>Stimulate responses</a:t>
            </a:r>
          </a:p>
          <a:p>
            <a:r>
              <a:rPr lang="en-US" sz="3600" dirty="0" smtClean="0"/>
              <a:t>Manage flow</a:t>
            </a:r>
            <a:endParaRPr lang="en-US" sz="3600" dirty="0"/>
          </a:p>
        </p:txBody>
      </p:sp>
      <p:pic>
        <p:nvPicPr>
          <p:cNvPr id="7" name="Content Placeholder 6"/>
          <p:cNvPicPr>
            <a:picLocks noGrp="1" noChangeAspect="1"/>
          </p:cNvPicPr>
          <p:nvPr>
            <p:ph sz="half" idx="12"/>
          </p:nvPr>
        </p:nvPicPr>
        <p:blipFill rotWithShape="1">
          <a:blip r:embed="rId3" cstate="print">
            <a:extLst>
              <a:ext uri="{28A0092B-C50C-407E-A947-70E740481C1C}">
                <a14:useLocalDpi xmlns:a14="http://schemas.microsoft.com/office/drawing/2010/main" val="0"/>
              </a:ext>
            </a:extLst>
          </a:blip>
          <a:srcRect r="8136" b="22304"/>
          <a:stretch/>
        </p:blipFill>
        <p:spPr>
          <a:xfrm>
            <a:off x="4001673" y="2309599"/>
            <a:ext cx="4940700" cy="3134032"/>
          </a:xfrm>
        </p:spPr>
      </p:pic>
      <p:sp>
        <p:nvSpPr>
          <p:cNvPr id="3" name="Title 2"/>
          <p:cNvSpPr>
            <a:spLocks noGrp="1"/>
          </p:cNvSpPr>
          <p:nvPr>
            <p:ph type="title"/>
          </p:nvPr>
        </p:nvSpPr>
        <p:spPr/>
        <p:txBody>
          <a:bodyPr/>
          <a:lstStyle/>
          <a:p>
            <a:r>
              <a:rPr lang="en-US" sz="7200" dirty="0" smtClean="0"/>
              <a:t>Facilitator/Controller</a:t>
            </a:r>
            <a:endParaRPr lang="en-US" sz="7200" dirty="0"/>
          </a:p>
        </p:txBody>
      </p:sp>
      <p:pic>
        <p:nvPicPr>
          <p:cNvPr id="4" name="Picture 3"/>
          <p:cNvPicPr>
            <a:picLocks noChangeAspect="1"/>
          </p:cNvPicPr>
          <p:nvPr/>
        </p:nvPicPr>
        <p:blipFill>
          <a:blip r:embed="rId4"/>
          <a:stretch>
            <a:fillRect/>
          </a:stretch>
        </p:blipFill>
        <p:spPr>
          <a:xfrm>
            <a:off x="-9525" y="5915002"/>
            <a:ext cx="3362325" cy="952523"/>
          </a:xfrm>
          <a:prstGeom prst="rect">
            <a:avLst/>
          </a:prstGeom>
        </p:spPr>
      </p:pic>
      <p:cxnSp>
        <p:nvCxnSpPr>
          <p:cNvPr id="9" name="Straight Arrow Connector 8"/>
          <p:cNvCxnSpPr/>
          <p:nvPr/>
        </p:nvCxnSpPr>
        <p:spPr>
          <a:xfrm>
            <a:off x="5223164" y="2309599"/>
            <a:ext cx="720436" cy="8353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6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518"/>
            <a:ext cx="8230499" cy="1381028"/>
          </a:xfrm>
        </p:spPr>
        <p:txBody>
          <a:bodyPr/>
          <a:lstStyle/>
          <a:p>
            <a:r>
              <a:rPr lang="en-US" sz="7200" dirty="0" smtClean="0"/>
              <a:t>Discussion-based</a:t>
            </a:r>
            <a:endParaRPr lang="en-US" sz="7200" dirty="0"/>
          </a:p>
        </p:txBody>
      </p:sp>
      <p:pic>
        <p:nvPicPr>
          <p:cNvPr id="4" name="Picture 3"/>
          <p:cNvPicPr>
            <a:picLocks noChangeAspect="1"/>
          </p:cNvPicPr>
          <p:nvPr/>
        </p:nvPicPr>
        <p:blipFill>
          <a:blip r:embed="rId3"/>
          <a:stretch>
            <a:fillRect/>
          </a:stretch>
        </p:blipFill>
        <p:spPr>
          <a:xfrm>
            <a:off x="-9525" y="5915002"/>
            <a:ext cx="3362325" cy="952523"/>
          </a:xfrm>
          <a:prstGeom prst="rect">
            <a:avLst/>
          </a:prstGeom>
        </p:spPr>
      </p:pic>
      <p:pic>
        <p:nvPicPr>
          <p:cNvPr id="1026" name="Picture 2" descr="http://www.etsu.edu/news/2014/10_oct/pictures/ebola_tabletop2_newsi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891711" y="3326524"/>
            <a:ext cx="3795987" cy="28469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979281" y="1866744"/>
            <a:ext cx="6857999" cy="3886200"/>
          </a:xfrm>
          <a:prstGeom prst="rect">
            <a:avLst/>
          </a:prstGeom>
        </p:spPr>
        <p:txBody>
          <a:bodyPr vert="horz" lIns="91440" tIns="45720" rIns="91440" bIns="45720" rtlCol="0">
            <a:normAutofit lnSpcReduction="10000"/>
          </a:bodyPr>
          <a:lst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Clr>
                <a:schemeClr val="bg2"/>
              </a:buClr>
              <a:buSzPct val="50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50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4000" dirty="0" smtClean="0"/>
              <a:t>Facilitator</a:t>
            </a:r>
          </a:p>
          <a:p>
            <a:r>
              <a:rPr lang="en-US" sz="3600" dirty="0" smtClean="0"/>
              <a:t>Introductions</a:t>
            </a:r>
          </a:p>
          <a:p>
            <a:r>
              <a:rPr lang="en-US" sz="3600" dirty="0" smtClean="0"/>
              <a:t>Ground rules</a:t>
            </a:r>
          </a:p>
          <a:p>
            <a:r>
              <a:rPr lang="en-US" sz="3600" dirty="0" smtClean="0"/>
              <a:t>Moves/modules</a:t>
            </a:r>
          </a:p>
          <a:p>
            <a:r>
              <a:rPr lang="en-US" sz="3600" dirty="0" smtClean="0"/>
              <a:t>Evaluation</a:t>
            </a:r>
          </a:p>
          <a:p>
            <a:r>
              <a:rPr lang="en-US" sz="3600" dirty="0" err="1" smtClean="0"/>
              <a:t>Hotwash</a:t>
            </a:r>
            <a:endParaRPr lang="en-US" sz="3600" dirty="0"/>
          </a:p>
        </p:txBody>
      </p:sp>
    </p:spTree>
    <p:extLst>
      <p:ext uri="{BB962C8B-B14F-4D97-AF65-F5344CB8AC3E}">
        <p14:creationId xmlns:p14="http://schemas.microsoft.com/office/powerpoint/2010/main" val="167941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sz="4000" dirty="0" smtClean="0"/>
              <a:t>Controller</a:t>
            </a:r>
          </a:p>
          <a:p>
            <a:pPr lvl="1"/>
            <a:r>
              <a:rPr lang="en-US" sz="3600" dirty="0" smtClean="0"/>
              <a:t>Demonstration</a:t>
            </a:r>
          </a:p>
          <a:p>
            <a:pPr lvl="1"/>
            <a:r>
              <a:rPr lang="en-US" sz="3600" dirty="0" smtClean="0"/>
              <a:t>Multiple briefings</a:t>
            </a:r>
          </a:p>
          <a:p>
            <a:pPr lvl="1"/>
            <a:r>
              <a:rPr lang="en-US" sz="3600" dirty="0" smtClean="0"/>
              <a:t>Safety is key</a:t>
            </a:r>
          </a:p>
          <a:p>
            <a:pPr lvl="1"/>
            <a:r>
              <a:rPr lang="en-US" sz="3600" dirty="0" err="1" smtClean="0"/>
              <a:t>Hotwash</a:t>
            </a:r>
            <a:endParaRPr lang="en-US" sz="3600" dirty="0" smtClean="0"/>
          </a:p>
          <a:p>
            <a:endParaRPr lang="en-US" dirty="0"/>
          </a:p>
        </p:txBody>
      </p:sp>
      <p:sp>
        <p:nvSpPr>
          <p:cNvPr id="3" name="Title 2"/>
          <p:cNvSpPr>
            <a:spLocks noGrp="1"/>
          </p:cNvSpPr>
          <p:nvPr>
            <p:ph type="title"/>
          </p:nvPr>
        </p:nvSpPr>
        <p:spPr>
          <a:xfrm>
            <a:off x="481914" y="19585"/>
            <a:ext cx="8230499" cy="1381028"/>
          </a:xfrm>
        </p:spPr>
        <p:txBody>
          <a:bodyPr/>
          <a:lstStyle/>
          <a:p>
            <a:r>
              <a:rPr lang="en-US" sz="7200" dirty="0" smtClean="0"/>
              <a:t>Operations-based</a:t>
            </a:r>
            <a:endParaRPr lang="en-US" sz="7200" dirty="0"/>
          </a:p>
        </p:txBody>
      </p:sp>
      <p:pic>
        <p:nvPicPr>
          <p:cNvPr id="4" name="Picture 3"/>
          <p:cNvPicPr>
            <a:picLocks noChangeAspect="1"/>
          </p:cNvPicPr>
          <p:nvPr/>
        </p:nvPicPr>
        <p:blipFill>
          <a:blip r:embed="rId3"/>
          <a:stretch>
            <a:fillRect/>
          </a:stretch>
        </p:blipFill>
        <p:spPr>
          <a:xfrm>
            <a:off x="-9525" y="5828654"/>
            <a:ext cx="3667125" cy="1038871"/>
          </a:xfrm>
          <a:prstGeom prst="rect">
            <a:avLst/>
          </a:prstGeom>
        </p:spPr>
      </p:pic>
    </p:spTree>
    <p:extLst>
      <p:ext uri="{BB962C8B-B14F-4D97-AF65-F5344CB8AC3E}">
        <p14:creationId xmlns:p14="http://schemas.microsoft.com/office/powerpoint/2010/main" val="94951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09253" y="1766455"/>
            <a:ext cx="6857999" cy="3886200"/>
          </a:xfrm>
        </p:spPr>
        <p:txBody>
          <a:bodyPr/>
          <a:lstStyle/>
          <a:p>
            <a:r>
              <a:rPr lang="en-US" sz="3600" dirty="0" smtClean="0"/>
              <a:t>Communication</a:t>
            </a:r>
          </a:p>
          <a:p>
            <a:r>
              <a:rPr lang="en-US" sz="3600" dirty="0" smtClean="0"/>
              <a:t>Synchronization</a:t>
            </a:r>
          </a:p>
          <a:p>
            <a:r>
              <a:rPr lang="en-US" sz="3600" dirty="0" err="1" smtClean="0"/>
              <a:t>SimCell</a:t>
            </a:r>
            <a:endParaRPr lang="en-US" sz="3600" dirty="0" smtClean="0"/>
          </a:p>
          <a:p>
            <a:r>
              <a:rPr lang="en-US" sz="3600" dirty="0" smtClean="0"/>
              <a:t>Tools</a:t>
            </a:r>
          </a:p>
          <a:p>
            <a:endParaRPr lang="en-US" dirty="0"/>
          </a:p>
        </p:txBody>
      </p:sp>
      <p:sp>
        <p:nvSpPr>
          <p:cNvPr id="3" name="Title 2"/>
          <p:cNvSpPr>
            <a:spLocks noGrp="1"/>
          </p:cNvSpPr>
          <p:nvPr>
            <p:ph type="title"/>
          </p:nvPr>
        </p:nvSpPr>
        <p:spPr>
          <a:xfrm>
            <a:off x="457200" y="31518"/>
            <a:ext cx="8230499" cy="1381028"/>
          </a:xfrm>
        </p:spPr>
        <p:txBody>
          <a:bodyPr/>
          <a:lstStyle/>
          <a:p>
            <a:r>
              <a:rPr lang="en-US" sz="7200" dirty="0" smtClean="0"/>
              <a:t>Exercise Control</a:t>
            </a:r>
            <a:endParaRPr lang="en-US" sz="7200" dirty="0"/>
          </a:p>
        </p:txBody>
      </p:sp>
      <p:pic>
        <p:nvPicPr>
          <p:cNvPr id="4" name="Picture 3"/>
          <p:cNvPicPr>
            <a:picLocks noChangeAspect="1"/>
          </p:cNvPicPr>
          <p:nvPr/>
        </p:nvPicPr>
        <p:blipFill>
          <a:blip r:embed="rId3"/>
          <a:stretch>
            <a:fillRect/>
          </a:stretch>
        </p:blipFill>
        <p:spPr>
          <a:xfrm>
            <a:off x="-9525" y="5860053"/>
            <a:ext cx="3556289" cy="1007472"/>
          </a:xfrm>
          <a:prstGeom prst="rect">
            <a:avLst/>
          </a:prstGeom>
        </p:spPr>
      </p:pic>
      <p:pic>
        <p:nvPicPr>
          <p:cNvPr id="2052" name="Picture 4" descr="http://www.mdchhs.com/wp-content/uploads/2015/04/DSC01998small-575x3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253" y="3899947"/>
            <a:ext cx="4449446" cy="236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26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Exercises&amp;quot;&quot;/&gt;&lt;property id=&quot;20307&quot; value=&quot;260&quot;/&gt;&lt;/object&gt;&lt;object type=&quot;3&quot; unique_id=&quot;10005&quot;&gt;&lt;property id=&quot;20148&quot; value=&quot;5&quot;/&gt;&lt;property id=&quot;20300&quot; value=&quot;Slide 2 - &amp;quot;Today’s Objectives&amp;quot;&quot;/&gt;&lt;property id=&quot;20307&quot; value=&quot;298&quot;/&gt;&lt;/object&gt;&lt;object type=&quot;3&quot; unique_id=&quot;10006&quot;&gt;&lt;property id=&quot;20148&quot; value=&quot;5&quot;/&gt;&lt;property id=&quot;20300&quot; value=&quot;Slide 3 - &amp;quot;Components of an Exercise&amp;quot;&quot;/&gt;&lt;property id=&quot;20307&quot; value=&quot;300&quot;/&gt;&lt;/object&gt;&lt;object type=&quot;3&quot; unique_id=&quot;10008&quot;&gt;&lt;property id=&quot;20148&quot; value=&quot;5&quot;/&gt;&lt;property id=&quot;20300&quot; value=&quot;Slide 5 - &amp;quot;Advance Steps&amp;quot;&quot;/&gt;&lt;property id=&quot;20307&quot; value=&quot;289&quot;/&gt;&lt;/object&gt;&lt;object type=&quot;3&quot; unique_id=&quot;10009&quot;&gt;&lt;property id=&quot;20148&quot; value=&quot;5&quot;/&gt;&lt;property id=&quot;20300&quot; value=&quot;Slide 6 - &amp;quot;Facilitator/Controller&amp;quot;&quot;/&gt;&lt;property id=&quot;20307&quot; value=&quot;290&quot;/&gt;&lt;/object&gt;&lt;object type=&quot;3&quot; unique_id=&quot;10010&quot;&gt;&lt;property id=&quot;20148&quot; value=&quot;5&quot;/&gt;&lt;property id=&quot;20300&quot; value=&quot;Slide 7 - &amp;quot;Discussion-based&amp;quot;&quot;/&gt;&lt;property id=&quot;20307&quot; value=&quot;291&quot;/&gt;&lt;/object&gt;&lt;object type=&quot;3&quot; unique_id=&quot;10011&quot;&gt;&lt;property id=&quot;20148&quot; value=&quot;5&quot;/&gt;&lt;property id=&quot;20300&quot; value=&quot;Slide 8 - &amp;quot;Operations-based&amp;quot;&quot;/&gt;&lt;property id=&quot;20307&quot; value=&quot;292&quot;/&gt;&lt;/object&gt;&lt;object type=&quot;3&quot; unique_id=&quot;10012&quot;&gt;&lt;property id=&quot;20148&quot; value=&quot;5&quot;/&gt;&lt;property id=&quot;20300&quot; value=&quot;Slide 9 - &amp;quot;Exercise Control&amp;quot;&quot;/&gt;&lt;property id=&quot;20307&quot; value=&quot;293&quot;/&gt;&lt;/object&gt;&lt;object type=&quot;3&quot; unique_id=&quot;10013&quot;&gt;&lt;property id=&quot;20148&quot; value=&quot;5&quot;/&gt;&lt;property id=&quot;20300&quot; value=&quot;Slide 10 - &amp;quot;SimCell&amp;quot;&quot;/&gt;&lt;property id=&quot;20307&quot; value=&quot;288&quot;/&gt;&lt;/object&gt;&lt;object type=&quot;3&quot; unique_id=&quot;10014&quot;&gt;&lt;property id=&quot;20148&quot; value=&quot;5&quot;/&gt;&lt;property id=&quot;20300&quot; value=&quot;Slide 11 - &amp;quot;SimCell Set Up&amp;quot;&quot;/&gt;&lt;property id=&quot;20307&quot; value=&quot;294&quot;/&gt;&lt;/object&gt;&lt;object type=&quot;3&quot; unique_id=&quot;10015&quot;&gt;&lt;property id=&quot;20148&quot; value=&quot;5&quot;/&gt;&lt;property id=&quot;20300&quot; value=&quot;Slide 13 - &amp;quot;Lead Controller&amp;quot;&quot;/&gt;&lt;property id=&quot;20307&quot; value=&quot;314&quot;/&gt;&lt;/object&gt;&lt;object type=&quot;3&quot; unique_id=&quot;10016&quot;&gt;&lt;property id=&quot;20148&quot; value=&quot;5&quot;/&gt;&lt;property id=&quot;20300&quot; value=&quot;Slide 14 - &amp;quot;Controllers&amp;quot;&quot;/&gt;&lt;property id=&quot;20307&quot; value=&quot;315&quot;/&gt;&lt;/object&gt;&lt;object type=&quot;3&quot; unique_id=&quot;10017&quot;&gt;&lt;property id=&quot;20148&quot; value=&quot;5&quot;/&gt;&lt;property id=&quot;20300&quot; value=&quot;Slide 15 - &amp;quot;Simulators&amp;quot;&quot;/&gt;&lt;property id=&quot;20307&quot; value=&quot;316&quot;/&gt;&lt;/object&gt;&lt;object type=&quot;3&quot; unique_id=&quot;10018&quot;&gt;&lt;property id=&quot;20148&quot; value=&quot;5&quot;/&gt;&lt;property id=&quot;20300&quot; value=&quot;Slide 16 - &amp;quot;Whole Community&amp;quot;&quot;/&gt;&lt;property id=&quot;20307&quot; value=&quot;317&quot;/&gt;&lt;/object&gt;&lt;object type=&quot;3&quot; unique_id=&quot;10019&quot;&gt;&lt;property id=&quot;20148&quot; value=&quot;5&quot;/&gt;&lt;property id=&quot;20300&quot; value=&quot;Slide 17 - &amp;quot;Flow of Information&amp;quot;&quot;/&gt;&lt;property id=&quot;20307&quot; value=&quot;301&quot;/&gt;&lt;/object&gt;&lt;object type=&quot;3&quot; unique_id=&quot;10020&quot;&gt;&lt;property id=&quot;20148&quot; value=&quot;5&quot;/&gt;&lt;property id=&quot;20300&quot; value=&quot;Slide 18 - &amp;quot;SimCell Setup&amp;quot;&quot;/&gt;&lt;property id=&quot;20307&quot; value=&quot;302&quot;/&gt;&lt;/object&gt;&lt;object type=&quot;3&quot; unique_id=&quot;10021&quot;&gt;&lt;property id=&quot;20148&quot; value=&quot;5&quot;/&gt;&lt;property id=&quot;20300&quot; value=&quot;Slide 19 - &amp;quot;Delivery of Injects&amp;quot;&quot;/&gt;&lt;property id=&quot;20307&quot; value=&quot;303&quot;/&gt;&lt;/object&gt;&lt;object type=&quot;3&quot; unique_id=&quot;10022&quot;&gt;&lt;property id=&quot;20148&quot; value=&quot;5&quot;/&gt;&lt;property id=&quot;20300&quot; value=&quot;Slide 20 - &amp;quot;Other Participants&amp;quot;&quot;/&gt;&lt;property id=&quot;20307&quot; value=&quot;313&quot;/&gt;&lt;/object&gt;&lt;object type=&quot;3&quot; unique_id=&quot;10023&quot;&gt;&lt;property id=&quot;20148&quot; value=&quot;5&quot;/&gt;&lt;property id=&quot;20300&quot; value=&quot;Slide 21 - &amp;quot;Evaluators&amp;quot;&quot;/&gt;&lt;property id=&quot;20307&quot; value=&quot;296&quot;/&gt;&lt;/object&gt;&lt;object type=&quot;3&quot; unique_id=&quot;10024&quot;&gt;&lt;property id=&quot;20148&quot; value=&quot;5&quot;/&gt;&lt;property id=&quot;20300&quot; value=&quot;Slide 22 - &amp;quot;Evaluators should&amp;quot;&quot;/&gt;&lt;property id=&quot;20307&quot; value=&quot;318&quot;/&gt;&lt;/object&gt;&lt;object type=&quot;3&quot; unique_id=&quot;10025&quot;&gt;&lt;property id=&quot;20148&quot; value=&quot;5&quot;/&gt;&lt;property id=&quot;20300&quot; value=&quot;Slide 23 - &amp;quot; Evaluators should&amp;quot;&quot;/&gt;&lt;property id=&quot;20307&quot; value=&quot;319&quot;/&gt;&lt;/object&gt;&lt;object type=&quot;3&quot; unique_id=&quot;10026&quot;&gt;&lt;property id=&quot;20148&quot; value=&quot;5&quot;/&gt;&lt;property id=&quot;20300&quot; value=&quot;Slide 24 - &amp;quot;EEG&amp;quot;&quot;/&gt;&lt;property id=&quot;20307&quot; value=&quot;322&quot;/&gt;&lt;/object&gt;&lt;object type=&quot;3&quot; unique_id=&quot;10027&quot;&gt;&lt;property id=&quot;20148&quot; value=&quot;5&quot;/&gt;&lt;property id=&quot;20300&quot; value=&quot;Slide 25 - &amp;quot;EEG&amp;quot;&quot;/&gt;&lt;property id=&quot;20307&quot; value=&quot;324&quot;/&gt;&lt;/object&gt;&lt;object type=&quot;3&quot; unique_id=&quot;10028&quot;&gt;&lt;property id=&quot;20148&quot; value=&quot;5&quot;/&gt;&lt;property id=&quot;20300&quot; value=&quot;Slide 26 - &amp;quot;EEG&amp;quot;&quot;/&gt;&lt;property id=&quot;20307&quot; value=&quot;323&quot;/&gt;&lt;/object&gt;&lt;object type=&quot;3&quot; unique_id=&quot;10029&quot;&gt;&lt;property id=&quot;20148&quot; value=&quot;5&quot;/&gt;&lt;property id=&quot;20300&quot; value=&quot;Slide 27 - &amp;quot;Evaluators should&amp;quot;&quot;/&gt;&lt;property id=&quot;20307&quot; value=&quot;320&quot;/&gt;&lt;/object&gt;&lt;object type=&quot;3&quot; unique_id=&quot;10030&quot;&gt;&lt;property id=&quot;20148&quot; value=&quot;5&quot;/&gt;&lt;property id=&quot;20300&quot; value=&quot;Slide 28 - &amp;quot;Players&amp;quot;&quot;/&gt;&lt;property id=&quot;20307&quot; value=&quot;311&quot;/&gt;&lt;/object&gt;&lt;object type=&quot;3&quot; unique_id=&quot;10031&quot;&gt;&lt;property id=&quot;20148&quot; value=&quot;5&quot;/&gt;&lt;property id=&quot;20300&quot; value=&quot;Slide 29 - &amp;quot;Actors – Symptomology Card&amp;quot;&quot;/&gt;&lt;property id=&quot;20307&quot; value=&quot;307&quot;/&gt;&lt;/object&gt;&lt;object type=&quot;3&quot; unique_id=&quot;10032&quot;&gt;&lt;property id=&quot;20148&quot; value=&quot;5&quot;/&gt;&lt;property id=&quot;20300&quot; value=&quot;Slide 30 - &amp;quot;Actor Waiver Form&amp;quot;&quot;/&gt;&lt;property id=&quot;20307&quot; value=&quot;310&quot;/&gt;&lt;/object&gt;&lt;object type=&quot;3&quot; unique_id=&quot;10033&quot;&gt;&lt;property id=&quot;20148&quot; value=&quot;5&quot;/&gt;&lt;property id=&quot;20300&quot; value=&quot;Slide 31 - &amp;quot;Terminate&amp;quot;&quot;/&gt;&lt;property id=&quot;20307&quot; value=&quot;308&quot;/&gt;&lt;/object&gt;&lt;object type=&quot;3&quot; unique_id=&quot;10034&quot;&gt;&lt;property id=&quot;20148&quot; value=&quot;5&quot;/&gt;&lt;property id=&quot;20300&quot; value=&quot;Slide 32 - &amp;quot;Hotwash&amp;quot;&quot;/&gt;&lt;property id=&quot;20307&quot; value=&quot;309&quot;/&gt;&lt;/object&gt;&lt;object type=&quot;3&quot; unique_id=&quot;10035&quot;&gt;&lt;property id=&quot;20148&quot; value=&quot;5&quot;/&gt;&lt;property id=&quot;20300&quot; value=&quot;Slide 33 - &amp;quot;Hotwash – 5 Questions&amp;quot;&quot;/&gt;&lt;property id=&quot;20307&quot; value=&quot;321&quot;/&gt;&lt;/object&gt;&lt;object type=&quot;3&quot; unique_id=&quot;10036&quot;&gt;&lt;property id=&quot;20148&quot; value=&quot;5&quot;/&gt;&lt;property id=&quot;20300&quot; value=&quot;Slide 34 - &amp;quot;Upcoming Webinar&amp;quot;&quot;/&gt;&lt;property id=&quot;20307&quot; value=&quot;304&quot;/&gt;&lt;/object&gt;&lt;object type=&quot;3&quot; unique_id=&quot;10037&quot;&gt;&lt;property id=&quot;20148&quot; value=&quot;5&quot;/&gt;&lt;property id=&quot;20300&quot; value=&quot;Slide 35 - &amp;quot;Contact Information&amp;quot;&quot;/&gt;&lt;property id=&quot;20307&quot; value=&quot;305&quot;/&gt;&lt;/object&gt;&lt;object type=&quot;3&quot; unique_id=&quot;10038&quot;&gt;&lt;property id=&quot;20148&quot; value=&quot;5&quot;/&gt;&lt;property id=&quot;20300&quot; value=&quot;Slide 36 - &amp;quot;Questions&amp;quot;&quot;/&gt;&lt;property id=&quot;20307&quot; value=&quot;306&quot;/&gt;&lt;/object&gt;&lt;object type=&quot;3&quot; unique_id=&quot;10414&quot;&gt;&lt;property id=&quot;20148&quot; value=&quot;5&quot;/&gt;&lt;property id=&quot;20300&quot; value=&quot;Slide 4 - &amp;quot;HSEEP Reminder&amp;quot;&quot;/&gt;&lt;property id=&quot;20307&quot; value=&quot;325&quot;/&gt;&lt;/object&gt;&lt;object type=&quot;3&quot; unique_id=&quot;10638&quot;&gt;&lt;property id=&quot;20148&quot; value=&quot;5&quot;/&gt;&lt;property id=&quot;20300&quot; value=&quot;Slide 12 - &amp;quot;SimCell Set Up&amp;quot;&quot;/&gt;&lt;property id=&quot;20307&quot; value=&quot;326&quot;/&gt;&lt;/object&gt;&lt;/object&gt;&lt;object type=&quot;8&quot; unique_id=&quot;10076&quot;&gt;&lt;/object&gt;&lt;/object&gt;&lt;/database&gt;"/>
  <p:tag name="SECTOMILLISECCONVERTED" val="1"/>
</p:tagLst>
</file>

<file path=ppt/theme/theme1.xml><?xml version="1.0" encoding="utf-8"?>
<a:theme xmlns:a="http://schemas.openxmlformats.org/drawingml/2006/main" name="1_Office Theme">
  <a:themeElements>
    <a:clrScheme name="MDH white hyperlinks for dark BG">
      <a:dk1>
        <a:srgbClr val="000000"/>
      </a:dk1>
      <a:lt1>
        <a:sysClr val="window" lastClr="FFFFFF"/>
      </a:lt1>
      <a:dk2>
        <a:srgbClr val="0073DF"/>
      </a:dk2>
      <a:lt2>
        <a:srgbClr val="FFFFFF"/>
      </a:lt2>
      <a:accent1>
        <a:srgbClr val="5C6770"/>
      </a:accent1>
      <a:accent2>
        <a:srgbClr val="4CCED1"/>
      </a:accent2>
      <a:accent3>
        <a:srgbClr val="FDD476"/>
      </a:accent3>
      <a:accent4>
        <a:srgbClr val="CF0A2C"/>
      </a:accent4>
      <a:accent5>
        <a:srgbClr val="E75300"/>
      </a:accent5>
      <a:accent6>
        <a:srgbClr val="A0D98C"/>
      </a:accent6>
      <a:hlink>
        <a:srgbClr val="FFFFFF"/>
      </a:hlink>
      <a:folHlink>
        <a:srgbClr val="C1E5F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_blue_template" id="{4954C3DF-AB72-49C7-BEF8-34EA25CFCE39}" vid="{A69A8EBA-6E3A-412A-803A-16CCBAC06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MDH_blue_template</Template>
  <TotalTime>14839</TotalTime>
  <Words>4729</Words>
  <Application>Microsoft Office PowerPoint</Application>
  <PresentationFormat>On-screen Show (4:3)</PresentationFormat>
  <Paragraphs>466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1_Office Theme</vt:lpstr>
      <vt:lpstr>Exercises</vt:lpstr>
      <vt:lpstr>Today’s Objectives</vt:lpstr>
      <vt:lpstr>Components of an Exercise</vt:lpstr>
      <vt:lpstr>HSEEP Reminder</vt:lpstr>
      <vt:lpstr>Advance Steps</vt:lpstr>
      <vt:lpstr>Facilitator/Controller</vt:lpstr>
      <vt:lpstr>Discussion-based</vt:lpstr>
      <vt:lpstr>Operations-based</vt:lpstr>
      <vt:lpstr>Exercise Control</vt:lpstr>
      <vt:lpstr>SimCell</vt:lpstr>
      <vt:lpstr>Who is in the SimCell?</vt:lpstr>
      <vt:lpstr>Who is in the SimCell?</vt:lpstr>
      <vt:lpstr>Lead Controller</vt:lpstr>
      <vt:lpstr>Controllers</vt:lpstr>
      <vt:lpstr>Simulators</vt:lpstr>
      <vt:lpstr>Whole Community</vt:lpstr>
      <vt:lpstr>Flow of Information</vt:lpstr>
      <vt:lpstr>SimCell Setup</vt:lpstr>
      <vt:lpstr>Reminder</vt:lpstr>
      <vt:lpstr>Other Participants</vt:lpstr>
      <vt:lpstr>Evaluators</vt:lpstr>
      <vt:lpstr>Evaluators should</vt:lpstr>
      <vt:lpstr> Evaluators should</vt:lpstr>
      <vt:lpstr>EEG</vt:lpstr>
      <vt:lpstr>EEG</vt:lpstr>
      <vt:lpstr>EEG</vt:lpstr>
      <vt:lpstr>Evaluators should</vt:lpstr>
      <vt:lpstr>Players</vt:lpstr>
      <vt:lpstr>Actors – Symptomology Card</vt:lpstr>
      <vt:lpstr>Actor Waiver Form</vt:lpstr>
      <vt:lpstr>Terminate</vt:lpstr>
      <vt:lpstr>Hotwash</vt:lpstr>
      <vt:lpstr>Hotwash – 5 Questions</vt:lpstr>
      <vt:lpstr>Summary</vt:lpstr>
      <vt:lpstr>Upcoming Webinar</vt:lpstr>
      <vt:lpstr>Contact Information</vt:lpstr>
      <vt:lpstr>Questions</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 Conducting the Exercise</dc:title>
  <dc:subject>PowerPoint Presentation</dc:subject>
  <dc:creator>Chad Ostlund</dc:creator>
  <cp:lastModifiedBy>McAdams, Toby (MDH)</cp:lastModifiedBy>
  <cp:revision>196</cp:revision>
  <cp:lastPrinted>2016-02-03T17:24:53Z</cp:lastPrinted>
  <dcterms:created xsi:type="dcterms:W3CDTF">2015-10-21T19:40:41Z</dcterms:created>
  <dcterms:modified xsi:type="dcterms:W3CDTF">2019-01-04T20:31:23Z</dcterms:modified>
</cp:coreProperties>
</file>