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25"/>
  </p:notesMasterIdLst>
  <p:handoutMasterIdLst>
    <p:handoutMasterId r:id="rId26"/>
  </p:handoutMasterIdLst>
  <p:sldIdLst>
    <p:sldId id="256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889" autoAdjust="0"/>
  </p:normalViewPr>
  <p:slideViewPr>
    <p:cSldViewPr snapToGrid="0">
      <p:cViewPr varScale="1">
        <p:scale>
          <a:sx n="45" d="100"/>
          <a:sy n="45" d="100"/>
        </p:scale>
        <p:origin x="54" y="300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109BD-92AE-4542-8907-5E492E7298D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B6093A-418B-4B1D-AD41-D4F8FFD16192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tx2"/>
              </a:solidFill>
            </a:rPr>
            <a:t>1 DOA</a:t>
          </a:r>
          <a:endParaRPr lang="en-US" sz="3600" dirty="0">
            <a:solidFill>
              <a:schemeClr val="tx2"/>
            </a:solidFill>
          </a:endParaRPr>
        </a:p>
      </dgm:t>
    </dgm:pt>
    <dgm:pt modelId="{B79D9CFB-B169-431A-8606-1EE4BF07BE65}" type="parTrans" cxnId="{359ECB85-1385-4B6C-81A3-F320D43D0DC9}">
      <dgm:prSet/>
      <dgm:spPr/>
      <dgm:t>
        <a:bodyPr/>
        <a:lstStyle/>
        <a:p>
          <a:endParaRPr lang="en-US"/>
        </a:p>
      </dgm:t>
    </dgm:pt>
    <dgm:pt modelId="{4A7D01F0-97A5-4136-BEF4-932690BF005F}" type="sibTrans" cxnId="{359ECB85-1385-4B6C-81A3-F320D43D0DC9}">
      <dgm:prSet/>
      <dgm:spPr/>
      <dgm:t>
        <a:bodyPr/>
        <a:lstStyle/>
        <a:p>
          <a:endParaRPr lang="en-US"/>
        </a:p>
      </dgm:t>
    </dgm:pt>
    <dgm:pt modelId="{8E752EF9-6353-4CB0-87FB-E5F880011C1B}">
      <dgm:prSet phldrT="[Text]" custT="1"/>
      <dgm:spPr/>
      <dgm:t>
        <a:bodyPr/>
        <a:lstStyle/>
        <a:p>
          <a:r>
            <a:rPr lang="en-US" sz="3600" dirty="0" smtClean="0">
              <a:solidFill>
                <a:srgbClr val="FFC000"/>
              </a:solidFill>
            </a:rPr>
            <a:t>6 Serious</a:t>
          </a:r>
          <a:endParaRPr lang="en-US" sz="3600" dirty="0">
            <a:solidFill>
              <a:srgbClr val="FFC000"/>
            </a:solidFill>
          </a:endParaRPr>
        </a:p>
      </dgm:t>
    </dgm:pt>
    <dgm:pt modelId="{BAD3604A-7CAA-4952-8202-358F4ABD551F}" type="parTrans" cxnId="{D02D5D50-8059-4B0A-911C-0B287579A915}">
      <dgm:prSet/>
      <dgm:spPr/>
      <dgm:t>
        <a:bodyPr/>
        <a:lstStyle/>
        <a:p>
          <a:endParaRPr lang="en-US"/>
        </a:p>
      </dgm:t>
    </dgm:pt>
    <dgm:pt modelId="{410FC0E1-290C-4AAF-A643-FC0C24BC7EF0}" type="sibTrans" cxnId="{D02D5D50-8059-4B0A-911C-0B287579A915}">
      <dgm:prSet/>
      <dgm:spPr/>
      <dgm:t>
        <a:bodyPr/>
        <a:lstStyle/>
        <a:p>
          <a:endParaRPr lang="en-US"/>
        </a:p>
      </dgm:t>
    </dgm:pt>
    <dgm:pt modelId="{C4B36C0F-4DCF-42CC-9818-9501F243C06D}">
      <dgm:prSet phldrT="[Text]" custT="1"/>
      <dgm:spPr/>
      <dgm:t>
        <a:bodyPr/>
        <a:lstStyle/>
        <a:p>
          <a:r>
            <a:rPr lang="en-US" sz="3600" dirty="0" smtClean="0">
              <a:solidFill>
                <a:srgbClr val="C00000"/>
              </a:solidFill>
            </a:rPr>
            <a:t>3 Critical</a:t>
          </a:r>
        </a:p>
      </dgm:t>
    </dgm:pt>
    <dgm:pt modelId="{665620A9-68B9-4F68-81A5-54B81CAA142A}" type="parTrans" cxnId="{5A4A719E-686A-42F6-AA30-599AF72379A6}">
      <dgm:prSet/>
      <dgm:spPr/>
      <dgm:t>
        <a:bodyPr/>
        <a:lstStyle/>
        <a:p>
          <a:endParaRPr lang="en-US"/>
        </a:p>
      </dgm:t>
    </dgm:pt>
    <dgm:pt modelId="{057A4D7C-D3AF-4F6F-8B68-6061C43FCD23}" type="sibTrans" cxnId="{5A4A719E-686A-42F6-AA30-599AF72379A6}">
      <dgm:prSet/>
      <dgm:spPr/>
      <dgm:t>
        <a:bodyPr/>
        <a:lstStyle/>
        <a:p>
          <a:endParaRPr lang="en-US"/>
        </a:p>
      </dgm:t>
    </dgm:pt>
    <dgm:pt modelId="{A2977ADC-5387-49D5-BF13-3AA67B6B567B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accent2">
                  <a:lumMod val="75000"/>
                </a:schemeClr>
              </a:solidFill>
            </a:rPr>
            <a:t>10 Minor</a:t>
          </a:r>
          <a:endParaRPr lang="en-US" sz="3600" dirty="0">
            <a:solidFill>
              <a:schemeClr val="accent2">
                <a:lumMod val="75000"/>
              </a:schemeClr>
            </a:solidFill>
          </a:endParaRPr>
        </a:p>
      </dgm:t>
    </dgm:pt>
    <dgm:pt modelId="{BECE7452-1319-4933-AFC3-E9C5C0408B29}" type="parTrans" cxnId="{9B4CDC60-CCD3-4A24-802B-AE772F9B9DA6}">
      <dgm:prSet/>
      <dgm:spPr/>
      <dgm:t>
        <a:bodyPr/>
        <a:lstStyle/>
        <a:p>
          <a:endParaRPr lang="en-US"/>
        </a:p>
      </dgm:t>
    </dgm:pt>
    <dgm:pt modelId="{1DC2D204-BDE3-43FE-8A6A-C316FED93F2C}" type="sibTrans" cxnId="{9B4CDC60-CCD3-4A24-802B-AE772F9B9DA6}">
      <dgm:prSet/>
      <dgm:spPr/>
      <dgm:t>
        <a:bodyPr/>
        <a:lstStyle/>
        <a:p>
          <a:endParaRPr lang="en-US"/>
        </a:p>
      </dgm:t>
    </dgm:pt>
    <dgm:pt modelId="{C10D485A-9E44-452A-8A50-B5281F4CC97B}">
      <dgm:prSet phldrT="[Text]" custT="1"/>
      <dgm:spPr/>
      <dgm:t>
        <a:bodyPr/>
        <a:lstStyle/>
        <a:p>
          <a:r>
            <a:rPr lang="en-US" sz="3600" dirty="0" smtClean="0"/>
            <a:t>8 No Injuries</a:t>
          </a:r>
          <a:endParaRPr lang="en-US" sz="3600" dirty="0"/>
        </a:p>
      </dgm:t>
    </dgm:pt>
    <dgm:pt modelId="{37B65DD3-8ECF-453A-8215-AC41F8AABFE5}" type="parTrans" cxnId="{3F7C9D5B-CCB2-442E-A427-DCEB17AF3458}">
      <dgm:prSet/>
      <dgm:spPr/>
      <dgm:t>
        <a:bodyPr/>
        <a:lstStyle/>
        <a:p>
          <a:endParaRPr lang="en-US"/>
        </a:p>
      </dgm:t>
    </dgm:pt>
    <dgm:pt modelId="{8EC1A423-9012-4A3A-95FF-2E101C172281}" type="sibTrans" cxnId="{3F7C9D5B-CCB2-442E-A427-DCEB17AF3458}">
      <dgm:prSet/>
      <dgm:spPr/>
      <dgm:t>
        <a:bodyPr/>
        <a:lstStyle/>
        <a:p>
          <a:endParaRPr lang="en-US"/>
        </a:p>
      </dgm:t>
    </dgm:pt>
    <dgm:pt modelId="{066604C4-24D3-4A62-81AD-4E51B36E58FC}" type="pres">
      <dgm:prSet presAssocID="{B66109BD-92AE-4542-8907-5E492E7298D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6E9414-145C-4749-9580-79D2B06862AD}" type="pres">
      <dgm:prSet presAssocID="{C10D485A-9E44-452A-8A50-B5281F4CC97B}" presName="composite" presStyleCnt="0"/>
      <dgm:spPr/>
    </dgm:pt>
    <dgm:pt modelId="{3F1B59C7-52FF-4062-A9BA-4C85708B6444}" type="pres">
      <dgm:prSet presAssocID="{C10D485A-9E44-452A-8A50-B5281F4CC97B}" presName="LShape" presStyleLbl="alignNode1" presStyleIdx="0" presStyleCnt="9"/>
      <dgm:spPr/>
    </dgm:pt>
    <dgm:pt modelId="{ED3F2FD7-6F4D-44CE-962C-6FDFEE93ABCE}" type="pres">
      <dgm:prSet presAssocID="{C10D485A-9E44-452A-8A50-B5281F4CC97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D55B8-9C9B-4596-9304-A82851CA2B14}" type="pres">
      <dgm:prSet presAssocID="{C10D485A-9E44-452A-8A50-B5281F4CC97B}" presName="Triangle" presStyleLbl="alignNode1" presStyleIdx="1" presStyleCnt="9"/>
      <dgm:spPr>
        <a:solidFill>
          <a:schemeClr val="bg1"/>
        </a:solidFill>
        <a:ln>
          <a:solidFill>
            <a:schemeClr val="bg1"/>
          </a:solidFill>
        </a:ln>
      </dgm:spPr>
    </dgm:pt>
    <dgm:pt modelId="{5C5F9DFE-26BC-46A9-8414-4F6B8D8EA529}" type="pres">
      <dgm:prSet presAssocID="{8EC1A423-9012-4A3A-95FF-2E101C172281}" presName="sibTrans" presStyleCnt="0"/>
      <dgm:spPr/>
    </dgm:pt>
    <dgm:pt modelId="{018896BF-3628-4E2C-B049-2CD664E4DCCF}" type="pres">
      <dgm:prSet presAssocID="{8EC1A423-9012-4A3A-95FF-2E101C172281}" presName="space" presStyleCnt="0"/>
      <dgm:spPr/>
    </dgm:pt>
    <dgm:pt modelId="{D116FCBB-3C71-4244-A571-92B51E7F6807}" type="pres">
      <dgm:prSet presAssocID="{2DB6093A-418B-4B1D-AD41-D4F8FFD16192}" presName="composite" presStyleCnt="0"/>
      <dgm:spPr/>
    </dgm:pt>
    <dgm:pt modelId="{160BCCD9-EA33-4EFD-94AD-D14476F44273}" type="pres">
      <dgm:prSet presAssocID="{2DB6093A-418B-4B1D-AD41-D4F8FFD16192}" presName="LShape" presStyleLbl="alignNode1" presStyleIdx="2" presStyleCnt="9"/>
      <dgm:spPr>
        <a:solidFill>
          <a:schemeClr val="tx2"/>
        </a:solidFill>
      </dgm:spPr>
    </dgm:pt>
    <dgm:pt modelId="{089214A7-195E-4923-8ADB-C7A9DF793F2F}" type="pres">
      <dgm:prSet presAssocID="{2DB6093A-418B-4B1D-AD41-D4F8FFD1619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C7690-733D-49BB-BF7C-2901D3E249EA}" type="pres">
      <dgm:prSet presAssocID="{2DB6093A-418B-4B1D-AD41-D4F8FFD16192}" presName="Triangle" presStyleLbl="alignNode1" presStyleIdx="3" presStyleCnt="9"/>
      <dgm:spPr>
        <a:solidFill>
          <a:schemeClr val="bg1"/>
        </a:solidFill>
        <a:ln>
          <a:solidFill>
            <a:schemeClr val="bg1"/>
          </a:solidFill>
        </a:ln>
      </dgm:spPr>
    </dgm:pt>
    <dgm:pt modelId="{FC940A5C-BCD3-40EE-8087-2B9D858DCF7C}" type="pres">
      <dgm:prSet presAssocID="{4A7D01F0-97A5-4136-BEF4-932690BF005F}" presName="sibTrans" presStyleCnt="0"/>
      <dgm:spPr/>
    </dgm:pt>
    <dgm:pt modelId="{A5A52C9D-160F-441A-9FA6-8469322EC23D}" type="pres">
      <dgm:prSet presAssocID="{4A7D01F0-97A5-4136-BEF4-932690BF005F}" presName="space" presStyleCnt="0"/>
      <dgm:spPr/>
    </dgm:pt>
    <dgm:pt modelId="{1618B5C3-6DCD-4AB2-A6F5-F8CEC6865E92}" type="pres">
      <dgm:prSet presAssocID="{A2977ADC-5387-49D5-BF13-3AA67B6B567B}" presName="composite" presStyleCnt="0"/>
      <dgm:spPr/>
    </dgm:pt>
    <dgm:pt modelId="{78926938-92F4-4542-BA5F-1E99D62A3485}" type="pres">
      <dgm:prSet presAssocID="{A2977ADC-5387-49D5-BF13-3AA67B6B567B}" presName="LShape" presStyleLbl="alignNode1" presStyleIdx="4" presStyleCnt="9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E44F8D5C-F1EC-4C3F-8925-D251688A301C}" type="pres">
      <dgm:prSet presAssocID="{A2977ADC-5387-49D5-BF13-3AA67B6B567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7E184-EC32-4948-A86A-ED3F24302A32}" type="pres">
      <dgm:prSet presAssocID="{A2977ADC-5387-49D5-BF13-3AA67B6B567B}" presName="Triangle" presStyleLbl="alignNode1" presStyleIdx="5" presStyleCnt="9"/>
      <dgm:spPr>
        <a:solidFill>
          <a:schemeClr val="bg1"/>
        </a:solidFill>
        <a:ln>
          <a:solidFill>
            <a:schemeClr val="bg1"/>
          </a:solidFill>
        </a:ln>
      </dgm:spPr>
    </dgm:pt>
    <dgm:pt modelId="{6FA4603F-AA63-4A1D-A1C7-E5B6F44ACBFC}" type="pres">
      <dgm:prSet presAssocID="{1DC2D204-BDE3-43FE-8A6A-C316FED93F2C}" presName="sibTrans" presStyleCnt="0"/>
      <dgm:spPr/>
    </dgm:pt>
    <dgm:pt modelId="{3580E023-EC18-493B-BA71-BEF10646F0F7}" type="pres">
      <dgm:prSet presAssocID="{1DC2D204-BDE3-43FE-8A6A-C316FED93F2C}" presName="space" presStyleCnt="0"/>
      <dgm:spPr/>
    </dgm:pt>
    <dgm:pt modelId="{5926B46F-B63B-4C36-B060-E1BCFEF2F3EE}" type="pres">
      <dgm:prSet presAssocID="{8E752EF9-6353-4CB0-87FB-E5F880011C1B}" presName="composite" presStyleCnt="0"/>
      <dgm:spPr/>
    </dgm:pt>
    <dgm:pt modelId="{9312B5FF-F7B1-4E52-A718-0C102C237098}" type="pres">
      <dgm:prSet presAssocID="{8E752EF9-6353-4CB0-87FB-E5F880011C1B}" presName="LShape" presStyleLbl="alignNode1" presStyleIdx="6" presStyleCnt="9"/>
      <dgm:spPr>
        <a:solidFill>
          <a:srgbClr val="FFFF00"/>
        </a:solidFill>
      </dgm:spPr>
    </dgm:pt>
    <dgm:pt modelId="{8498BA62-0EF2-43FC-BDD9-B75C317234E7}" type="pres">
      <dgm:prSet presAssocID="{8E752EF9-6353-4CB0-87FB-E5F880011C1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073B0-595B-41F9-88F4-56346CEED67C}" type="pres">
      <dgm:prSet presAssocID="{8E752EF9-6353-4CB0-87FB-E5F880011C1B}" presName="Triangle" presStyleLbl="alignNode1" presStyleIdx="7" presStyleCnt="9"/>
      <dgm:spPr>
        <a:solidFill>
          <a:schemeClr val="bg1"/>
        </a:solidFill>
        <a:ln>
          <a:solidFill>
            <a:schemeClr val="bg1"/>
          </a:solidFill>
        </a:ln>
      </dgm:spPr>
    </dgm:pt>
    <dgm:pt modelId="{1CEFE446-A541-48C6-B564-B36595F004B5}" type="pres">
      <dgm:prSet presAssocID="{410FC0E1-290C-4AAF-A643-FC0C24BC7EF0}" presName="sibTrans" presStyleCnt="0"/>
      <dgm:spPr/>
    </dgm:pt>
    <dgm:pt modelId="{081A2926-B611-4A6E-BC00-2CACE6EF3882}" type="pres">
      <dgm:prSet presAssocID="{410FC0E1-290C-4AAF-A643-FC0C24BC7EF0}" presName="space" presStyleCnt="0"/>
      <dgm:spPr/>
    </dgm:pt>
    <dgm:pt modelId="{71ADAC6D-1644-4E29-B891-AED45EADE7B3}" type="pres">
      <dgm:prSet presAssocID="{C4B36C0F-4DCF-42CC-9818-9501F243C06D}" presName="composite" presStyleCnt="0"/>
      <dgm:spPr/>
    </dgm:pt>
    <dgm:pt modelId="{F6122904-73EE-4059-8425-76E4928668C3}" type="pres">
      <dgm:prSet presAssocID="{C4B36C0F-4DCF-42CC-9818-9501F243C06D}" presName="LShape" presStyleLbl="alignNode1" presStyleIdx="8" presStyleCnt="9"/>
      <dgm:spPr>
        <a:solidFill>
          <a:srgbClr val="FF0000"/>
        </a:solidFill>
      </dgm:spPr>
    </dgm:pt>
    <dgm:pt modelId="{8EBF8304-0CE4-4894-8DC2-F1328056E828}" type="pres">
      <dgm:prSet presAssocID="{C4B36C0F-4DCF-42CC-9818-9501F243C06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7C9D5B-CCB2-442E-A427-DCEB17AF3458}" srcId="{B66109BD-92AE-4542-8907-5E492E7298D0}" destId="{C10D485A-9E44-452A-8A50-B5281F4CC97B}" srcOrd="0" destOrd="0" parTransId="{37B65DD3-8ECF-453A-8215-AC41F8AABFE5}" sibTransId="{8EC1A423-9012-4A3A-95FF-2E101C172281}"/>
    <dgm:cxn modelId="{445B09FF-5F6F-459E-A1EA-492E11CF6FD5}" type="presOf" srcId="{2DB6093A-418B-4B1D-AD41-D4F8FFD16192}" destId="{089214A7-195E-4923-8ADB-C7A9DF793F2F}" srcOrd="0" destOrd="0" presId="urn:microsoft.com/office/officeart/2009/3/layout/StepUpProcess"/>
    <dgm:cxn modelId="{704AF821-5235-4D78-890C-A0B81E16A984}" type="presOf" srcId="{A2977ADC-5387-49D5-BF13-3AA67B6B567B}" destId="{E44F8D5C-F1EC-4C3F-8925-D251688A301C}" srcOrd="0" destOrd="0" presId="urn:microsoft.com/office/officeart/2009/3/layout/StepUpProcess"/>
    <dgm:cxn modelId="{90B96895-FAF1-4244-AA1D-879BC08EE2A9}" type="presOf" srcId="{C10D485A-9E44-452A-8A50-B5281F4CC97B}" destId="{ED3F2FD7-6F4D-44CE-962C-6FDFEE93ABCE}" srcOrd="0" destOrd="0" presId="urn:microsoft.com/office/officeart/2009/3/layout/StepUpProcess"/>
    <dgm:cxn modelId="{DDEE3340-9880-4247-800A-5E588FF239A2}" type="presOf" srcId="{B66109BD-92AE-4542-8907-5E492E7298D0}" destId="{066604C4-24D3-4A62-81AD-4E51B36E58FC}" srcOrd="0" destOrd="0" presId="urn:microsoft.com/office/officeart/2009/3/layout/StepUpProcess"/>
    <dgm:cxn modelId="{D02D5D50-8059-4B0A-911C-0B287579A915}" srcId="{B66109BD-92AE-4542-8907-5E492E7298D0}" destId="{8E752EF9-6353-4CB0-87FB-E5F880011C1B}" srcOrd="3" destOrd="0" parTransId="{BAD3604A-7CAA-4952-8202-358F4ABD551F}" sibTransId="{410FC0E1-290C-4AAF-A643-FC0C24BC7EF0}"/>
    <dgm:cxn modelId="{359ECB85-1385-4B6C-81A3-F320D43D0DC9}" srcId="{B66109BD-92AE-4542-8907-5E492E7298D0}" destId="{2DB6093A-418B-4B1D-AD41-D4F8FFD16192}" srcOrd="1" destOrd="0" parTransId="{B79D9CFB-B169-431A-8606-1EE4BF07BE65}" sibTransId="{4A7D01F0-97A5-4136-BEF4-932690BF005F}"/>
    <dgm:cxn modelId="{9B4CDC60-CCD3-4A24-802B-AE772F9B9DA6}" srcId="{B66109BD-92AE-4542-8907-5E492E7298D0}" destId="{A2977ADC-5387-49D5-BF13-3AA67B6B567B}" srcOrd="2" destOrd="0" parTransId="{BECE7452-1319-4933-AFC3-E9C5C0408B29}" sibTransId="{1DC2D204-BDE3-43FE-8A6A-C316FED93F2C}"/>
    <dgm:cxn modelId="{F268BA72-D74B-414C-9D4A-883DDD6B7C2E}" type="presOf" srcId="{8E752EF9-6353-4CB0-87FB-E5F880011C1B}" destId="{8498BA62-0EF2-43FC-BDD9-B75C317234E7}" srcOrd="0" destOrd="0" presId="urn:microsoft.com/office/officeart/2009/3/layout/StepUpProcess"/>
    <dgm:cxn modelId="{00500412-B661-4D19-AAE3-57D77AE92821}" type="presOf" srcId="{C4B36C0F-4DCF-42CC-9818-9501F243C06D}" destId="{8EBF8304-0CE4-4894-8DC2-F1328056E828}" srcOrd="0" destOrd="0" presId="urn:microsoft.com/office/officeart/2009/3/layout/StepUpProcess"/>
    <dgm:cxn modelId="{5A4A719E-686A-42F6-AA30-599AF72379A6}" srcId="{B66109BD-92AE-4542-8907-5E492E7298D0}" destId="{C4B36C0F-4DCF-42CC-9818-9501F243C06D}" srcOrd="4" destOrd="0" parTransId="{665620A9-68B9-4F68-81A5-54B81CAA142A}" sibTransId="{057A4D7C-D3AF-4F6F-8B68-6061C43FCD23}"/>
    <dgm:cxn modelId="{05415BB6-EC45-4B3D-AF1C-E6462CE38C20}" type="presParOf" srcId="{066604C4-24D3-4A62-81AD-4E51B36E58FC}" destId="{976E9414-145C-4749-9580-79D2B06862AD}" srcOrd="0" destOrd="0" presId="urn:microsoft.com/office/officeart/2009/3/layout/StepUpProcess"/>
    <dgm:cxn modelId="{BB28C7E4-50BC-4FD6-B3D8-A916FD06CC45}" type="presParOf" srcId="{976E9414-145C-4749-9580-79D2B06862AD}" destId="{3F1B59C7-52FF-4062-A9BA-4C85708B6444}" srcOrd="0" destOrd="0" presId="urn:microsoft.com/office/officeart/2009/3/layout/StepUpProcess"/>
    <dgm:cxn modelId="{75E9062B-DEF0-4ADF-AD52-299E2252F636}" type="presParOf" srcId="{976E9414-145C-4749-9580-79D2B06862AD}" destId="{ED3F2FD7-6F4D-44CE-962C-6FDFEE93ABCE}" srcOrd="1" destOrd="0" presId="urn:microsoft.com/office/officeart/2009/3/layout/StepUpProcess"/>
    <dgm:cxn modelId="{2CA8A633-B711-4305-8D66-DD20A16BB701}" type="presParOf" srcId="{976E9414-145C-4749-9580-79D2B06862AD}" destId="{EF9D55B8-9C9B-4596-9304-A82851CA2B14}" srcOrd="2" destOrd="0" presId="urn:microsoft.com/office/officeart/2009/3/layout/StepUpProcess"/>
    <dgm:cxn modelId="{1636761A-3F23-47CA-B7F0-88D9ECDA6AD8}" type="presParOf" srcId="{066604C4-24D3-4A62-81AD-4E51B36E58FC}" destId="{5C5F9DFE-26BC-46A9-8414-4F6B8D8EA529}" srcOrd="1" destOrd="0" presId="urn:microsoft.com/office/officeart/2009/3/layout/StepUpProcess"/>
    <dgm:cxn modelId="{06C67A20-9A2F-4878-9A96-9294E38940EA}" type="presParOf" srcId="{5C5F9DFE-26BC-46A9-8414-4F6B8D8EA529}" destId="{018896BF-3628-4E2C-B049-2CD664E4DCCF}" srcOrd="0" destOrd="0" presId="urn:microsoft.com/office/officeart/2009/3/layout/StepUpProcess"/>
    <dgm:cxn modelId="{6A3ACD6B-270F-4291-8D02-3C582D1E64EB}" type="presParOf" srcId="{066604C4-24D3-4A62-81AD-4E51B36E58FC}" destId="{D116FCBB-3C71-4244-A571-92B51E7F6807}" srcOrd="2" destOrd="0" presId="urn:microsoft.com/office/officeart/2009/3/layout/StepUpProcess"/>
    <dgm:cxn modelId="{3E66482D-648E-4BDB-A78F-6F02776CCF84}" type="presParOf" srcId="{D116FCBB-3C71-4244-A571-92B51E7F6807}" destId="{160BCCD9-EA33-4EFD-94AD-D14476F44273}" srcOrd="0" destOrd="0" presId="urn:microsoft.com/office/officeart/2009/3/layout/StepUpProcess"/>
    <dgm:cxn modelId="{B7C5266F-436A-4BF4-8751-27CD39A45C6E}" type="presParOf" srcId="{D116FCBB-3C71-4244-A571-92B51E7F6807}" destId="{089214A7-195E-4923-8ADB-C7A9DF793F2F}" srcOrd="1" destOrd="0" presId="urn:microsoft.com/office/officeart/2009/3/layout/StepUpProcess"/>
    <dgm:cxn modelId="{49E759A2-7116-4FA0-AE5E-A4E9E107F843}" type="presParOf" srcId="{D116FCBB-3C71-4244-A571-92B51E7F6807}" destId="{709C7690-733D-49BB-BF7C-2901D3E249EA}" srcOrd="2" destOrd="0" presId="urn:microsoft.com/office/officeart/2009/3/layout/StepUpProcess"/>
    <dgm:cxn modelId="{D5393D4B-BD6A-4BD9-9E5F-51CA9FA34535}" type="presParOf" srcId="{066604C4-24D3-4A62-81AD-4E51B36E58FC}" destId="{FC940A5C-BCD3-40EE-8087-2B9D858DCF7C}" srcOrd="3" destOrd="0" presId="urn:microsoft.com/office/officeart/2009/3/layout/StepUpProcess"/>
    <dgm:cxn modelId="{8C8D27F7-72B5-4CD2-8CC4-CFADD558848B}" type="presParOf" srcId="{FC940A5C-BCD3-40EE-8087-2B9D858DCF7C}" destId="{A5A52C9D-160F-441A-9FA6-8469322EC23D}" srcOrd="0" destOrd="0" presId="urn:microsoft.com/office/officeart/2009/3/layout/StepUpProcess"/>
    <dgm:cxn modelId="{11F7A099-063D-4CB4-948E-0CD01FA8930E}" type="presParOf" srcId="{066604C4-24D3-4A62-81AD-4E51B36E58FC}" destId="{1618B5C3-6DCD-4AB2-A6F5-F8CEC6865E92}" srcOrd="4" destOrd="0" presId="urn:microsoft.com/office/officeart/2009/3/layout/StepUpProcess"/>
    <dgm:cxn modelId="{CBC128CB-A16D-4EB3-B73B-9D1E14C51F56}" type="presParOf" srcId="{1618B5C3-6DCD-4AB2-A6F5-F8CEC6865E92}" destId="{78926938-92F4-4542-BA5F-1E99D62A3485}" srcOrd="0" destOrd="0" presId="urn:microsoft.com/office/officeart/2009/3/layout/StepUpProcess"/>
    <dgm:cxn modelId="{2353AB88-8EDE-4653-8CEA-01F0955545CA}" type="presParOf" srcId="{1618B5C3-6DCD-4AB2-A6F5-F8CEC6865E92}" destId="{E44F8D5C-F1EC-4C3F-8925-D251688A301C}" srcOrd="1" destOrd="0" presId="urn:microsoft.com/office/officeart/2009/3/layout/StepUpProcess"/>
    <dgm:cxn modelId="{AD4D65D5-3E38-4E2B-B58F-74DEEE5CF3E7}" type="presParOf" srcId="{1618B5C3-6DCD-4AB2-A6F5-F8CEC6865E92}" destId="{6587E184-EC32-4948-A86A-ED3F24302A32}" srcOrd="2" destOrd="0" presId="urn:microsoft.com/office/officeart/2009/3/layout/StepUpProcess"/>
    <dgm:cxn modelId="{1E449F1A-AF1B-4783-B694-D4AE9E919F40}" type="presParOf" srcId="{066604C4-24D3-4A62-81AD-4E51B36E58FC}" destId="{6FA4603F-AA63-4A1D-A1C7-E5B6F44ACBFC}" srcOrd="5" destOrd="0" presId="urn:microsoft.com/office/officeart/2009/3/layout/StepUpProcess"/>
    <dgm:cxn modelId="{42A1E27F-C511-46B6-8818-1E72E33ADA1D}" type="presParOf" srcId="{6FA4603F-AA63-4A1D-A1C7-E5B6F44ACBFC}" destId="{3580E023-EC18-493B-BA71-BEF10646F0F7}" srcOrd="0" destOrd="0" presId="urn:microsoft.com/office/officeart/2009/3/layout/StepUpProcess"/>
    <dgm:cxn modelId="{28B4961F-0812-453E-BDF9-53FC9B16C79F}" type="presParOf" srcId="{066604C4-24D3-4A62-81AD-4E51B36E58FC}" destId="{5926B46F-B63B-4C36-B060-E1BCFEF2F3EE}" srcOrd="6" destOrd="0" presId="urn:microsoft.com/office/officeart/2009/3/layout/StepUpProcess"/>
    <dgm:cxn modelId="{FEEA70CA-3956-408E-A3EA-FA94C96150E9}" type="presParOf" srcId="{5926B46F-B63B-4C36-B060-E1BCFEF2F3EE}" destId="{9312B5FF-F7B1-4E52-A718-0C102C237098}" srcOrd="0" destOrd="0" presId="urn:microsoft.com/office/officeart/2009/3/layout/StepUpProcess"/>
    <dgm:cxn modelId="{8CFDFA33-EB4A-4446-845E-5DA43E972227}" type="presParOf" srcId="{5926B46F-B63B-4C36-B060-E1BCFEF2F3EE}" destId="{8498BA62-0EF2-43FC-BDD9-B75C317234E7}" srcOrd="1" destOrd="0" presId="urn:microsoft.com/office/officeart/2009/3/layout/StepUpProcess"/>
    <dgm:cxn modelId="{9437FF3C-D9A5-4CF2-8E3B-8326952C3585}" type="presParOf" srcId="{5926B46F-B63B-4C36-B060-E1BCFEF2F3EE}" destId="{84B073B0-595B-41F9-88F4-56346CEED67C}" srcOrd="2" destOrd="0" presId="urn:microsoft.com/office/officeart/2009/3/layout/StepUpProcess"/>
    <dgm:cxn modelId="{B920A3D2-DCA2-4B0A-B392-3FFC4294BB6F}" type="presParOf" srcId="{066604C4-24D3-4A62-81AD-4E51B36E58FC}" destId="{1CEFE446-A541-48C6-B564-B36595F004B5}" srcOrd="7" destOrd="0" presId="urn:microsoft.com/office/officeart/2009/3/layout/StepUpProcess"/>
    <dgm:cxn modelId="{511C666D-28A8-494B-91A5-74DD9D1C9AE5}" type="presParOf" srcId="{1CEFE446-A541-48C6-B564-B36595F004B5}" destId="{081A2926-B611-4A6E-BC00-2CACE6EF3882}" srcOrd="0" destOrd="0" presId="urn:microsoft.com/office/officeart/2009/3/layout/StepUpProcess"/>
    <dgm:cxn modelId="{BDFF52E3-17B8-496E-A2AC-8C4F9A61C406}" type="presParOf" srcId="{066604C4-24D3-4A62-81AD-4E51B36E58FC}" destId="{71ADAC6D-1644-4E29-B891-AED45EADE7B3}" srcOrd="8" destOrd="0" presId="urn:microsoft.com/office/officeart/2009/3/layout/StepUpProcess"/>
    <dgm:cxn modelId="{84A4B726-359C-4325-9929-26110341C656}" type="presParOf" srcId="{71ADAC6D-1644-4E29-B891-AED45EADE7B3}" destId="{F6122904-73EE-4059-8425-76E4928668C3}" srcOrd="0" destOrd="0" presId="urn:microsoft.com/office/officeart/2009/3/layout/StepUpProcess"/>
    <dgm:cxn modelId="{A90A8720-9168-4EFE-9270-1AFDA2692447}" type="presParOf" srcId="{71ADAC6D-1644-4E29-B891-AED45EADE7B3}" destId="{8EBF8304-0CE4-4894-8DC2-F1328056E82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B59C7-52FF-4062-A9BA-4C85708B6444}">
      <dsp:nvSpPr>
        <dsp:cNvPr id="0" name=""/>
        <dsp:cNvSpPr/>
      </dsp:nvSpPr>
      <dsp:spPr>
        <a:xfrm rot="5400000">
          <a:off x="448251" y="2444931"/>
          <a:ext cx="1334502" cy="22205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F2FD7-6F4D-44CE-962C-6FDFEE93ABCE}">
      <dsp:nvSpPr>
        <dsp:cNvPr id="0" name=""/>
        <dsp:cNvSpPr/>
      </dsp:nvSpPr>
      <dsp:spPr>
        <a:xfrm>
          <a:off x="225490" y="3108406"/>
          <a:ext cx="2004754" cy="1757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8 No Injuries</a:t>
          </a:r>
          <a:endParaRPr lang="en-US" sz="3600" kern="1200" dirty="0"/>
        </a:p>
      </dsp:txBody>
      <dsp:txXfrm>
        <a:off x="225490" y="3108406"/>
        <a:ext cx="2004754" cy="1757284"/>
      </dsp:txXfrm>
    </dsp:sp>
    <dsp:sp modelId="{EF9D55B8-9C9B-4596-9304-A82851CA2B14}">
      <dsp:nvSpPr>
        <dsp:cNvPr id="0" name=""/>
        <dsp:cNvSpPr/>
      </dsp:nvSpPr>
      <dsp:spPr>
        <a:xfrm>
          <a:off x="1851988" y="2281449"/>
          <a:ext cx="378255" cy="378255"/>
        </a:xfrm>
        <a:prstGeom prst="triangle">
          <a:avLst>
            <a:gd name="adj" fmla="val 100000"/>
          </a:avLst>
        </a:prstGeom>
        <a:solidFill>
          <a:schemeClr val="bg1"/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BCCD9-EA33-4EFD-94AD-D14476F44273}">
      <dsp:nvSpPr>
        <dsp:cNvPr id="0" name=""/>
        <dsp:cNvSpPr/>
      </dsp:nvSpPr>
      <dsp:spPr>
        <a:xfrm rot="5400000">
          <a:off x="2902462" y="1837634"/>
          <a:ext cx="1334502" cy="2220582"/>
        </a:xfrm>
        <a:prstGeom prst="corner">
          <a:avLst>
            <a:gd name="adj1" fmla="val 16120"/>
            <a:gd name="adj2" fmla="val 16110"/>
          </a:avLst>
        </a:prstGeom>
        <a:solidFill>
          <a:schemeClr val="tx2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214A7-195E-4923-8ADB-C7A9DF793F2F}">
      <dsp:nvSpPr>
        <dsp:cNvPr id="0" name=""/>
        <dsp:cNvSpPr/>
      </dsp:nvSpPr>
      <dsp:spPr>
        <a:xfrm>
          <a:off x="2679700" y="2501109"/>
          <a:ext cx="2004754" cy="1757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2"/>
              </a:solidFill>
            </a:rPr>
            <a:t>1 DOA</a:t>
          </a:r>
          <a:endParaRPr lang="en-US" sz="3600" kern="1200" dirty="0">
            <a:solidFill>
              <a:schemeClr val="tx2"/>
            </a:solidFill>
          </a:endParaRPr>
        </a:p>
      </dsp:txBody>
      <dsp:txXfrm>
        <a:off x="2679700" y="2501109"/>
        <a:ext cx="2004754" cy="1757284"/>
      </dsp:txXfrm>
    </dsp:sp>
    <dsp:sp modelId="{709C7690-733D-49BB-BF7C-2901D3E249EA}">
      <dsp:nvSpPr>
        <dsp:cNvPr id="0" name=""/>
        <dsp:cNvSpPr/>
      </dsp:nvSpPr>
      <dsp:spPr>
        <a:xfrm>
          <a:off x="4306199" y="1674152"/>
          <a:ext cx="378255" cy="378255"/>
        </a:xfrm>
        <a:prstGeom prst="triangle">
          <a:avLst>
            <a:gd name="adj" fmla="val 100000"/>
          </a:avLst>
        </a:prstGeom>
        <a:solidFill>
          <a:schemeClr val="bg1"/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26938-92F4-4542-BA5F-1E99D62A3485}">
      <dsp:nvSpPr>
        <dsp:cNvPr id="0" name=""/>
        <dsp:cNvSpPr/>
      </dsp:nvSpPr>
      <dsp:spPr>
        <a:xfrm rot="5400000">
          <a:off x="5356673" y="1230337"/>
          <a:ext cx="1334502" cy="222058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75000"/>
          </a:schemeClr>
        </a:solidFill>
        <a:ln w="1079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F8D5C-F1EC-4C3F-8925-D251688A301C}">
      <dsp:nvSpPr>
        <dsp:cNvPr id="0" name=""/>
        <dsp:cNvSpPr/>
      </dsp:nvSpPr>
      <dsp:spPr>
        <a:xfrm>
          <a:off x="5133911" y="1893813"/>
          <a:ext cx="2004754" cy="1757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2">
                  <a:lumMod val="75000"/>
                </a:schemeClr>
              </a:solidFill>
            </a:rPr>
            <a:t>10 Minor</a:t>
          </a:r>
          <a:endParaRPr lang="en-US" sz="3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133911" y="1893813"/>
        <a:ext cx="2004754" cy="1757284"/>
      </dsp:txXfrm>
    </dsp:sp>
    <dsp:sp modelId="{6587E184-EC32-4948-A86A-ED3F24302A32}">
      <dsp:nvSpPr>
        <dsp:cNvPr id="0" name=""/>
        <dsp:cNvSpPr/>
      </dsp:nvSpPr>
      <dsp:spPr>
        <a:xfrm>
          <a:off x="6760410" y="1066855"/>
          <a:ext cx="378255" cy="378255"/>
        </a:xfrm>
        <a:prstGeom prst="triangle">
          <a:avLst>
            <a:gd name="adj" fmla="val 100000"/>
          </a:avLst>
        </a:prstGeom>
        <a:solidFill>
          <a:schemeClr val="bg1"/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2B5FF-F7B1-4E52-A718-0C102C237098}">
      <dsp:nvSpPr>
        <dsp:cNvPr id="0" name=""/>
        <dsp:cNvSpPr/>
      </dsp:nvSpPr>
      <dsp:spPr>
        <a:xfrm rot="5400000">
          <a:off x="7810884" y="623040"/>
          <a:ext cx="1334502" cy="2220582"/>
        </a:xfrm>
        <a:prstGeom prst="corner">
          <a:avLst>
            <a:gd name="adj1" fmla="val 16120"/>
            <a:gd name="adj2" fmla="val 16110"/>
          </a:avLst>
        </a:prstGeom>
        <a:solidFill>
          <a:srgbClr val="FFFF00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8BA62-0EF2-43FC-BDD9-B75C317234E7}">
      <dsp:nvSpPr>
        <dsp:cNvPr id="0" name=""/>
        <dsp:cNvSpPr/>
      </dsp:nvSpPr>
      <dsp:spPr>
        <a:xfrm>
          <a:off x="7588122" y="1286516"/>
          <a:ext cx="2004754" cy="1757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C000"/>
              </a:solidFill>
            </a:rPr>
            <a:t>6 Serious</a:t>
          </a:r>
          <a:endParaRPr lang="en-US" sz="3600" kern="1200" dirty="0">
            <a:solidFill>
              <a:srgbClr val="FFC000"/>
            </a:solidFill>
          </a:endParaRPr>
        </a:p>
      </dsp:txBody>
      <dsp:txXfrm>
        <a:off x="7588122" y="1286516"/>
        <a:ext cx="2004754" cy="1757284"/>
      </dsp:txXfrm>
    </dsp:sp>
    <dsp:sp modelId="{84B073B0-595B-41F9-88F4-56346CEED67C}">
      <dsp:nvSpPr>
        <dsp:cNvPr id="0" name=""/>
        <dsp:cNvSpPr/>
      </dsp:nvSpPr>
      <dsp:spPr>
        <a:xfrm>
          <a:off x="9214621" y="459558"/>
          <a:ext cx="378255" cy="378255"/>
        </a:xfrm>
        <a:prstGeom prst="triangle">
          <a:avLst>
            <a:gd name="adj" fmla="val 100000"/>
          </a:avLst>
        </a:prstGeom>
        <a:solidFill>
          <a:schemeClr val="bg1"/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22904-73EE-4059-8425-76E4928668C3}">
      <dsp:nvSpPr>
        <dsp:cNvPr id="0" name=""/>
        <dsp:cNvSpPr/>
      </dsp:nvSpPr>
      <dsp:spPr>
        <a:xfrm rot="5400000">
          <a:off x="10265095" y="15743"/>
          <a:ext cx="1334502" cy="2220582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F8304-0CE4-4894-8DC2-F1328056E828}">
      <dsp:nvSpPr>
        <dsp:cNvPr id="0" name=""/>
        <dsp:cNvSpPr/>
      </dsp:nvSpPr>
      <dsp:spPr>
        <a:xfrm>
          <a:off x="10042333" y="679219"/>
          <a:ext cx="2004754" cy="1757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C00000"/>
              </a:solidFill>
            </a:rPr>
            <a:t>3 Critical</a:t>
          </a:r>
        </a:p>
      </dsp:txBody>
      <dsp:txXfrm>
        <a:off x="10042333" y="679219"/>
        <a:ext cx="2004754" cy="1757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1/28/2019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44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7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38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6FA2-122A-9E46-BD47-B8A3A8D466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0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6FA2-122A-9E46-BD47-B8A3A8D466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79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6FA2-122A-9E46-BD47-B8A3A8D466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6FA2-122A-9E46-BD47-B8A3A8D466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72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6FA2-122A-9E46-BD47-B8A3A8D466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5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3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4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7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3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4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8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4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7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</a:t>
            </a:r>
            <a:r>
              <a:rPr lang="en-US" smtClean="0"/>
              <a:t>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</a:t>
            </a:r>
            <a:r>
              <a:rPr lang="en-US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Prepared Are We?</a:t>
            </a:r>
            <a:br>
              <a:rPr lang="en-US" dirty="0" smtClean="0"/>
            </a:br>
            <a:r>
              <a:rPr lang="en-US" dirty="0" smtClean="0"/>
              <a:t>A Workshop for Pediatric Surge Preparedness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Home | Office of Human Services Emergency Preparedness and ...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3" b="22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71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3760-B3A3-4171-9D02-7783593C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FE64-887A-4B48-818D-C5AFF16E0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Assign a Medical Branch Director/ Set up Triage</a:t>
            </a:r>
          </a:p>
          <a:p>
            <a:pPr lvl="1"/>
            <a:r>
              <a:rPr lang="en-US" sz="2800" dirty="0"/>
              <a:t>Who performs triage?</a:t>
            </a:r>
          </a:p>
          <a:p>
            <a:pPr lvl="1"/>
            <a:r>
              <a:rPr lang="en-US" sz="2800" dirty="0"/>
              <a:t>Divide up the ED/Clinic into zones of acuity</a:t>
            </a:r>
          </a:p>
          <a:p>
            <a:pPr lvl="1"/>
            <a:r>
              <a:rPr lang="en-US" sz="2800" dirty="0"/>
              <a:t>Where do you place victims?</a:t>
            </a:r>
          </a:p>
          <a:p>
            <a:pPr lvl="1"/>
            <a:r>
              <a:rPr lang="en-US" sz="2800" dirty="0"/>
              <a:t>Where do you put the minimally or non injured children?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78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0800" y="1371600"/>
          <a:ext cx="1205230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94300" y="4216400"/>
            <a:ext cx="204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Small lacerations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Sprains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Strains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1132" y="3168470"/>
            <a:ext cx="2300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5 year 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Unresponsive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Head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8 year 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Severe SOB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6 year 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Unresponsive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Hypotensive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6350" y="3768635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9900"/>
                </a:solidFill>
              </a:rPr>
              <a:t>Open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9900"/>
                </a:solidFill>
              </a:rPr>
              <a:t>Lacerations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4953000" cy="4582339"/>
          </a:xfrm>
        </p:spPr>
        <p:txBody>
          <a:bodyPr/>
          <a:lstStyle/>
          <a:p>
            <a:r>
              <a:rPr lang="en-US" dirty="0" smtClean="0"/>
              <a:t>Space Issues</a:t>
            </a:r>
          </a:p>
          <a:p>
            <a:pPr lvl="1"/>
            <a:r>
              <a:rPr lang="en-US" dirty="0" smtClean="0"/>
              <a:t>Who gets a bed?</a:t>
            </a:r>
          </a:p>
          <a:p>
            <a:pPr lvl="1"/>
            <a:r>
              <a:rPr lang="en-US" dirty="0" smtClean="0"/>
              <a:t>Where do green triaged patients go?</a:t>
            </a:r>
          </a:p>
          <a:p>
            <a:pPr lvl="1"/>
            <a:r>
              <a:rPr lang="en-US" dirty="0" smtClean="0"/>
              <a:t>Pediatric Safe Area (PSA)</a:t>
            </a:r>
          </a:p>
          <a:p>
            <a:r>
              <a:rPr lang="en-US" dirty="0" smtClean="0"/>
              <a:t>Supplies</a:t>
            </a:r>
          </a:p>
          <a:p>
            <a:r>
              <a:rPr lang="en-US" dirty="0" smtClean="0"/>
              <a:t>Staff</a:t>
            </a:r>
          </a:p>
          <a:p>
            <a:r>
              <a:rPr lang="en-US" dirty="0" smtClean="0"/>
              <a:t>Special Considerations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Content Placeholder 7" descr="stab arrival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882755"/>
            <a:ext cx="6009114" cy="40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d rapids hospital snow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3625242"/>
            <a:ext cx="5683624" cy="2858714"/>
          </a:xfrm>
        </p:spPr>
        <p:txBody>
          <a:bodyPr/>
          <a:lstStyle/>
          <a:p>
            <a:r>
              <a:rPr lang="en-US" dirty="0" smtClean="0"/>
              <a:t>So your Emergency Department has 27 children in it…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00003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6524" y="1244600"/>
            <a:ext cx="5486400" cy="5486400"/>
          </a:xfrm>
        </p:spPr>
        <p:txBody>
          <a:bodyPr/>
          <a:lstStyle/>
          <a:p>
            <a:r>
              <a:rPr lang="en-US" sz="3600" dirty="0" smtClean="0"/>
              <a:t>And you wish you could send them to a children’s hospital or trauma center…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23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 roads are closed and it’s bad everywhere.</a:t>
            </a:r>
            <a:endParaRPr lang="en-US" dirty="0"/>
          </a:p>
        </p:txBody>
      </p:sp>
      <p:pic>
        <p:nvPicPr>
          <p:cNvPr id="10" name="Picture Placeholder 9" descr="6353642585_b552dd3695_z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7" b="19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53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594624"/>
            <a:ext cx="5003800" cy="4582339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How?</a:t>
            </a:r>
          </a:p>
          <a:p>
            <a:r>
              <a:rPr lang="en-US" sz="3200" dirty="0"/>
              <a:t>When?</a:t>
            </a:r>
          </a:p>
          <a:p>
            <a:r>
              <a:rPr lang="en-US" sz="3200" dirty="0"/>
              <a:t>Where?</a:t>
            </a:r>
          </a:p>
          <a:p>
            <a:r>
              <a:rPr lang="en-US" sz="3200" dirty="0"/>
              <a:t>Other measures?</a:t>
            </a:r>
          </a:p>
        </p:txBody>
      </p:sp>
      <p:pic>
        <p:nvPicPr>
          <p:cNvPr id="4" name="Picture 3" descr="hospital_evacuation_fargo_nd_2am_27-iii-2009_reetz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96" y="1594624"/>
            <a:ext cx="5723608" cy="383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4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issues for small kids?</a:t>
            </a:r>
            <a:endParaRPr lang="en-US" dirty="0"/>
          </a:p>
        </p:txBody>
      </p:sp>
      <p:pic>
        <p:nvPicPr>
          <p:cNvPr id="10" name="Content Placeholder 9" descr="110804 040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33" y="1593850"/>
            <a:ext cx="3437334" cy="4583113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Preparedness</a:t>
            </a:r>
          </a:p>
          <a:p>
            <a:r>
              <a:rPr lang="en-US" sz="3200" dirty="0"/>
              <a:t>Space</a:t>
            </a:r>
          </a:p>
          <a:p>
            <a:r>
              <a:rPr lang="en-US" sz="3200" dirty="0"/>
              <a:t>Supplies</a:t>
            </a:r>
          </a:p>
          <a:p>
            <a:r>
              <a:rPr lang="en-US" sz="3200" dirty="0"/>
              <a:t>Staff</a:t>
            </a:r>
          </a:p>
          <a:p>
            <a:r>
              <a:rPr lang="en-US" sz="3200" dirty="0"/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32010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erala SSLC &lt;strong&gt;question&lt;/strong&gt; paper 2016 with answers 10th papers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12733"/>
            <a:ext cx="10515600" cy="14721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3684897"/>
            <a:ext cx="10515600" cy="2517600"/>
          </a:xfrm>
        </p:spPr>
        <p:txBody>
          <a:bodyPr/>
          <a:lstStyle/>
          <a:p>
            <a:r>
              <a:rPr lang="en-US" sz="2700" b="1" dirty="0" err="1" smtClean="0"/>
              <a:t>Firstname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Lastname</a:t>
            </a:r>
            <a:endParaRPr lang="en-US" sz="2700" b="1" dirty="0" smtClean="0"/>
          </a:p>
          <a:p>
            <a:r>
              <a:rPr lang="en-US" sz="2200" i="1" dirty="0" smtClean="0"/>
              <a:t>firstname.lastname@email.com</a:t>
            </a:r>
          </a:p>
          <a:p>
            <a:r>
              <a:rPr lang="en-US" sz="2200" dirty="0" smtClean="0"/>
              <a:t>555-555-5555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61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this workshop individuals will: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500" dirty="0"/>
              <a:t>Be able to evaluate their facility’s disaster plan’s capability to handle a surge of pediatric victims.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500" dirty="0"/>
              <a:t>Understand the impact of a surge of pediatric victims on their staff and facility.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500" dirty="0"/>
              <a:t>Understand the unique aspects of a surge of pediatric victims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500" dirty="0"/>
              <a:t>Know how to access help from other facilities during a disaster with many pediatric victims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FEMA george armstrong sign tornad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1" b="8631"/>
          <a:stretch>
            <a:fillRect/>
          </a:stretch>
        </p:blipFill>
        <p:spPr>
          <a:xfrm>
            <a:off x="0" y="1219197"/>
            <a:ext cx="12192000" cy="5638803"/>
          </a:xfrm>
          <a:prstGeom prst="rect">
            <a:avLst/>
          </a:prstGeom>
          <a:solidFill>
            <a:schemeClr val="tx1">
              <a:alpha val="88000"/>
            </a:schemeClr>
          </a:solidFill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in Disasters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25% of the population</a:t>
            </a:r>
          </a:p>
          <a:p>
            <a:r>
              <a:rPr lang="en-US" dirty="0" smtClean="0"/>
              <a:t>74 million impacted by disasters in last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&lt;strong&gt;blizzard&lt;/strong&gt;-2011-chicago-lake-shore-630-630w – adorkable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72378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020" y="130307"/>
            <a:ext cx="4661388" cy="4661388"/>
          </a:xfrm>
        </p:spPr>
        <p:txBody>
          <a:bodyPr/>
          <a:lstStyle/>
          <a:p>
            <a:pPr algn="l"/>
            <a:r>
              <a:rPr lang="en-US" dirty="0" smtClean="0"/>
              <a:t>Scenario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256920" y="1552706"/>
            <a:ext cx="2558284" cy="2523993"/>
          </a:xfrm>
        </p:spPr>
        <p:txBody>
          <a:bodyPr/>
          <a:lstStyle/>
          <a:p>
            <a:r>
              <a:rPr lang="en-US" dirty="0" smtClean="0"/>
              <a:t>Blizzard approaching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831616" y="3429000"/>
            <a:ext cx="3051812" cy="3013687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12-18” of snow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Increasing winds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Schools out early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would a blizzard impact hospital operations</a:t>
            </a:r>
            <a:r>
              <a:rPr lang="en-US" sz="3200" dirty="0" smtClean="0"/>
              <a:t>?</a:t>
            </a:r>
            <a:endParaRPr lang="en-US" sz="2800" dirty="0" smtClean="0"/>
          </a:p>
          <a:p>
            <a:pPr lvl="1"/>
            <a:r>
              <a:rPr lang="en-US" sz="2800" dirty="0" smtClean="0"/>
              <a:t>Staff</a:t>
            </a:r>
          </a:p>
          <a:p>
            <a:pPr lvl="1"/>
            <a:r>
              <a:rPr lang="en-US" sz="2800" dirty="0" smtClean="0"/>
              <a:t>Supplies</a:t>
            </a:r>
          </a:p>
          <a:p>
            <a:pPr lvl="1"/>
            <a:r>
              <a:rPr lang="en-US" sz="2800" dirty="0" smtClean="0"/>
              <a:t>Patient Care</a:t>
            </a:r>
          </a:p>
          <a:p>
            <a:pPr lvl="1"/>
            <a:r>
              <a:rPr lang="en-US" sz="2800" dirty="0" smtClean="0"/>
              <a:t>Environment of care</a:t>
            </a:r>
          </a:p>
          <a:p>
            <a:pPr lvl="1"/>
            <a:r>
              <a:rPr lang="en-US" sz="2800" dirty="0" smtClean="0"/>
              <a:t>Special Considerations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pic>
        <p:nvPicPr>
          <p:cNvPr id="14" name="Content Placeholder 13" descr="Motorist killed, 5 students hurt in &lt;strong&gt;bus&lt;/strong&gt; &lt;strong&gt;crash&lt;/strong&gt; near ..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7429"/>
            <a:ext cx="9880601" cy="5550572"/>
          </a:xfr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577943" y="1320129"/>
            <a:ext cx="3614057" cy="555057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EMS notifies your health care facility a school bus with children has been hit by a tractor trailer</a:t>
            </a:r>
          </a:p>
          <a:p>
            <a:r>
              <a:rPr lang="en-US" dirty="0" smtClean="0"/>
              <a:t>Multiple injuries</a:t>
            </a:r>
          </a:p>
          <a:p>
            <a:r>
              <a:rPr lang="en-US" dirty="0" smtClean="0"/>
              <a:t>At least 1 death</a:t>
            </a:r>
          </a:p>
          <a:p>
            <a:r>
              <a:rPr lang="en-US" dirty="0" smtClean="0"/>
              <a:t>Mutual aid ambulance are on scene but they will also be sending some older children with minor injuries in other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would a school bus crash impact EMS operations?</a:t>
            </a:r>
          </a:p>
          <a:p>
            <a:pPr lvl="1"/>
            <a:r>
              <a:rPr lang="en-US" sz="2800" dirty="0" smtClean="0"/>
              <a:t>Transport</a:t>
            </a:r>
          </a:p>
          <a:p>
            <a:pPr lvl="1"/>
            <a:r>
              <a:rPr lang="en-US" sz="2800" dirty="0" smtClean="0"/>
              <a:t>Pre-hospital treatment</a:t>
            </a:r>
          </a:p>
          <a:p>
            <a:pPr lvl="1"/>
            <a:r>
              <a:rPr lang="en-US" sz="2800" dirty="0" smtClean="0"/>
              <a:t>Safety</a:t>
            </a:r>
          </a:p>
          <a:p>
            <a:pPr lvl="1"/>
            <a:r>
              <a:rPr lang="en-US" sz="2800" dirty="0" smtClean="0"/>
              <a:t>Environment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" y="1346199"/>
            <a:ext cx="2363766" cy="549910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EMS reports worsening weather and bad roads</a:t>
            </a:r>
          </a:p>
          <a:p>
            <a:r>
              <a:rPr lang="en-US" dirty="0" smtClean="0"/>
              <a:t>Patients that would normally go to a pediatric trauma facility are headed your way!</a:t>
            </a:r>
            <a:endParaRPr lang="en-US" dirty="0"/>
          </a:p>
        </p:txBody>
      </p:sp>
      <p:pic>
        <p:nvPicPr>
          <p:cNvPr id="4" name="Content Placeholder 3" descr="New York City residents band together to push stuck ..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66" y="1320799"/>
            <a:ext cx="9828234" cy="5524501"/>
          </a:xfrm>
        </p:spPr>
      </p:pic>
    </p:spTree>
    <p:extLst>
      <p:ext uri="{BB962C8B-B14F-4D97-AF65-F5344CB8AC3E}">
        <p14:creationId xmlns:p14="http://schemas.microsoft.com/office/powerpoint/2010/main" val="26820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Alerting/Command</a:t>
            </a:r>
          </a:p>
          <a:p>
            <a:pPr lvl="1"/>
            <a:r>
              <a:rPr lang="en-US" sz="2800" dirty="0"/>
              <a:t>Activation of the disaster plan </a:t>
            </a:r>
          </a:p>
          <a:p>
            <a:pPr lvl="1"/>
            <a:r>
              <a:rPr lang="en-US" sz="2800" dirty="0"/>
              <a:t>Begin notification of hospital leaders</a:t>
            </a:r>
          </a:p>
          <a:p>
            <a:pPr lvl="1"/>
            <a:r>
              <a:rPr lang="en-US" sz="2800" dirty="0"/>
              <a:t>Who reports and are there some who aren’t on the list that might help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800" dirty="0"/>
          </a:p>
          <a:p>
            <a:pPr lvl="1"/>
            <a:r>
              <a:rPr lang="en-US" sz="2800" dirty="0"/>
              <a:t>What resources do you need?</a:t>
            </a:r>
          </a:p>
          <a:p>
            <a:pPr lvl="1"/>
            <a:r>
              <a:rPr lang="en-US" sz="2800" dirty="0"/>
              <a:t>Do you have pediatric specific equipment that you can draw on?</a:t>
            </a:r>
          </a:p>
          <a:p>
            <a:pPr lvl="1"/>
            <a:r>
              <a:rPr lang="en-US" sz="2800" dirty="0"/>
              <a:t>What resources can you get?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1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H PowerPoint" id="{77A571C1-30E7-4DA3-AE01-D70EB1FA1994}" vid="{ACB131C9-D5E5-440B-BC5E-D73CF3BD21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0AF960DE3C4A92E1BEB231BBDACE" ma:contentTypeVersion="0" ma:contentTypeDescription="Create a new document." ma:contentTypeScope="" ma:versionID="82899579051dc9e5f49494bf955404b0">
  <xsd:schema xmlns:xsd="http://www.w3.org/2001/XMLSchema" xmlns:xs="http://www.w3.org/2001/XMLSchema" xmlns:p="http://schemas.microsoft.com/office/2006/metadata/properties" xmlns:ns2="a340cd5a-8d85-4c94-8b3b-dcb04460a05d" targetNamespace="http://schemas.microsoft.com/office/2006/metadata/properties" ma:root="true" ma:fieldsID="db02e23880311bbb15d0b1434d17a118" ns2:_="">
    <xsd:import namespace="a340cd5a-8d85-4c94-8b3b-dcb04460a0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0cd5a-8d85-4c94-8b3b-dcb04460a0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40cd5a-8d85-4c94-8b3b-dcb04460a05d">3EUZQJVPJPKD-1734757124-28</_dlc_DocId>
    <_dlc_DocIdUrl xmlns="a340cd5a-8d85-4c94-8b3b-dcb04460a05d">
      <Url>https://inside.mn.gov/sites/MDH/permanent/comm_proj/_layouts/15/DocIdRedir.aspx?ID=3EUZQJVPJPKD-1734757124-28</Url>
      <Description>3EUZQJVPJPKD-1734757124-28</Description>
    </_dlc_DocIdUrl>
  </documentManagement>
</p:properties>
</file>

<file path=customXml/itemProps1.xml><?xml version="1.0" encoding="utf-8"?>
<ds:datastoreItem xmlns:ds="http://schemas.openxmlformats.org/officeDocument/2006/customXml" ds:itemID="{3697F3D0-D31E-40E5-80D0-AD0B09EC31F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62FC8F2-806C-4782-9382-CDEEF98BF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0cd5a-8d85-4c94-8b3b-dcb04460a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6A1386-9537-4EA6-B9A3-FB7D154FAC23}">
  <ds:schemaRefs>
    <ds:schemaRef ds:uri="http://schemas.openxmlformats.org/package/2006/metadata/core-properties"/>
    <ds:schemaRef ds:uri="http://purl.org/dc/dcmitype/"/>
    <ds:schemaRef ds:uri="a340cd5a-8d85-4c94-8b3b-dcb04460a05d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MDH PowerPoint</Template>
  <TotalTime>363</TotalTime>
  <Words>442</Words>
  <Application>Microsoft Office PowerPoint</Application>
  <PresentationFormat>Widescreen</PresentationFormat>
  <Paragraphs>122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NeueHaasGroteskText Std</vt:lpstr>
      <vt:lpstr>MN.IT</vt:lpstr>
      <vt:lpstr>How Prepared Are We? A Workshop for Pediatric Surge Preparedness</vt:lpstr>
      <vt:lpstr>Objectives</vt:lpstr>
      <vt:lpstr>Children in Disasters</vt:lpstr>
      <vt:lpstr>Scenario </vt:lpstr>
      <vt:lpstr>Issue Identification</vt:lpstr>
      <vt:lpstr>Scenario</vt:lpstr>
      <vt:lpstr>Issue Identification</vt:lpstr>
      <vt:lpstr>Scenario</vt:lpstr>
      <vt:lpstr>Response</vt:lpstr>
      <vt:lpstr>Response</vt:lpstr>
      <vt:lpstr>Victims</vt:lpstr>
      <vt:lpstr>Treatment</vt:lpstr>
      <vt:lpstr>PowerPoint Presentation</vt:lpstr>
      <vt:lpstr>And you wish you could send them to a children’s hospital or trauma center…</vt:lpstr>
      <vt:lpstr>But the roads are closed and it’s bad everywhere.</vt:lpstr>
      <vt:lpstr>Transportation</vt:lpstr>
      <vt:lpstr>Big issues for small kids?</vt:lpstr>
      <vt:lpstr>Questions?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Prepared Are You? A Workshop for Pediatric Surge Preparedness</dc:title>
  <dc:subject>PowerPoint Template</dc:subject>
  <dc:creator>Waterman, Alexandra (MDH)</dc:creator>
  <cp:keywords>PowerPoint, Template</cp:keywords>
  <dc:description>Version 1.1, Released 8-2016</dc:description>
  <cp:lastModifiedBy>McAdams, Toby (MDH)</cp:lastModifiedBy>
  <cp:revision>11</cp:revision>
  <dcterms:created xsi:type="dcterms:W3CDTF">2018-10-31T15:48:58Z</dcterms:created>
  <dcterms:modified xsi:type="dcterms:W3CDTF">2019-01-28T17:44:50Z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0x0101006B0F0AF960DE3C4A92E1BEB231BBDACE</vt:lpwstr>
  </property>
  <property fmtid="{D5CDD505-2E9C-101B-9397-08002B2CF9AE}" pid="3" name="_dlc_DocIdItemGuid">
    <vt:lpwstr>51612d0f-3fe8-4978-a8d9-f384c5e0293e</vt:lpwstr>
  </property>
</Properties>
</file>