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16"/>
  </p:notesMasterIdLst>
  <p:handoutMasterIdLst>
    <p:handoutMasterId r:id="rId17"/>
  </p:handoutMasterIdLst>
  <p:sldIdLst>
    <p:sldId id="256" r:id="rId6"/>
    <p:sldId id="268" r:id="rId7"/>
    <p:sldId id="261" r:id="rId8"/>
    <p:sldId id="269" r:id="rId9"/>
    <p:sldId id="270" r:id="rId10"/>
    <p:sldId id="271" r:id="rId11"/>
    <p:sldId id="272" r:id="rId12"/>
    <p:sldId id="273" r:id="rId13"/>
    <p:sldId id="274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865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79" autoAdjust="0"/>
    <p:restoredTop sz="78234" autoAdjust="0"/>
  </p:normalViewPr>
  <p:slideViewPr>
    <p:cSldViewPr snapToGrid="0">
      <p:cViewPr varScale="1">
        <p:scale>
          <a:sx n="32" d="100"/>
          <a:sy n="32" d="100"/>
        </p:scale>
        <p:origin x="54" y="432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109BD-92AE-4542-8907-5E492E7298D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752EF9-6353-4CB0-87FB-E5F880011C1B}">
      <dgm:prSet phldrT="[Text]" custT="1"/>
      <dgm:spPr/>
      <dgm:t>
        <a:bodyPr/>
        <a:lstStyle/>
        <a:p>
          <a:pPr algn="ctr"/>
          <a:r>
            <a:rPr lang="en-US" sz="2000" dirty="0" smtClean="0">
              <a:solidFill>
                <a:srgbClr val="FFC000"/>
              </a:solidFill>
            </a:rPr>
            <a:t>2</a:t>
          </a:r>
        </a:p>
        <a:p>
          <a:pPr algn="ctr"/>
          <a:r>
            <a:rPr lang="en-US" sz="2000" dirty="0" smtClean="0">
              <a:solidFill>
                <a:srgbClr val="FFC000"/>
              </a:solidFill>
            </a:rPr>
            <a:t>Serious</a:t>
          </a:r>
          <a:endParaRPr lang="en-US" sz="2000" dirty="0">
            <a:solidFill>
              <a:srgbClr val="FFC000"/>
            </a:solidFill>
          </a:endParaRPr>
        </a:p>
      </dgm:t>
    </dgm:pt>
    <dgm:pt modelId="{BAD3604A-7CAA-4952-8202-358F4ABD551F}" type="parTrans" cxnId="{D02D5D50-8059-4B0A-911C-0B287579A915}">
      <dgm:prSet/>
      <dgm:spPr/>
      <dgm:t>
        <a:bodyPr/>
        <a:lstStyle/>
        <a:p>
          <a:endParaRPr lang="en-US"/>
        </a:p>
      </dgm:t>
    </dgm:pt>
    <dgm:pt modelId="{410FC0E1-290C-4AAF-A643-FC0C24BC7EF0}" type="sibTrans" cxnId="{D02D5D50-8059-4B0A-911C-0B287579A915}">
      <dgm:prSet/>
      <dgm:spPr/>
      <dgm:t>
        <a:bodyPr/>
        <a:lstStyle/>
        <a:p>
          <a:endParaRPr lang="en-US"/>
        </a:p>
      </dgm:t>
    </dgm:pt>
    <dgm:pt modelId="{C4B36C0F-4DCF-42CC-9818-9501F243C06D}">
      <dgm:prSet phldrT="[Text]" custT="1"/>
      <dgm:spPr/>
      <dgm:t>
        <a:bodyPr/>
        <a:lstStyle/>
        <a:p>
          <a:pPr algn="ctr"/>
          <a:r>
            <a:rPr lang="en-US" sz="2000" dirty="0" smtClean="0">
              <a:solidFill>
                <a:srgbClr val="C00000"/>
              </a:solidFill>
            </a:rPr>
            <a:t>3 Critical</a:t>
          </a:r>
        </a:p>
      </dgm:t>
    </dgm:pt>
    <dgm:pt modelId="{665620A9-68B9-4F68-81A5-54B81CAA142A}" type="parTrans" cxnId="{5A4A719E-686A-42F6-AA30-599AF72379A6}">
      <dgm:prSet/>
      <dgm:spPr/>
      <dgm:t>
        <a:bodyPr/>
        <a:lstStyle/>
        <a:p>
          <a:endParaRPr lang="en-US"/>
        </a:p>
      </dgm:t>
    </dgm:pt>
    <dgm:pt modelId="{057A4D7C-D3AF-4F6F-8B68-6061C43FCD23}" type="sibTrans" cxnId="{5A4A719E-686A-42F6-AA30-599AF72379A6}">
      <dgm:prSet/>
      <dgm:spPr/>
      <dgm:t>
        <a:bodyPr/>
        <a:lstStyle/>
        <a:p>
          <a:endParaRPr lang="en-US"/>
        </a:p>
      </dgm:t>
    </dgm:pt>
    <dgm:pt modelId="{A2977ADC-5387-49D5-BF13-3AA67B6B567B}">
      <dgm:prSet phldrT="[Text]" custT="1"/>
      <dgm:spPr/>
      <dgm:t>
        <a:bodyPr/>
        <a:lstStyle/>
        <a:p>
          <a:pPr algn="ctr"/>
          <a:r>
            <a:rPr lang="en-US" sz="2000" dirty="0" smtClean="0">
              <a:solidFill>
                <a:schemeClr val="accent2">
                  <a:lumMod val="75000"/>
                </a:schemeClr>
              </a:solidFill>
            </a:rPr>
            <a:t>5</a:t>
          </a:r>
        </a:p>
        <a:p>
          <a:pPr algn="ctr"/>
          <a:r>
            <a:rPr lang="en-US" sz="2000" dirty="0" smtClean="0">
              <a:solidFill>
                <a:schemeClr val="accent2">
                  <a:lumMod val="75000"/>
                </a:schemeClr>
              </a:solidFill>
            </a:rPr>
            <a:t>Minor</a:t>
          </a:r>
          <a:endParaRPr lang="en-US" sz="2000" dirty="0">
            <a:solidFill>
              <a:schemeClr val="accent2">
                <a:lumMod val="75000"/>
              </a:schemeClr>
            </a:solidFill>
          </a:endParaRPr>
        </a:p>
      </dgm:t>
    </dgm:pt>
    <dgm:pt modelId="{BECE7452-1319-4933-AFC3-E9C5C0408B29}" type="parTrans" cxnId="{9B4CDC60-CCD3-4A24-802B-AE772F9B9DA6}">
      <dgm:prSet/>
      <dgm:spPr/>
      <dgm:t>
        <a:bodyPr/>
        <a:lstStyle/>
        <a:p>
          <a:endParaRPr lang="en-US"/>
        </a:p>
      </dgm:t>
    </dgm:pt>
    <dgm:pt modelId="{1DC2D204-BDE3-43FE-8A6A-C316FED93F2C}" type="sibTrans" cxnId="{9B4CDC60-CCD3-4A24-802B-AE772F9B9DA6}">
      <dgm:prSet/>
      <dgm:spPr/>
      <dgm:t>
        <a:bodyPr/>
        <a:lstStyle/>
        <a:p>
          <a:endParaRPr lang="en-US"/>
        </a:p>
      </dgm:t>
    </dgm:pt>
    <dgm:pt modelId="{C10D485A-9E44-452A-8A50-B5281F4CC97B}">
      <dgm:prSet phldrT="[Text]" custT="1"/>
      <dgm:spPr/>
      <dgm:t>
        <a:bodyPr/>
        <a:lstStyle/>
        <a:p>
          <a:pPr algn="ctr"/>
          <a:r>
            <a:rPr lang="en-US" sz="2000" dirty="0" smtClean="0"/>
            <a:t>18</a:t>
          </a:r>
        </a:p>
        <a:p>
          <a:pPr algn="ctr"/>
          <a:r>
            <a:rPr lang="en-US" sz="2000" dirty="0" smtClean="0"/>
            <a:t>No Injuries</a:t>
          </a:r>
          <a:endParaRPr lang="en-US" sz="2000" dirty="0"/>
        </a:p>
      </dgm:t>
    </dgm:pt>
    <dgm:pt modelId="{37B65DD3-8ECF-453A-8215-AC41F8AABFE5}" type="parTrans" cxnId="{3F7C9D5B-CCB2-442E-A427-DCEB17AF3458}">
      <dgm:prSet/>
      <dgm:spPr/>
      <dgm:t>
        <a:bodyPr/>
        <a:lstStyle/>
        <a:p>
          <a:endParaRPr lang="en-US"/>
        </a:p>
      </dgm:t>
    </dgm:pt>
    <dgm:pt modelId="{8EC1A423-9012-4A3A-95FF-2E101C172281}" type="sibTrans" cxnId="{3F7C9D5B-CCB2-442E-A427-DCEB17AF3458}">
      <dgm:prSet/>
      <dgm:spPr/>
      <dgm:t>
        <a:bodyPr/>
        <a:lstStyle/>
        <a:p>
          <a:endParaRPr lang="en-US"/>
        </a:p>
      </dgm:t>
    </dgm:pt>
    <dgm:pt modelId="{2DB6093A-418B-4B1D-AD41-D4F8FFD16192}">
      <dgm:prSet phldrT="[Text]" custT="1"/>
      <dgm:spPr/>
      <dgm:t>
        <a:bodyPr/>
        <a:lstStyle/>
        <a:p>
          <a:pPr algn="ctr"/>
          <a:r>
            <a:rPr lang="en-US" sz="2000" dirty="0" smtClean="0">
              <a:solidFill>
                <a:schemeClr val="tx2"/>
              </a:solidFill>
            </a:rPr>
            <a:t>1 </a:t>
          </a:r>
        </a:p>
        <a:p>
          <a:pPr algn="ctr"/>
          <a:r>
            <a:rPr lang="en-US" sz="2000" dirty="0" smtClean="0">
              <a:solidFill>
                <a:schemeClr val="tx2"/>
              </a:solidFill>
            </a:rPr>
            <a:t>DOA</a:t>
          </a:r>
        </a:p>
        <a:p>
          <a:pPr algn="ctr"/>
          <a:r>
            <a:rPr lang="en-US" sz="1800" b="1" dirty="0" smtClean="0">
              <a:solidFill>
                <a:schemeClr val="tx2"/>
              </a:solidFill>
            </a:rPr>
            <a:t>Pediatric</a:t>
          </a:r>
          <a:endParaRPr lang="en-US" sz="1800" b="1" dirty="0">
            <a:solidFill>
              <a:schemeClr val="tx2"/>
            </a:solidFill>
          </a:endParaRPr>
        </a:p>
      </dgm:t>
    </dgm:pt>
    <dgm:pt modelId="{4A7D01F0-97A5-4136-BEF4-932690BF005F}" type="sibTrans" cxnId="{359ECB85-1385-4B6C-81A3-F320D43D0DC9}">
      <dgm:prSet/>
      <dgm:spPr/>
      <dgm:t>
        <a:bodyPr/>
        <a:lstStyle/>
        <a:p>
          <a:endParaRPr lang="en-US"/>
        </a:p>
      </dgm:t>
    </dgm:pt>
    <dgm:pt modelId="{B79D9CFB-B169-431A-8606-1EE4BF07BE65}" type="parTrans" cxnId="{359ECB85-1385-4B6C-81A3-F320D43D0DC9}">
      <dgm:prSet/>
      <dgm:spPr/>
      <dgm:t>
        <a:bodyPr/>
        <a:lstStyle/>
        <a:p>
          <a:endParaRPr lang="en-US"/>
        </a:p>
      </dgm:t>
    </dgm:pt>
    <dgm:pt modelId="{066604C4-24D3-4A62-81AD-4E51B36E58FC}" type="pres">
      <dgm:prSet presAssocID="{B66109BD-92AE-4542-8907-5E492E7298D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76E9414-145C-4749-9580-79D2B06862AD}" type="pres">
      <dgm:prSet presAssocID="{C10D485A-9E44-452A-8A50-B5281F4CC97B}" presName="composite" presStyleCnt="0"/>
      <dgm:spPr/>
    </dgm:pt>
    <dgm:pt modelId="{3F1B59C7-52FF-4062-A9BA-4C85708B6444}" type="pres">
      <dgm:prSet presAssocID="{C10D485A-9E44-452A-8A50-B5281F4CC97B}" presName="LShape" presStyleLbl="alignNode1" presStyleIdx="0" presStyleCnt="9"/>
      <dgm:spPr/>
    </dgm:pt>
    <dgm:pt modelId="{ED3F2FD7-6F4D-44CE-962C-6FDFEE93ABCE}" type="pres">
      <dgm:prSet presAssocID="{C10D485A-9E44-452A-8A50-B5281F4CC97B}" presName="ParentText" presStyleLbl="revTx" presStyleIdx="0" presStyleCnt="5" custScaleX="1191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D55B8-9C9B-4596-9304-A82851CA2B14}" type="pres">
      <dgm:prSet presAssocID="{C10D485A-9E44-452A-8A50-B5281F4CC97B}" presName="Triangle" presStyleLbl="alignNode1" presStyleIdx="1" presStyleCnt="9"/>
      <dgm:spPr>
        <a:solidFill>
          <a:schemeClr val="bg1"/>
        </a:solidFill>
        <a:ln>
          <a:solidFill>
            <a:schemeClr val="bg1"/>
          </a:solidFill>
        </a:ln>
      </dgm:spPr>
    </dgm:pt>
    <dgm:pt modelId="{5C5F9DFE-26BC-46A9-8414-4F6B8D8EA529}" type="pres">
      <dgm:prSet presAssocID="{8EC1A423-9012-4A3A-95FF-2E101C172281}" presName="sibTrans" presStyleCnt="0"/>
      <dgm:spPr/>
    </dgm:pt>
    <dgm:pt modelId="{018896BF-3628-4E2C-B049-2CD664E4DCCF}" type="pres">
      <dgm:prSet presAssocID="{8EC1A423-9012-4A3A-95FF-2E101C172281}" presName="space" presStyleCnt="0"/>
      <dgm:spPr/>
    </dgm:pt>
    <dgm:pt modelId="{D116FCBB-3C71-4244-A571-92B51E7F6807}" type="pres">
      <dgm:prSet presAssocID="{2DB6093A-418B-4B1D-AD41-D4F8FFD16192}" presName="composite" presStyleCnt="0"/>
      <dgm:spPr/>
    </dgm:pt>
    <dgm:pt modelId="{160BCCD9-EA33-4EFD-94AD-D14476F44273}" type="pres">
      <dgm:prSet presAssocID="{2DB6093A-418B-4B1D-AD41-D4F8FFD16192}" presName="LShape" presStyleLbl="alignNode1" presStyleIdx="2" presStyleCnt="9"/>
      <dgm:spPr>
        <a:solidFill>
          <a:schemeClr val="tx2"/>
        </a:solidFill>
      </dgm:spPr>
    </dgm:pt>
    <dgm:pt modelId="{089214A7-195E-4923-8ADB-C7A9DF793F2F}" type="pres">
      <dgm:prSet presAssocID="{2DB6093A-418B-4B1D-AD41-D4F8FFD16192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9C7690-733D-49BB-BF7C-2901D3E249EA}" type="pres">
      <dgm:prSet presAssocID="{2DB6093A-418B-4B1D-AD41-D4F8FFD16192}" presName="Triangle" presStyleLbl="alignNode1" presStyleIdx="3" presStyleCnt="9"/>
      <dgm:spPr>
        <a:solidFill>
          <a:schemeClr val="bg1"/>
        </a:solidFill>
        <a:ln>
          <a:solidFill>
            <a:schemeClr val="bg1"/>
          </a:solidFill>
        </a:ln>
      </dgm:spPr>
    </dgm:pt>
    <dgm:pt modelId="{FC940A5C-BCD3-40EE-8087-2B9D858DCF7C}" type="pres">
      <dgm:prSet presAssocID="{4A7D01F0-97A5-4136-BEF4-932690BF005F}" presName="sibTrans" presStyleCnt="0"/>
      <dgm:spPr/>
    </dgm:pt>
    <dgm:pt modelId="{A5A52C9D-160F-441A-9FA6-8469322EC23D}" type="pres">
      <dgm:prSet presAssocID="{4A7D01F0-97A5-4136-BEF4-932690BF005F}" presName="space" presStyleCnt="0"/>
      <dgm:spPr/>
    </dgm:pt>
    <dgm:pt modelId="{1618B5C3-6DCD-4AB2-A6F5-F8CEC6865E92}" type="pres">
      <dgm:prSet presAssocID="{A2977ADC-5387-49D5-BF13-3AA67B6B567B}" presName="composite" presStyleCnt="0"/>
      <dgm:spPr/>
    </dgm:pt>
    <dgm:pt modelId="{78926938-92F4-4542-BA5F-1E99D62A3485}" type="pres">
      <dgm:prSet presAssocID="{A2977ADC-5387-49D5-BF13-3AA67B6B567B}" presName="LShape" presStyleLbl="alignNode1" presStyleIdx="4" presStyleCnt="9"/>
      <dgm:spPr>
        <a:solidFill>
          <a:schemeClr val="accent2">
            <a:lumMod val="75000"/>
          </a:schemeClr>
        </a:solidFill>
        <a:ln>
          <a:solidFill>
            <a:schemeClr val="accent2">
              <a:lumMod val="75000"/>
            </a:schemeClr>
          </a:solidFill>
        </a:ln>
      </dgm:spPr>
    </dgm:pt>
    <dgm:pt modelId="{E44F8D5C-F1EC-4C3F-8925-D251688A301C}" type="pres">
      <dgm:prSet presAssocID="{A2977ADC-5387-49D5-BF13-3AA67B6B567B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7E184-EC32-4948-A86A-ED3F24302A32}" type="pres">
      <dgm:prSet presAssocID="{A2977ADC-5387-49D5-BF13-3AA67B6B567B}" presName="Triangle" presStyleLbl="alignNode1" presStyleIdx="5" presStyleCnt="9"/>
      <dgm:spPr>
        <a:solidFill>
          <a:schemeClr val="bg1"/>
        </a:solidFill>
        <a:ln>
          <a:solidFill>
            <a:schemeClr val="bg1"/>
          </a:solidFill>
        </a:ln>
      </dgm:spPr>
    </dgm:pt>
    <dgm:pt modelId="{6FA4603F-AA63-4A1D-A1C7-E5B6F44ACBFC}" type="pres">
      <dgm:prSet presAssocID="{1DC2D204-BDE3-43FE-8A6A-C316FED93F2C}" presName="sibTrans" presStyleCnt="0"/>
      <dgm:spPr/>
    </dgm:pt>
    <dgm:pt modelId="{3580E023-EC18-493B-BA71-BEF10646F0F7}" type="pres">
      <dgm:prSet presAssocID="{1DC2D204-BDE3-43FE-8A6A-C316FED93F2C}" presName="space" presStyleCnt="0"/>
      <dgm:spPr/>
    </dgm:pt>
    <dgm:pt modelId="{5926B46F-B63B-4C36-B060-E1BCFEF2F3EE}" type="pres">
      <dgm:prSet presAssocID="{8E752EF9-6353-4CB0-87FB-E5F880011C1B}" presName="composite" presStyleCnt="0"/>
      <dgm:spPr/>
    </dgm:pt>
    <dgm:pt modelId="{9312B5FF-F7B1-4E52-A718-0C102C237098}" type="pres">
      <dgm:prSet presAssocID="{8E752EF9-6353-4CB0-87FB-E5F880011C1B}" presName="LShape" presStyleLbl="alignNode1" presStyleIdx="6" presStyleCnt="9"/>
      <dgm:spPr>
        <a:solidFill>
          <a:srgbClr val="FFFF00"/>
        </a:solidFill>
      </dgm:spPr>
    </dgm:pt>
    <dgm:pt modelId="{8498BA62-0EF2-43FC-BDD9-B75C317234E7}" type="pres">
      <dgm:prSet presAssocID="{8E752EF9-6353-4CB0-87FB-E5F880011C1B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073B0-595B-41F9-88F4-56346CEED67C}" type="pres">
      <dgm:prSet presAssocID="{8E752EF9-6353-4CB0-87FB-E5F880011C1B}" presName="Triangle" presStyleLbl="alignNode1" presStyleIdx="7" presStyleCnt="9"/>
      <dgm:spPr>
        <a:solidFill>
          <a:schemeClr val="bg1"/>
        </a:solidFill>
        <a:ln>
          <a:solidFill>
            <a:schemeClr val="bg1"/>
          </a:solidFill>
        </a:ln>
      </dgm:spPr>
    </dgm:pt>
    <dgm:pt modelId="{1CEFE446-A541-48C6-B564-B36595F004B5}" type="pres">
      <dgm:prSet presAssocID="{410FC0E1-290C-4AAF-A643-FC0C24BC7EF0}" presName="sibTrans" presStyleCnt="0"/>
      <dgm:spPr/>
    </dgm:pt>
    <dgm:pt modelId="{081A2926-B611-4A6E-BC00-2CACE6EF3882}" type="pres">
      <dgm:prSet presAssocID="{410FC0E1-290C-4AAF-A643-FC0C24BC7EF0}" presName="space" presStyleCnt="0"/>
      <dgm:spPr/>
    </dgm:pt>
    <dgm:pt modelId="{71ADAC6D-1644-4E29-B891-AED45EADE7B3}" type="pres">
      <dgm:prSet presAssocID="{C4B36C0F-4DCF-42CC-9818-9501F243C06D}" presName="composite" presStyleCnt="0"/>
      <dgm:spPr/>
    </dgm:pt>
    <dgm:pt modelId="{F6122904-73EE-4059-8425-76E4928668C3}" type="pres">
      <dgm:prSet presAssocID="{C4B36C0F-4DCF-42CC-9818-9501F243C06D}" presName="LShape" presStyleLbl="alignNode1" presStyleIdx="8" presStyleCnt="9"/>
      <dgm:spPr>
        <a:solidFill>
          <a:srgbClr val="FF0000"/>
        </a:solidFill>
      </dgm:spPr>
    </dgm:pt>
    <dgm:pt modelId="{8EBF8304-0CE4-4894-8DC2-F1328056E828}" type="pres">
      <dgm:prSet presAssocID="{C4B36C0F-4DCF-42CC-9818-9501F243C06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7C9D5B-CCB2-442E-A427-DCEB17AF3458}" srcId="{B66109BD-92AE-4542-8907-5E492E7298D0}" destId="{C10D485A-9E44-452A-8A50-B5281F4CC97B}" srcOrd="0" destOrd="0" parTransId="{37B65DD3-8ECF-453A-8215-AC41F8AABFE5}" sibTransId="{8EC1A423-9012-4A3A-95FF-2E101C172281}"/>
    <dgm:cxn modelId="{445B09FF-5F6F-459E-A1EA-492E11CF6FD5}" type="presOf" srcId="{2DB6093A-418B-4B1D-AD41-D4F8FFD16192}" destId="{089214A7-195E-4923-8ADB-C7A9DF793F2F}" srcOrd="0" destOrd="0" presId="urn:microsoft.com/office/officeart/2009/3/layout/StepUpProcess"/>
    <dgm:cxn modelId="{704AF821-5235-4D78-890C-A0B81E16A984}" type="presOf" srcId="{A2977ADC-5387-49D5-BF13-3AA67B6B567B}" destId="{E44F8D5C-F1EC-4C3F-8925-D251688A301C}" srcOrd="0" destOrd="0" presId="urn:microsoft.com/office/officeart/2009/3/layout/StepUpProcess"/>
    <dgm:cxn modelId="{90B96895-FAF1-4244-AA1D-879BC08EE2A9}" type="presOf" srcId="{C10D485A-9E44-452A-8A50-B5281F4CC97B}" destId="{ED3F2FD7-6F4D-44CE-962C-6FDFEE93ABCE}" srcOrd="0" destOrd="0" presId="urn:microsoft.com/office/officeart/2009/3/layout/StepUpProcess"/>
    <dgm:cxn modelId="{DDEE3340-9880-4247-800A-5E588FF239A2}" type="presOf" srcId="{B66109BD-92AE-4542-8907-5E492E7298D0}" destId="{066604C4-24D3-4A62-81AD-4E51B36E58FC}" srcOrd="0" destOrd="0" presId="urn:microsoft.com/office/officeart/2009/3/layout/StepUpProcess"/>
    <dgm:cxn modelId="{D02D5D50-8059-4B0A-911C-0B287579A915}" srcId="{B66109BD-92AE-4542-8907-5E492E7298D0}" destId="{8E752EF9-6353-4CB0-87FB-E5F880011C1B}" srcOrd="3" destOrd="0" parTransId="{BAD3604A-7CAA-4952-8202-358F4ABD551F}" sibTransId="{410FC0E1-290C-4AAF-A643-FC0C24BC7EF0}"/>
    <dgm:cxn modelId="{359ECB85-1385-4B6C-81A3-F320D43D0DC9}" srcId="{B66109BD-92AE-4542-8907-5E492E7298D0}" destId="{2DB6093A-418B-4B1D-AD41-D4F8FFD16192}" srcOrd="1" destOrd="0" parTransId="{B79D9CFB-B169-431A-8606-1EE4BF07BE65}" sibTransId="{4A7D01F0-97A5-4136-BEF4-932690BF005F}"/>
    <dgm:cxn modelId="{9B4CDC60-CCD3-4A24-802B-AE772F9B9DA6}" srcId="{B66109BD-92AE-4542-8907-5E492E7298D0}" destId="{A2977ADC-5387-49D5-BF13-3AA67B6B567B}" srcOrd="2" destOrd="0" parTransId="{BECE7452-1319-4933-AFC3-E9C5C0408B29}" sibTransId="{1DC2D204-BDE3-43FE-8A6A-C316FED93F2C}"/>
    <dgm:cxn modelId="{F268BA72-D74B-414C-9D4A-883DDD6B7C2E}" type="presOf" srcId="{8E752EF9-6353-4CB0-87FB-E5F880011C1B}" destId="{8498BA62-0EF2-43FC-BDD9-B75C317234E7}" srcOrd="0" destOrd="0" presId="urn:microsoft.com/office/officeart/2009/3/layout/StepUpProcess"/>
    <dgm:cxn modelId="{00500412-B661-4D19-AAE3-57D77AE92821}" type="presOf" srcId="{C4B36C0F-4DCF-42CC-9818-9501F243C06D}" destId="{8EBF8304-0CE4-4894-8DC2-F1328056E828}" srcOrd="0" destOrd="0" presId="urn:microsoft.com/office/officeart/2009/3/layout/StepUpProcess"/>
    <dgm:cxn modelId="{5A4A719E-686A-42F6-AA30-599AF72379A6}" srcId="{B66109BD-92AE-4542-8907-5E492E7298D0}" destId="{C4B36C0F-4DCF-42CC-9818-9501F243C06D}" srcOrd="4" destOrd="0" parTransId="{665620A9-68B9-4F68-81A5-54B81CAA142A}" sibTransId="{057A4D7C-D3AF-4F6F-8B68-6061C43FCD23}"/>
    <dgm:cxn modelId="{05415BB6-EC45-4B3D-AF1C-E6462CE38C20}" type="presParOf" srcId="{066604C4-24D3-4A62-81AD-4E51B36E58FC}" destId="{976E9414-145C-4749-9580-79D2B06862AD}" srcOrd="0" destOrd="0" presId="urn:microsoft.com/office/officeart/2009/3/layout/StepUpProcess"/>
    <dgm:cxn modelId="{BB28C7E4-50BC-4FD6-B3D8-A916FD06CC45}" type="presParOf" srcId="{976E9414-145C-4749-9580-79D2B06862AD}" destId="{3F1B59C7-52FF-4062-A9BA-4C85708B6444}" srcOrd="0" destOrd="0" presId="urn:microsoft.com/office/officeart/2009/3/layout/StepUpProcess"/>
    <dgm:cxn modelId="{75E9062B-DEF0-4ADF-AD52-299E2252F636}" type="presParOf" srcId="{976E9414-145C-4749-9580-79D2B06862AD}" destId="{ED3F2FD7-6F4D-44CE-962C-6FDFEE93ABCE}" srcOrd="1" destOrd="0" presId="urn:microsoft.com/office/officeart/2009/3/layout/StepUpProcess"/>
    <dgm:cxn modelId="{2CA8A633-B711-4305-8D66-DD20A16BB701}" type="presParOf" srcId="{976E9414-145C-4749-9580-79D2B06862AD}" destId="{EF9D55B8-9C9B-4596-9304-A82851CA2B14}" srcOrd="2" destOrd="0" presId="urn:microsoft.com/office/officeart/2009/3/layout/StepUpProcess"/>
    <dgm:cxn modelId="{1636761A-3F23-47CA-B7F0-88D9ECDA6AD8}" type="presParOf" srcId="{066604C4-24D3-4A62-81AD-4E51B36E58FC}" destId="{5C5F9DFE-26BC-46A9-8414-4F6B8D8EA529}" srcOrd="1" destOrd="0" presId="urn:microsoft.com/office/officeart/2009/3/layout/StepUpProcess"/>
    <dgm:cxn modelId="{06C67A20-9A2F-4878-9A96-9294E38940EA}" type="presParOf" srcId="{5C5F9DFE-26BC-46A9-8414-4F6B8D8EA529}" destId="{018896BF-3628-4E2C-B049-2CD664E4DCCF}" srcOrd="0" destOrd="0" presId="urn:microsoft.com/office/officeart/2009/3/layout/StepUpProcess"/>
    <dgm:cxn modelId="{6A3ACD6B-270F-4291-8D02-3C582D1E64EB}" type="presParOf" srcId="{066604C4-24D3-4A62-81AD-4E51B36E58FC}" destId="{D116FCBB-3C71-4244-A571-92B51E7F6807}" srcOrd="2" destOrd="0" presId="urn:microsoft.com/office/officeart/2009/3/layout/StepUpProcess"/>
    <dgm:cxn modelId="{3E66482D-648E-4BDB-A78F-6F02776CCF84}" type="presParOf" srcId="{D116FCBB-3C71-4244-A571-92B51E7F6807}" destId="{160BCCD9-EA33-4EFD-94AD-D14476F44273}" srcOrd="0" destOrd="0" presId="urn:microsoft.com/office/officeart/2009/3/layout/StepUpProcess"/>
    <dgm:cxn modelId="{B7C5266F-436A-4BF4-8751-27CD39A45C6E}" type="presParOf" srcId="{D116FCBB-3C71-4244-A571-92B51E7F6807}" destId="{089214A7-195E-4923-8ADB-C7A9DF793F2F}" srcOrd="1" destOrd="0" presId="urn:microsoft.com/office/officeart/2009/3/layout/StepUpProcess"/>
    <dgm:cxn modelId="{49E759A2-7116-4FA0-AE5E-A4E9E107F843}" type="presParOf" srcId="{D116FCBB-3C71-4244-A571-92B51E7F6807}" destId="{709C7690-733D-49BB-BF7C-2901D3E249EA}" srcOrd="2" destOrd="0" presId="urn:microsoft.com/office/officeart/2009/3/layout/StepUpProcess"/>
    <dgm:cxn modelId="{D5393D4B-BD6A-4BD9-9E5F-51CA9FA34535}" type="presParOf" srcId="{066604C4-24D3-4A62-81AD-4E51B36E58FC}" destId="{FC940A5C-BCD3-40EE-8087-2B9D858DCF7C}" srcOrd="3" destOrd="0" presId="urn:microsoft.com/office/officeart/2009/3/layout/StepUpProcess"/>
    <dgm:cxn modelId="{8C8D27F7-72B5-4CD2-8CC4-CFADD558848B}" type="presParOf" srcId="{FC940A5C-BCD3-40EE-8087-2B9D858DCF7C}" destId="{A5A52C9D-160F-441A-9FA6-8469322EC23D}" srcOrd="0" destOrd="0" presId="urn:microsoft.com/office/officeart/2009/3/layout/StepUpProcess"/>
    <dgm:cxn modelId="{11F7A099-063D-4CB4-948E-0CD01FA8930E}" type="presParOf" srcId="{066604C4-24D3-4A62-81AD-4E51B36E58FC}" destId="{1618B5C3-6DCD-4AB2-A6F5-F8CEC6865E92}" srcOrd="4" destOrd="0" presId="urn:microsoft.com/office/officeart/2009/3/layout/StepUpProcess"/>
    <dgm:cxn modelId="{CBC128CB-A16D-4EB3-B73B-9D1E14C51F56}" type="presParOf" srcId="{1618B5C3-6DCD-4AB2-A6F5-F8CEC6865E92}" destId="{78926938-92F4-4542-BA5F-1E99D62A3485}" srcOrd="0" destOrd="0" presId="urn:microsoft.com/office/officeart/2009/3/layout/StepUpProcess"/>
    <dgm:cxn modelId="{2353AB88-8EDE-4653-8CEA-01F0955545CA}" type="presParOf" srcId="{1618B5C3-6DCD-4AB2-A6F5-F8CEC6865E92}" destId="{E44F8D5C-F1EC-4C3F-8925-D251688A301C}" srcOrd="1" destOrd="0" presId="urn:microsoft.com/office/officeart/2009/3/layout/StepUpProcess"/>
    <dgm:cxn modelId="{AD4D65D5-3E38-4E2B-B58F-74DEEE5CF3E7}" type="presParOf" srcId="{1618B5C3-6DCD-4AB2-A6F5-F8CEC6865E92}" destId="{6587E184-EC32-4948-A86A-ED3F24302A32}" srcOrd="2" destOrd="0" presId="urn:microsoft.com/office/officeart/2009/3/layout/StepUpProcess"/>
    <dgm:cxn modelId="{1E449F1A-AF1B-4783-B694-D4AE9E919F40}" type="presParOf" srcId="{066604C4-24D3-4A62-81AD-4E51B36E58FC}" destId="{6FA4603F-AA63-4A1D-A1C7-E5B6F44ACBFC}" srcOrd="5" destOrd="0" presId="urn:microsoft.com/office/officeart/2009/3/layout/StepUpProcess"/>
    <dgm:cxn modelId="{42A1E27F-C511-46B6-8818-1E72E33ADA1D}" type="presParOf" srcId="{6FA4603F-AA63-4A1D-A1C7-E5B6F44ACBFC}" destId="{3580E023-EC18-493B-BA71-BEF10646F0F7}" srcOrd="0" destOrd="0" presId="urn:microsoft.com/office/officeart/2009/3/layout/StepUpProcess"/>
    <dgm:cxn modelId="{28B4961F-0812-453E-BDF9-53FC9B16C79F}" type="presParOf" srcId="{066604C4-24D3-4A62-81AD-4E51B36E58FC}" destId="{5926B46F-B63B-4C36-B060-E1BCFEF2F3EE}" srcOrd="6" destOrd="0" presId="urn:microsoft.com/office/officeart/2009/3/layout/StepUpProcess"/>
    <dgm:cxn modelId="{FEEA70CA-3956-408E-A3EA-FA94C96150E9}" type="presParOf" srcId="{5926B46F-B63B-4C36-B060-E1BCFEF2F3EE}" destId="{9312B5FF-F7B1-4E52-A718-0C102C237098}" srcOrd="0" destOrd="0" presId="urn:microsoft.com/office/officeart/2009/3/layout/StepUpProcess"/>
    <dgm:cxn modelId="{8CFDFA33-EB4A-4446-845E-5DA43E972227}" type="presParOf" srcId="{5926B46F-B63B-4C36-B060-E1BCFEF2F3EE}" destId="{8498BA62-0EF2-43FC-BDD9-B75C317234E7}" srcOrd="1" destOrd="0" presId="urn:microsoft.com/office/officeart/2009/3/layout/StepUpProcess"/>
    <dgm:cxn modelId="{9437FF3C-D9A5-4CF2-8E3B-8326952C3585}" type="presParOf" srcId="{5926B46F-B63B-4C36-B060-E1BCFEF2F3EE}" destId="{84B073B0-595B-41F9-88F4-56346CEED67C}" srcOrd="2" destOrd="0" presId="urn:microsoft.com/office/officeart/2009/3/layout/StepUpProcess"/>
    <dgm:cxn modelId="{B920A3D2-DCA2-4B0A-B392-3FFC4294BB6F}" type="presParOf" srcId="{066604C4-24D3-4A62-81AD-4E51B36E58FC}" destId="{1CEFE446-A541-48C6-B564-B36595F004B5}" srcOrd="7" destOrd="0" presId="urn:microsoft.com/office/officeart/2009/3/layout/StepUpProcess"/>
    <dgm:cxn modelId="{511C666D-28A8-494B-91A5-74DD9D1C9AE5}" type="presParOf" srcId="{1CEFE446-A541-48C6-B564-B36595F004B5}" destId="{081A2926-B611-4A6E-BC00-2CACE6EF3882}" srcOrd="0" destOrd="0" presId="urn:microsoft.com/office/officeart/2009/3/layout/StepUpProcess"/>
    <dgm:cxn modelId="{BDFF52E3-17B8-496E-A2AC-8C4F9A61C406}" type="presParOf" srcId="{066604C4-24D3-4A62-81AD-4E51B36E58FC}" destId="{71ADAC6D-1644-4E29-B891-AED45EADE7B3}" srcOrd="8" destOrd="0" presId="urn:microsoft.com/office/officeart/2009/3/layout/StepUpProcess"/>
    <dgm:cxn modelId="{84A4B726-359C-4325-9929-26110341C656}" type="presParOf" srcId="{71ADAC6D-1644-4E29-B891-AED45EADE7B3}" destId="{F6122904-73EE-4059-8425-76E4928668C3}" srcOrd="0" destOrd="0" presId="urn:microsoft.com/office/officeart/2009/3/layout/StepUpProcess"/>
    <dgm:cxn modelId="{A90A8720-9168-4EFE-9270-1AFDA2692447}" type="presParOf" srcId="{71ADAC6D-1644-4E29-B891-AED45EADE7B3}" destId="{8EBF8304-0CE4-4894-8DC2-F1328056E82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1B59C7-52FF-4062-A9BA-4C85708B6444}">
      <dsp:nvSpPr>
        <dsp:cNvPr id="0" name=""/>
        <dsp:cNvSpPr/>
      </dsp:nvSpPr>
      <dsp:spPr>
        <a:xfrm rot="5400000">
          <a:off x="222495" y="2653484"/>
          <a:ext cx="667940" cy="111143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F2FD7-6F4D-44CE-962C-6FDFEE93ABCE}">
      <dsp:nvSpPr>
        <dsp:cNvPr id="0" name=""/>
        <dsp:cNvSpPr/>
      </dsp:nvSpPr>
      <dsp:spPr>
        <a:xfrm>
          <a:off x="14787" y="2985565"/>
          <a:ext cx="1195837" cy="87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18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No Injuries</a:t>
          </a:r>
          <a:endParaRPr lang="en-US" sz="2000" kern="1200" dirty="0"/>
        </a:p>
      </dsp:txBody>
      <dsp:txXfrm>
        <a:off x="14787" y="2985565"/>
        <a:ext cx="1195837" cy="879550"/>
      </dsp:txXfrm>
    </dsp:sp>
    <dsp:sp modelId="{EF9D55B8-9C9B-4596-9304-A82851CA2B14}">
      <dsp:nvSpPr>
        <dsp:cNvPr id="0" name=""/>
        <dsp:cNvSpPr/>
      </dsp:nvSpPr>
      <dsp:spPr>
        <a:xfrm>
          <a:off x="925088" y="2571659"/>
          <a:ext cx="189323" cy="189323"/>
        </a:xfrm>
        <a:prstGeom prst="triangle">
          <a:avLst>
            <a:gd name="adj" fmla="val 100000"/>
          </a:avLst>
        </a:prstGeom>
        <a:solidFill>
          <a:schemeClr val="bg1"/>
        </a:solidFill>
        <a:ln w="1079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BCCD9-EA33-4EFD-94AD-D14476F44273}">
      <dsp:nvSpPr>
        <dsp:cNvPr id="0" name=""/>
        <dsp:cNvSpPr/>
      </dsp:nvSpPr>
      <dsp:spPr>
        <a:xfrm rot="5400000">
          <a:off x="1547080" y="2349522"/>
          <a:ext cx="667940" cy="1111438"/>
        </a:xfrm>
        <a:prstGeom prst="corner">
          <a:avLst>
            <a:gd name="adj1" fmla="val 16120"/>
            <a:gd name="adj2" fmla="val 16110"/>
          </a:avLst>
        </a:prstGeom>
        <a:solidFill>
          <a:schemeClr val="tx2"/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214A7-195E-4923-8ADB-C7A9DF793F2F}">
      <dsp:nvSpPr>
        <dsp:cNvPr id="0" name=""/>
        <dsp:cNvSpPr/>
      </dsp:nvSpPr>
      <dsp:spPr>
        <a:xfrm>
          <a:off x="1435584" y="2681603"/>
          <a:ext cx="1003412" cy="87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2"/>
              </a:solidFill>
            </a:rPr>
            <a:t>1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2"/>
              </a:solidFill>
            </a:rPr>
            <a:t>DOA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/>
              </a:solidFill>
            </a:rPr>
            <a:t>Pediatric</a:t>
          </a:r>
          <a:endParaRPr lang="en-US" sz="1800" b="1" kern="1200" dirty="0">
            <a:solidFill>
              <a:schemeClr val="tx2"/>
            </a:solidFill>
          </a:endParaRPr>
        </a:p>
      </dsp:txBody>
      <dsp:txXfrm>
        <a:off x="1435584" y="2681603"/>
        <a:ext cx="1003412" cy="879550"/>
      </dsp:txXfrm>
    </dsp:sp>
    <dsp:sp modelId="{709C7690-733D-49BB-BF7C-2901D3E249EA}">
      <dsp:nvSpPr>
        <dsp:cNvPr id="0" name=""/>
        <dsp:cNvSpPr/>
      </dsp:nvSpPr>
      <dsp:spPr>
        <a:xfrm>
          <a:off x="2249674" y="2267697"/>
          <a:ext cx="189323" cy="189323"/>
        </a:xfrm>
        <a:prstGeom prst="triangle">
          <a:avLst>
            <a:gd name="adj" fmla="val 100000"/>
          </a:avLst>
        </a:prstGeom>
        <a:solidFill>
          <a:schemeClr val="bg1"/>
        </a:solidFill>
        <a:ln w="1079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26938-92F4-4542-BA5F-1E99D62A3485}">
      <dsp:nvSpPr>
        <dsp:cNvPr id="0" name=""/>
        <dsp:cNvSpPr/>
      </dsp:nvSpPr>
      <dsp:spPr>
        <a:xfrm rot="5400000">
          <a:off x="2871666" y="2045560"/>
          <a:ext cx="667940" cy="111143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lumMod val="75000"/>
          </a:schemeClr>
        </a:solidFill>
        <a:ln w="1079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F8D5C-F1EC-4C3F-8925-D251688A301C}">
      <dsp:nvSpPr>
        <dsp:cNvPr id="0" name=""/>
        <dsp:cNvSpPr/>
      </dsp:nvSpPr>
      <dsp:spPr>
        <a:xfrm>
          <a:off x="2760170" y="2377640"/>
          <a:ext cx="1003412" cy="87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2">
                  <a:lumMod val="75000"/>
                </a:schemeClr>
              </a:solidFill>
            </a:rPr>
            <a:t>5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2">
                  <a:lumMod val="75000"/>
                </a:schemeClr>
              </a:solidFill>
            </a:rPr>
            <a:t>Minor</a:t>
          </a:r>
          <a:endParaRPr lang="en-US" sz="2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760170" y="2377640"/>
        <a:ext cx="1003412" cy="879550"/>
      </dsp:txXfrm>
    </dsp:sp>
    <dsp:sp modelId="{6587E184-EC32-4948-A86A-ED3F24302A32}">
      <dsp:nvSpPr>
        <dsp:cNvPr id="0" name=""/>
        <dsp:cNvSpPr/>
      </dsp:nvSpPr>
      <dsp:spPr>
        <a:xfrm>
          <a:off x="3574259" y="1963734"/>
          <a:ext cx="189323" cy="189323"/>
        </a:xfrm>
        <a:prstGeom prst="triangle">
          <a:avLst>
            <a:gd name="adj" fmla="val 100000"/>
          </a:avLst>
        </a:prstGeom>
        <a:solidFill>
          <a:schemeClr val="bg1"/>
        </a:solidFill>
        <a:ln w="1079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12B5FF-F7B1-4E52-A718-0C102C237098}">
      <dsp:nvSpPr>
        <dsp:cNvPr id="0" name=""/>
        <dsp:cNvSpPr/>
      </dsp:nvSpPr>
      <dsp:spPr>
        <a:xfrm rot="5400000">
          <a:off x="4196251" y="1741598"/>
          <a:ext cx="667940" cy="1111438"/>
        </a:xfrm>
        <a:prstGeom prst="corner">
          <a:avLst>
            <a:gd name="adj1" fmla="val 16120"/>
            <a:gd name="adj2" fmla="val 16110"/>
          </a:avLst>
        </a:prstGeom>
        <a:solidFill>
          <a:srgbClr val="FFFF00"/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8BA62-0EF2-43FC-BDD9-B75C317234E7}">
      <dsp:nvSpPr>
        <dsp:cNvPr id="0" name=""/>
        <dsp:cNvSpPr/>
      </dsp:nvSpPr>
      <dsp:spPr>
        <a:xfrm>
          <a:off x="4084755" y="2073678"/>
          <a:ext cx="1003412" cy="87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C000"/>
              </a:solidFill>
            </a:rPr>
            <a:t>2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C000"/>
              </a:solidFill>
            </a:rPr>
            <a:t>Serious</a:t>
          </a:r>
          <a:endParaRPr lang="en-US" sz="2000" kern="1200" dirty="0">
            <a:solidFill>
              <a:srgbClr val="FFC000"/>
            </a:solidFill>
          </a:endParaRPr>
        </a:p>
      </dsp:txBody>
      <dsp:txXfrm>
        <a:off x="4084755" y="2073678"/>
        <a:ext cx="1003412" cy="879550"/>
      </dsp:txXfrm>
    </dsp:sp>
    <dsp:sp modelId="{84B073B0-595B-41F9-88F4-56346CEED67C}">
      <dsp:nvSpPr>
        <dsp:cNvPr id="0" name=""/>
        <dsp:cNvSpPr/>
      </dsp:nvSpPr>
      <dsp:spPr>
        <a:xfrm>
          <a:off x="4898844" y="1659772"/>
          <a:ext cx="189323" cy="189323"/>
        </a:xfrm>
        <a:prstGeom prst="triangle">
          <a:avLst>
            <a:gd name="adj" fmla="val 100000"/>
          </a:avLst>
        </a:prstGeom>
        <a:solidFill>
          <a:schemeClr val="bg1"/>
        </a:solidFill>
        <a:ln w="1079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22904-73EE-4059-8425-76E4928668C3}">
      <dsp:nvSpPr>
        <dsp:cNvPr id="0" name=""/>
        <dsp:cNvSpPr/>
      </dsp:nvSpPr>
      <dsp:spPr>
        <a:xfrm rot="5400000">
          <a:off x="5520836" y="1437636"/>
          <a:ext cx="667940" cy="1111438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BF8304-0CE4-4894-8DC2-F1328056E828}">
      <dsp:nvSpPr>
        <dsp:cNvPr id="0" name=""/>
        <dsp:cNvSpPr/>
      </dsp:nvSpPr>
      <dsp:spPr>
        <a:xfrm>
          <a:off x="5409340" y="1769716"/>
          <a:ext cx="1003412" cy="87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C00000"/>
              </a:solidFill>
            </a:rPr>
            <a:t>3 Critical</a:t>
          </a:r>
        </a:p>
      </dsp:txBody>
      <dsp:txXfrm>
        <a:off x="5409340" y="1769716"/>
        <a:ext cx="1003412" cy="879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1/28/2019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759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22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0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77" y="1776213"/>
            <a:ext cx="5447246" cy="77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4D564EB3-B268-4748-86E7-9F55DF9078D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564EB3-B268-4748-86E7-9F55DF9078D1}" type="datetime1">
              <a:rPr lang="en-US" smtClean="0"/>
              <a:pPr/>
              <a:t>1/28/2019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5964408"/>
            <a:ext cx="2968836" cy="42411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822F9B27-DC73-4098-8FAC-5370DAFF133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366E0EA-2D80-452F-9963-33FA7A36BC0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Optional Tagline Goes Here</a:t>
            </a:r>
            <a:r>
              <a:rPr lang="en-US" smtClean="0"/>
              <a:t>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</a:t>
            </a:r>
            <a:r>
              <a:rPr lang="en-US" smtClean="0">
                <a:solidFill>
                  <a:schemeClr val="tx2"/>
                </a:solidFill>
              </a:rPr>
              <a:t>mn.gov/websiteurl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Pediatric Surge</a:t>
            </a:r>
            <a:br>
              <a:rPr lang="en-US" dirty="0" smtClean="0"/>
            </a:br>
            <a:r>
              <a:rPr lang="en-US" dirty="0" smtClean="0"/>
              <a:t>Exercise Workshop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352793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212733"/>
            <a:ext cx="10515600" cy="1472163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684897"/>
            <a:ext cx="10515600" cy="2517600"/>
          </a:xfrm>
        </p:spPr>
        <p:txBody>
          <a:bodyPr/>
          <a:lstStyle/>
          <a:p>
            <a:r>
              <a:rPr lang="en-US" sz="2700" b="1" dirty="0" err="1" smtClean="0"/>
              <a:t>Firstname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Lastname</a:t>
            </a:r>
            <a:endParaRPr lang="en-US" sz="2700" b="1" dirty="0" smtClean="0"/>
          </a:p>
          <a:p>
            <a:r>
              <a:rPr lang="en-US" sz="2200" i="1" dirty="0" smtClean="0"/>
              <a:t>firstname.lastname@email.com</a:t>
            </a:r>
          </a:p>
          <a:p>
            <a:r>
              <a:rPr lang="en-US" sz="2200" dirty="0" smtClean="0"/>
              <a:t>555-555-5555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4044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the end of this session participants will: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 familiar with their Incident Command role in a response.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Understand how our facility would operate during a pediatric surge event.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Know what space we would designate for families and media in a pediatric surge event.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about lock down procedures.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Surge: Scenario 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69900" y="1480324"/>
            <a:ext cx="4889500" cy="5263376"/>
          </a:xfrm>
        </p:spPr>
        <p:txBody>
          <a:bodyPr/>
          <a:lstStyle/>
          <a:p>
            <a:r>
              <a:rPr lang="en-US" dirty="0" smtClean="0"/>
              <a:t>It’s a winter morning in Minnesota. An elementary school bus is on its way to a local business for a field trip. There are 25 children, 3 adult chaperones and 1 bus driver on board.</a:t>
            </a:r>
          </a:p>
          <a:p>
            <a:r>
              <a:rPr lang="en-US" dirty="0" smtClean="0"/>
              <a:t>The bus hits an icy intersection and slides off the road into a ditch. There is minimal damage to the bus.</a:t>
            </a:r>
          </a:p>
          <a:p>
            <a:r>
              <a:rPr lang="en-US" dirty="0" smtClean="0"/>
              <a:t>EMS is on site and report the following injuries:</a:t>
            </a:r>
            <a:endParaRPr lang="en-US" dirty="0"/>
          </a:p>
        </p:txBody>
      </p:sp>
      <p:graphicFrame>
        <p:nvGraphicFramePr>
          <p:cNvPr id="10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5786407"/>
              </p:ext>
            </p:extLst>
          </p:nvPr>
        </p:nvGraphicFramePr>
        <p:xfrm>
          <a:off x="5651500" y="1333500"/>
          <a:ext cx="6413500" cy="552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8128000" y="3676470"/>
            <a:ext cx="4089400" cy="3139321"/>
            <a:chOff x="8102600" y="3803470"/>
            <a:chExt cx="4089400" cy="3139321"/>
          </a:xfrm>
        </p:grpSpPr>
        <p:sp>
          <p:nvSpPr>
            <p:cNvPr id="11" name="TextBox 10"/>
            <p:cNvSpPr txBox="1"/>
            <p:nvPr/>
          </p:nvSpPr>
          <p:spPr>
            <a:xfrm>
              <a:off x="8102600" y="4559300"/>
              <a:ext cx="15113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2">
                      <a:lumMod val="50000"/>
                    </a:schemeClr>
                  </a:solidFill>
                </a:rPr>
                <a:t>All Pediatric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chemeClr val="accent2">
                      <a:lumMod val="50000"/>
                    </a:schemeClr>
                  </a:solidFill>
                </a:rPr>
                <a:t>Small lacerations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chemeClr val="accent2">
                      <a:lumMod val="50000"/>
                    </a:schemeClr>
                  </a:solidFill>
                </a:rPr>
                <a:t>Bumps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chemeClr val="accent2">
                      <a:lumMod val="50000"/>
                    </a:schemeClr>
                  </a:solidFill>
                </a:rPr>
                <a:t>Sprains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chemeClr val="accent2">
                      <a:lumMod val="50000"/>
                    </a:schemeClr>
                  </a:solidFill>
                </a:rPr>
                <a:t>Strains</a:t>
              </a:r>
              <a:endParaRPr lang="en-US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490075" y="4292600"/>
              <a:ext cx="13906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9900"/>
                  </a:solidFill>
                </a:rPr>
                <a:t>All Pediatric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FF9900"/>
                  </a:solidFill>
                </a:rPr>
                <a:t>Open fractures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756900" y="3803470"/>
              <a:ext cx="14351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1 Adult</a:t>
              </a:r>
            </a:p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2 Pediatric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C00000"/>
                  </a:solidFill>
                </a:rPr>
                <a:t>Altered metal status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C00000"/>
                  </a:solidFill>
                </a:rPr>
                <a:t>Head injury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C00000"/>
                  </a:solidFill>
                </a:rPr>
                <a:t>Severe SOB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C00000"/>
                  </a:solidFill>
                </a:rPr>
                <a:t>Hypo-</a:t>
              </a:r>
              <a:r>
                <a:rPr lang="en-US" dirty="0" err="1" smtClean="0">
                  <a:solidFill>
                    <a:srgbClr val="C00000"/>
                  </a:solidFill>
                </a:rPr>
                <a:t>tensive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095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cap="small" dirty="0" smtClean="0"/>
              <a:t>All 29 bus passengers will arrive in the next 30 minutes!</a:t>
            </a:r>
            <a:endParaRPr lang="en-US" b="1" cap="small" dirty="0"/>
          </a:p>
        </p:txBody>
      </p:sp>
      <p:pic>
        <p:nvPicPr>
          <p:cNvPr id="4" name="Content Placeholder 3" descr="starcraft 2 - How do I recover from a cannon rush as ...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42306"/>
            <a:ext cx="5181600" cy="3886200"/>
          </a:xfrm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When your Emergency Department staff receives the notification from EMS, what happens next?</a:t>
            </a:r>
          </a:p>
          <a:p>
            <a:r>
              <a:rPr lang="en-US" dirty="0" smtClean="0"/>
              <a:t>Activation</a:t>
            </a:r>
          </a:p>
          <a:p>
            <a:r>
              <a:rPr lang="en-US" dirty="0" smtClean="0"/>
              <a:t>Notifications </a:t>
            </a:r>
          </a:p>
          <a:p>
            <a:pPr lvl="1"/>
            <a:r>
              <a:rPr lang="en-US" dirty="0" smtClean="0"/>
              <a:t>Internal</a:t>
            </a:r>
          </a:p>
          <a:p>
            <a:pPr lvl="1"/>
            <a:r>
              <a:rPr lang="en-US" dirty="0" smtClean="0"/>
              <a:t>External</a:t>
            </a:r>
          </a:p>
          <a:p>
            <a:r>
              <a:rPr lang="en-US" dirty="0" smtClean="0"/>
              <a:t>Incident Command</a:t>
            </a:r>
          </a:p>
        </p:txBody>
      </p:sp>
    </p:spTree>
    <p:extLst>
      <p:ext uri="{BB962C8B-B14F-4D97-AF65-F5344CB8AC3E}">
        <p14:creationId xmlns:p14="http://schemas.microsoft.com/office/powerpoint/2010/main" val="339178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will we place those who are not injured (Pediatric Safe Area)?</a:t>
            </a:r>
          </a:p>
          <a:p>
            <a:r>
              <a:rPr lang="en-US" dirty="0" smtClean="0"/>
              <a:t>Do we have a designated space for family reunification or a family resource center?</a:t>
            </a:r>
          </a:p>
          <a:p>
            <a:r>
              <a:rPr lang="en-US" dirty="0" smtClean="0"/>
              <a:t>What mental/behavioral health support can we provide the victims?</a:t>
            </a:r>
          </a:p>
          <a:p>
            <a:r>
              <a:rPr lang="en-US" dirty="0" smtClean="0"/>
              <a:t>What is our plan for crowd control and media?</a:t>
            </a:r>
          </a:p>
          <a:p>
            <a:r>
              <a:rPr lang="en-US" dirty="0" smtClean="0"/>
              <a:t>Do we have EMS resources to provide in this response?</a:t>
            </a:r>
          </a:p>
          <a:p>
            <a:r>
              <a:rPr lang="en-US" dirty="0" smtClean="0"/>
              <a:t>How will we manage continual triage of patients?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8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GSW: Scenario 2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staff member is leaving work after their shift and comes upon a pediatric victim approximately 16 years old in the parking lot.</a:t>
            </a:r>
          </a:p>
          <a:p>
            <a:r>
              <a:rPr lang="en-US" dirty="0" smtClean="0"/>
              <a:t>The child has been shot in the head.</a:t>
            </a:r>
          </a:p>
          <a:p>
            <a:r>
              <a:rPr lang="en-US" dirty="0" smtClean="0"/>
              <a:t>There is a loaded shotgun next to the patient and no one else appears to be around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How will we respond?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838200" y="1594623"/>
            <a:ext cx="5181600" cy="4582339"/>
          </a:xfrm>
        </p:spPr>
        <p:txBody>
          <a:bodyPr>
            <a:normAutofit/>
          </a:bodyPr>
          <a:lstStyle/>
          <a:p>
            <a:r>
              <a:rPr lang="en-US" dirty="0" smtClean="0"/>
              <a:t>Victim Treatment</a:t>
            </a:r>
          </a:p>
          <a:p>
            <a:pPr lvl="1"/>
            <a:r>
              <a:rPr lang="en-US" dirty="0" smtClean="0"/>
              <a:t>Would we send staff to the parking lot for resuscitation? Move the victim into the hospital?</a:t>
            </a:r>
          </a:p>
          <a:p>
            <a:pPr lvl="1"/>
            <a:r>
              <a:rPr lang="en-US" dirty="0" smtClean="0"/>
              <a:t>How would we notify law enforcement?</a:t>
            </a:r>
          </a:p>
          <a:p>
            <a:r>
              <a:rPr lang="en-US" dirty="0"/>
              <a:t>Hospital </a:t>
            </a:r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What is the staff trained to do?</a:t>
            </a:r>
          </a:p>
          <a:p>
            <a:pPr lvl="1"/>
            <a:r>
              <a:rPr lang="en-US" dirty="0" smtClean="0"/>
              <a:t>Lock down procedure?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Scene </a:t>
            </a:r>
            <a:r>
              <a:rPr lang="en-US" dirty="0" smtClean="0"/>
              <a:t>Security</a:t>
            </a:r>
            <a:endParaRPr lang="en-US" dirty="0"/>
          </a:p>
          <a:p>
            <a:pPr lvl="1"/>
            <a:r>
              <a:rPr lang="en-US" dirty="0"/>
              <a:t>How would we secure the scene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will law enforcement, coroner/medical examiner expect us to do?</a:t>
            </a:r>
          </a:p>
          <a:p>
            <a:pPr lvl="1"/>
            <a:r>
              <a:rPr lang="en-US" dirty="0" smtClean="0"/>
              <a:t>Who is responsible for clean up?</a:t>
            </a:r>
          </a:p>
          <a:p>
            <a:r>
              <a:rPr lang="en-US" dirty="0" smtClean="0"/>
              <a:t>Public Information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74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10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Are </a:t>
            </a:r>
            <a:r>
              <a:rPr lang="en-US" dirty="0" smtClean="0"/>
              <a:t>we </a:t>
            </a:r>
            <a:r>
              <a:rPr lang="en-US" dirty="0"/>
              <a:t>the morgue for </a:t>
            </a:r>
            <a:r>
              <a:rPr lang="en-US" dirty="0" smtClean="0"/>
              <a:t>our </a:t>
            </a:r>
            <a:r>
              <a:rPr lang="en-US" dirty="0"/>
              <a:t>county coroner/medical </a:t>
            </a:r>
            <a:r>
              <a:rPr lang="en-US" dirty="0" smtClean="0"/>
              <a:t>examiner?</a:t>
            </a:r>
            <a:endParaRPr lang="en-US" dirty="0"/>
          </a:p>
          <a:p>
            <a:r>
              <a:rPr lang="en-US" dirty="0"/>
              <a:t>Is </a:t>
            </a:r>
            <a:r>
              <a:rPr lang="en-US" dirty="0" smtClean="0"/>
              <a:t>our </a:t>
            </a:r>
            <a:r>
              <a:rPr lang="en-US" dirty="0"/>
              <a:t>staff aware of crime scene procedures?</a:t>
            </a:r>
          </a:p>
          <a:p>
            <a:r>
              <a:rPr lang="en-US" dirty="0"/>
              <a:t>If </a:t>
            </a:r>
            <a:r>
              <a:rPr lang="en-US" dirty="0" smtClean="0"/>
              <a:t>we </a:t>
            </a:r>
            <a:r>
              <a:rPr lang="en-US" dirty="0"/>
              <a:t>are on lock down, how will patients that are attempting to access help for their unrelated medical emergencies gain access to </a:t>
            </a:r>
            <a:r>
              <a:rPr lang="en-US" dirty="0" smtClean="0"/>
              <a:t>our hospital?</a:t>
            </a:r>
          </a:p>
          <a:p>
            <a:r>
              <a:rPr lang="en-US" dirty="0" smtClean="0"/>
              <a:t>Do we have a plan for critical stress debriefing of our team and hospital staff within hours of this incident occurring?</a:t>
            </a:r>
            <a:endParaRPr lang="en-US" dirty="0"/>
          </a:p>
          <a:p>
            <a:r>
              <a:rPr lang="en-US" dirty="0"/>
              <a:t>What </a:t>
            </a:r>
            <a:r>
              <a:rPr lang="en-US" dirty="0" smtClean="0"/>
              <a:t>if the deceased child is one of our team member’s children? Does anything change?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What went well?</a:t>
            </a:r>
          </a:p>
          <a:p>
            <a:r>
              <a:rPr lang="en-US" dirty="0" smtClean="0"/>
              <a:t>What can be improved?</a:t>
            </a:r>
          </a:p>
          <a:p>
            <a:r>
              <a:rPr lang="en-US" dirty="0" smtClean="0"/>
              <a:t>Where do we go from here?</a:t>
            </a:r>
            <a:endParaRPr lang="en-US" dirty="0"/>
          </a:p>
        </p:txBody>
      </p:sp>
      <p:pic>
        <p:nvPicPr>
          <p:cNvPr id="10" name="Content Placeholder 9" descr="Aneurin Bevan University Health Board | Employee Well ..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401" y="1757454"/>
            <a:ext cx="4353905" cy="4266827"/>
          </a:xfrm>
        </p:spPr>
      </p:pic>
    </p:spTree>
    <p:extLst>
      <p:ext uri="{BB962C8B-B14F-4D97-AF65-F5344CB8AC3E}">
        <p14:creationId xmlns:p14="http://schemas.microsoft.com/office/powerpoint/2010/main" val="12008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DH PowerPoint" id="{77A571C1-30E7-4DA3-AE01-D70EB1FA1994}" vid="{ACB131C9-D5E5-440B-BC5E-D73CF3BD21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0AF960DE3C4A92E1BEB231BBDACE" ma:contentTypeVersion="0" ma:contentTypeDescription="Create a new document." ma:contentTypeScope="" ma:versionID="82899579051dc9e5f49494bf955404b0">
  <xsd:schema xmlns:xsd="http://www.w3.org/2001/XMLSchema" xmlns:xs="http://www.w3.org/2001/XMLSchema" xmlns:p="http://schemas.microsoft.com/office/2006/metadata/properties" xmlns:ns2="a340cd5a-8d85-4c94-8b3b-dcb04460a05d" targetNamespace="http://schemas.microsoft.com/office/2006/metadata/properties" ma:root="true" ma:fieldsID="db02e23880311bbb15d0b1434d17a118" ns2:_="">
    <xsd:import namespace="a340cd5a-8d85-4c94-8b3b-dcb04460a05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0cd5a-8d85-4c94-8b3b-dcb04460a0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340cd5a-8d85-4c94-8b3b-dcb04460a05d">3EUZQJVPJPKD-1734757124-28</_dlc_DocId>
    <_dlc_DocIdUrl xmlns="a340cd5a-8d85-4c94-8b3b-dcb04460a05d">
      <Url>https://inside.mn.gov/sites/MDH/permanent/comm_proj/_layouts/15/DocIdRedir.aspx?ID=3EUZQJVPJPKD-1734757124-28</Url>
      <Description>3EUZQJVPJPKD-1734757124-28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62FC8F2-806C-4782-9382-CDEEF98BFA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40cd5a-8d85-4c94-8b3b-dcb04460a0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617A5B-38EC-4037-96F9-B81D9FB1B3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6A1386-9537-4EA6-B9A3-FB7D154FAC2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a340cd5a-8d85-4c94-8b3b-dcb04460a05d"/>
    <ds:schemaRef ds:uri="http://schemas.microsoft.com/office/infopath/2007/PartnerControl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697F3D0-D31E-40E5-80D0-AD0B09EC31F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MDH PowerPoint</Template>
  <TotalTime>2944</TotalTime>
  <Words>518</Words>
  <Application>Microsoft Office PowerPoint</Application>
  <PresentationFormat>Widescreen</PresentationFormat>
  <Paragraphs>81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NeueHaasGroteskText Std</vt:lpstr>
      <vt:lpstr>MN.IT</vt:lpstr>
      <vt:lpstr>Pediatric Surge Exercise Workshop</vt:lpstr>
      <vt:lpstr>Objectives</vt:lpstr>
      <vt:lpstr>Pediatric Surge: Scenario 1</vt:lpstr>
      <vt:lpstr>All 29 bus passengers will arrive in the next 30 minutes!</vt:lpstr>
      <vt:lpstr>Resources</vt:lpstr>
      <vt:lpstr>GSW: Scenario 2</vt:lpstr>
      <vt:lpstr>How will we respond?</vt:lpstr>
      <vt:lpstr>Response continued</vt:lpstr>
      <vt:lpstr>Debrief</vt:lpstr>
      <vt:lpstr>Thank you!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 Surge Exercise Toolkit</dc:title>
  <dc:subject>PowerPoint Template</dc:subject>
  <dc:creator>Waterman, Alexandra (MDH)</dc:creator>
  <cp:keywords>PowerPoint, Template</cp:keywords>
  <dc:description>Version 1.1, Released 8-2016</dc:description>
  <cp:lastModifiedBy>McAdams, Toby (MDH)</cp:lastModifiedBy>
  <cp:revision>39</cp:revision>
  <dcterms:created xsi:type="dcterms:W3CDTF">2018-10-31T15:52:46Z</dcterms:created>
  <dcterms:modified xsi:type="dcterms:W3CDTF">2019-01-28T19:50:49Z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0x0101006B0F0AF960DE3C4A92E1BEB231BBDACE</vt:lpwstr>
  </property>
  <property fmtid="{D5CDD505-2E9C-101B-9397-08002B2CF9AE}" pid="3" name="_dlc_DocIdItemGuid">
    <vt:lpwstr>51612d0f-3fe8-4978-a8d9-f384c5e0293e</vt:lpwstr>
  </property>
</Properties>
</file>