
<file path=[Content_Types].xml><?xml version="1.0" encoding="utf-8"?>
<Types xmlns="http://schemas.openxmlformats.org/package/2006/content-types">
  <Default Extension="png" ContentType="image/png"/>
  <Default Extension="jpg&amp;ehk=IoYLP9Rlkyj5Vi20VytYrg&amp;r=0&amp;pid=OfficeInsert" ContentType="image/jpeg"/>
  <Default Extension="jpeg" ContentType="image/jpeg"/>
  <Default Extension="rels" ContentType="application/vnd.openxmlformats-package.relationships+xml"/>
  <Default Extension="xml" ContentType="application/xml"/>
  <Default Extension="JPG&amp;ehk=KEAtHfLG6au4FYEpL1uQgA&amp;r=0&amp;pid=OfficeInsert" ContentType="image/jpeg"/>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34"/>
  </p:notesMasterIdLst>
  <p:handoutMasterIdLst>
    <p:handoutMasterId r:id="rId35"/>
  </p:handoutMasterIdLst>
  <p:sldIdLst>
    <p:sldId id="300" r:id="rId5"/>
    <p:sldId id="256" r:id="rId6"/>
    <p:sldId id="258" r:id="rId7"/>
    <p:sldId id="259" r:id="rId8"/>
    <p:sldId id="262" r:id="rId9"/>
    <p:sldId id="275" r:id="rId10"/>
    <p:sldId id="260" r:id="rId11"/>
    <p:sldId id="261" r:id="rId12"/>
    <p:sldId id="274" r:id="rId13"/>
    <p:sldId id="276" r:id="rId14"/>
    <p:sldId id="263" r:id="rId15"/>
    <p:sldId id="281" r:id="rId16"/>
    <p:sldId id="277" r:id="rId17"/>
    <p:sldId id="278" r:id="rId18"/>
    <p:sldId id="265" r:id="rId19"/>
    <p:sldId id="280" r:id="rId20"/>
    <p:sldId id="282" r:id="rId21"/>
    <p:sldId id="283" r:id="rId22"/>
    <p:sldId id="264" r:id="rId23"/>
    <p:sldId id="279" r:id="rId24"/>
    <p:sldId id="266" r:id="rId25"/>
    <p:sldId id="267" r:id="rId26"/>
    <p:sldId id="268" r:id="rId27"/>
    <p:sldId id="285" r:id="rId28"/>
    <p:sldId id="284" r:id="rId29"/>
    <p:sldId id="269" r:id="rId30"/>
    <p:sldId id="286" r:id="rId31"/>
    <p:sldId id="296" r:id="rId32"/>
    <p:sldId id="30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E96"/>
    <a:srgbClr val="000000"/>
    <a:srgbClr val="003865"/>
    <a:srgbClr val="78BE21"/>
    <a:srgbClr val="0D0D0D"/>
    <a:srgbClr val="E8E8E8"/>
    <a:srgbClr val="B20738"/>
    <a:srgbClr val="00A3E2"/>
    <a:srgbClr val="2C2C2C"/>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7" autoAdjust="0"/>
    <p:restoredTop sz="66108" autoAdjust="0"/>
  </p:normalViewPr>
  <p:slideViewPr>
    <p:cSldViewPr snapToGrid="0">
      <p:cViewPr varScale="1">
        <p:scale>
          <a:sx n="76" d="100"/>
          <a:sy n="76" d="100"/>
        </p:scale>
        <p:origin x="1836" y="90"/>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en, Shawn" userId="360c410a-0d31-4314-8bb1-4ad89393c871" providerId="ADAL" clId="{6F159C44-E4E5-4D14-B794-624039C5E62F}"/>
    <pc:docChg chg="modSld">
      <pc:chgData name="Stoen, Shawn" userId="360c410a-0d31-4314-8bb1-4ad89393c871" providerId="ADAL" clId="{6F159C44-E4E5-4D14-B794-624039C5E62F}" dt="2018-03-29T01:21:48.585" v="14" actId="20577"/>
      <pc:docMkLst>
        <pc:docMk/>
      </pc:docMkLst>
      <pc:sldChg chg="modSp">
        <pc:chgData name="Stoen, Shawn" userId="360c410a-0d31-4314-8bb1-4ad89393c871" providerId="ADAL" clId="{6F159C44-E4E5-4D14-B794-624039C5E62F}" dt="2018-03-29T01:21:48.585" v="14" actId="20577"/>
        <pc:sldMkLst>
          <pc:docMk/>
          <pc:sldMk cId="1322335804" sldId="278"/>
        </pc:sldMkLst>
        <pc:spChg chg="mod">
          <ac:chgData name="Stoen, Shawn" userId="360c410a-0d31-4314-8bb1-4ad89393c871" providerId="ADAL" clId="{6F159C44-E4E5-4D14-B794-624039C5E62F}" dt="2018-03-29T01:21:48.585" v="14" actId="20577"/>
          <ac:spMkLst>
            <pc:docMk/>
            <pc:sldMk cId="1322335804" sldId="278"/>
            <ac:spMk id="2" creationId="{F9F84968-DA7B-455C-A50D-7368F83B105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A04DE5-F1A9-4D45-BF54-BEFDBA739CA2}" type="datetimeFigureOut">
              <a:rPr lang="en-US" smtClean="0">
                <a:latin typeface="NeueHaasGroteskText Std" panose="020B0504020202020204" pitchFamily="34" charset="0"/>
              </a:rPr>
              <a:t>8/21/2018</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NeueHaasGroteskText Std" panose="020B0504020202020204" pitchFamily="34" charset="0"/>
              </a:defRPr>
            </a:lvl1pPr>
          </a:lstStyle>
          <a:p>
            <a:fld id="{A50CD39D-89B0-4C68-805A-35C75A7C20C8}" type="datetimeFigureOut">
              <a:rPr lang="en-US" smtClean="0"/>
              <a:pPr/>
              <a:t>8/21/2018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274211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Consider developing rapid pediatric kits for facilities which don’t see a lot of pediatric patients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19</a:t>
            </a:fld>
            <a:endParaRPr lang="en-US" dirty="0"/>
          </a:p>
        </p:txBody>
      </p:sp>
    </p:spTree>
    <p:extLst>
      <p:ext uri="{BB962C8B-B14F-4D97-AF65-F5344CB8AC3E}">
        <p14:creationId xmlns:p14="http://schemas.microsoft.com/office/powerpoint/2010/main" val="2167551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agreements with support agencies?</a:t>
            </a:r>
          </a:p>
          <a:p>
            <a:r>
              <a:rPr lang="en-US" dirty="0"/>
              <a:t>Is there a list of contacts available 24/7 to staff to access?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21</a:t>
            </a:fld>
            <a:endParaRPr lang="en-US" dirty="0"/>
          </a:p>
        </p:txBody>
      </p:sp>
    </p:spTree>
    <p:extLst>
      <p:ext uri="{BB962C8B-B14F-4D97-AF65-F5344CB8AC3E}">
        <p14:creationId xmlns:p14="http://schemas.microsoft.com/office/powerpoint/2010/main" val="31074292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Typically if the incident is large enough to warrant a Family Assistance Center – the local emergency manager as well as public health would be involved in created the Family Assistance Center</a:t>
            </a:r>
          </a:p>
          <a:p>
            <a:endParaRPr lang="en-US" dirty="0"/>
          </a:p>
          <a:p>
            <a:r>
              <a:rPr lang="en-US" dirty="0"/>
              <a:t>Registration:</a:t>
            </a:r>
          </a:p>
          <a:p>
            <a:pPr lvl="1"/>
            <a:r>
              <a:rPr lang="en-US" sz="3200" dirty="0">
                <a:solidFill>
                  <a:srgbClr val="000000"/>
                </a:solidFill>
              </a:rPr>
              <a:t>Document a process for registering families at the FAC and issuing them a distinctive badge or wristband</a:t>
            </a:r>
          </a:p>
          <a:p>
            <a:pPr lvl="1"/>
            <a:r>
              <a:rPr lang="en-US" sz="3200" dirty="0">
                <a:solidFill>
                  <a:srgbClr val="000000"/>
                </a:solidFill>
              </a:rPr>
              <a:t>Include appropriate forms for family check-in, to include a FAC Sign-in and Tracking Form, Unaccompanied Minors Sign-In and Tracking Form, and FAC</a:t>
            </a:r>
          </a:p>
          <a:p>
            <a:pPr lvl="1"/>
            <a:r>
              <a:rPr lang="en-US" sz="3200" dirty="0">
                <a:solidFill>
                  <a:srgbClr val="000000"/>
                </a:solidFill>
              </a:rPr>
              <a:t>Tracking Log</a:t>
            </a:r>
          </a:p>
          <a:p>
            <a:pPr lvl="1"/>
            <a:r>
              <a:rPr lang="en-US" sz="3200" dirty="0">
                <a:solidFill>
                  <a:srgbClr val="000000"/>
                </a:solidFill>
              </a:rPr>
              <a:t>Discuss special registration considerations for unaccompanied minors, to include taking and distributing photographs</a:t>
            </a:r>
          </a:p>
          <a:p>
            <a:pPr lvl="1"/>
            <a:r>
              <a:rPr lang="en-US" sz="3200" dirty="0">
                <a:solidFill>
                  <a:srgbClr val="000000"/>
                </a:solidFill>
              </a:rPr>
              <a:t>Develop a Fact Sheet to provide to families</a:t>
            </a:r>
          </a:p>
          <a:p>
            <a:pPr lvl="0"/>
            <a:r>
              <a:rPr lang="en-US" sz="3200" dirty="0">
                <a:solidFill>
                  <a:srgbClr val="000000"/>
                </a:solidFill>
              </a:rPr>
              <a:t>Reunification:</a:t>
            </a:r>
          </a:p>
          <a:p>
            <a:pPr lvl="1"/>
            <a:r>
              <a:rPr lang="en-US" sz="3200" dirty="0">
                <a:solidFill>
                  <a:srgbClr val="000000"/>
                </a:solidFill>
              </a:rPr>
              <a:t>Identify procedures for reunifying families with patients, to include the importance of accessing </a:t>
            </a:r>
            <a:r>
              <a:rPr lang="en-US" sz="3200" dirty="0" err="1">
                <a:solidFill>
                  <a:srgbClr val="000000"/>
                </a:solidFill>
              </a:rPr>
              <a:t>MNStar</a:t>
            </a:r>
            <a:endParaRPr lang="en-US" sz="3200" dirty="0">
              <a:solidFill>
                <a:srgbClr val="000000"/>
              </a:solidFill>
            </a:endParaRPr>
          </a:p>
          <a:p>
            <a:pPr lvl="1"/>
            <a:r>
              <a:rPr lang="en-US" sz="3200" dirty="0">
                <a:solidFill>
                  <a:srgbClr val="000000"/>
                </a:solidFill>
              </a:rPr>
              <a:t>Discuss the importance of contacting the local Emergency Manager/Local Public Health/ or Regional MAC to determine if there is a local family assistance center open and discuss coordination of same.</a:t>
            </a:r>
          </a:p>
          <a:p>
            <a:pPr lvl="0"/>
            <a:r>
              <a:rPr lang="en-US" sz="3200" dirty="0">
                <a:solidFill>
                  <a:srgbClr val="000000"/>
                </a:solidFill>
              </a:rPr>
              <a:t>Notification:</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00000"/>
                </a:solidFill>
              </a:rPr>
              <a:t>Include procedures for notifying families of patient status, to include death notifications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00000"/>
                </a:solidFill>
              </a:rPr>
              <a:t>Support Services</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00000"/>
                </a:solidFill>
              </a:rPr>
              <a:t>Discuss the support services to be included at the family assistance center IC and strategies for providing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00000"/>
                </a:solidFill>
              </a:rPr>
              <a:t>VIPS</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00000"/>
                </a:solidFill>
              </a:rPr>
              <a:t>Discuss methods for interacting with VIPs and celebrities, as well as the media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dirty="0">
              <a:solidFill>
                <a:srgbClr val="000000"/>
              </a:solidFill>
            </a:endParaRPr>
          </a:p>
          <a:p>
            <a:pPr lvl="1"/>
            <a:endParaRPr lang="en-US" sz="3200" dirty="0">
              <a:solidFill>
                <a:srgbClr val="000000"/>
              </a:solidFill>
            </a:endParaRP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23</a:t>
            </a:fld>
            <a:endParaRPr lang="en-US" dirty="0"/>
          </a:p>
        </p:txBody>
      </p:sp>
    </p:spTree>
    <p:extLst>
      <p:ext uri="{BB962C8B-B14F-4D97-AF65-F5344CB8AC3E}">
        <p14:creationId xmlns:p14="http://schemas.microsoft.com/office/powerpoint/2010/main" val="1915941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24</a:t>
            </a:fld>
            <a:endParaRPr lang="en-US" dirty="0"/>
          </a:p>
        </p:txBody>
      </p:sp>
    </p:spTree>
    <p:extLst>
      <p:ext uri="{BB962C8B-B14F-4D97-AF65-F5344CB8AC3E}">
        <p14:creationId xmlns:p14="http://schemas.microsoft.com/office/powerpoint/2010/main" val="42052000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large events, health care facilities are strongly encourage to coordinate response efforts with the local emergency manager/first responders to ensure all resources and needs are fulfilled.</a:t>
            </a:r>
          </a:p>
        </p:txBody>
      </p:sp>
      <p:sp>
        <p:nvSpPr>
          <p:cNvPr id="4" name="Slide Number Placeholder 3"/>
          <p:cNvSpPr>
            <a:spLocks noGrp="1"/>
          </p:cNvSpPr>
          <p:nvPr>
            <p:ph type="sldNum" sz="quarter" idx="10"/>
          </p:nvPr>
        </p:nvSpPr>
        <p:spPr/>
        <p:txBody>
          <a:bodyPr/>
          <a:lstStyle/>
          <a:p>
            <a:fld id="{F9F08466-AEA7-4FC0-9459-6A32F61DA297}" type="slidenum">
              <a:rPr lang="en-US" smtClean="0"/>
              <a:pPr/>
              <a:t>25</a:t>
            </a:fld>
            <a:endParaRPr lang="en-US" dirty="0"/>
          </a:p>
        </p:txBody>
      </p:sp>
    </p:spTree>
    <p:extLst>
      <p:ext uri="{BB962C8B-B14F-4D97-AF65-F5344CB8AC3E}">
        <p14:creationId xmlns:p14="http://schemas.microsoft.com/office/powerpoint/2010/main" val="2399424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Facilities are highly encouraged to have trained Public Information officers that can coordinate communications in an incident.  This person will monitor social media as well as public media.  Will work with the facility incident commander as well as local Emergency Manager and other responding agencies to ensure that messaging is accurate, timely, and consistent.</a:t>
            </a:r>
          </a:p>
        </p:txBody>
      </p:sp>
      <p:sp>
        <p:nvSpPr>
          <p:cNvPr id="4" name="Slide Number Placeholder 3"/>
          <p:cNvSpPr>
            <a:spLocks noGrp="1"/>
          </p:cNvSpPr>
          <p:nvPr>
            <p:ph type="sldNum" sz="quarter" idx="10"/>
          </p:nvPr>
        </p:nvSpPr>
        <p:spPr/>
        <p:txBody>
          <a:bodyPr/>
          <a:lstStyle/>
          <a:p>
            <a:fld id="{F9F08466-AEA7-4FC0-9459-6A32F61DA297}" type="slidenum">
              <a:rPr lang="en-US" smtClean="0"/>
              <a:pPr/>
              <a:t>26</a:t>
            </a:fld>
            <a:endParaRPr lang="en-US" dirty="0"/>
          </a:p>
        </p:txBody>
      </p:sp>
    </p:spTree>
    <p:extLst>
      <p:ext uri="{BB962C8B-B14F-4D97-AF65-F5344CB8AC3E}">
        <p14:creationId xmlns:p14="http://schemas.microsoft.com/office/powerpoint/2010/main" val="32223081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Trigger points should be clearly indicated however the decision to demobilize is subjective.</a:t>
            </a:r>
          </a:p>
          <a:p>
            <a:r>
              <a:rPr lang="en-US" dirty="0"/>
              <a:t>Encourage the creation of a demobilization checklist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latin typeface="CenturyGothic"/>
              </a:rPr>
              <a:t>Relevant information should be provided to the Public Information Officer to prepare messaging. FAC staff should particularly ensure that information is provided to specific needs populations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latin typeface="CenturyGothic"/>
              </a:rPr>
              <a:t>A debrief should be scheduled as soon as possible following demobilization to identify and document “lessons learned”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enturyGothic"/>
            </a:endParaRP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27</a:t>
            </a:fld>
            <a:endParaRPr lang="en-US" dirty="0"/>
          </a:p>
        </p:txBody>
      </p:sp>
    </p:spTree>
    <p:extLst>
      <p:ext uri="{BB962C8B-B14F-4D97-AF65-F5344CB8AC3E}">
        <p14:creationId xmlns:p14="http://schemas.microsoft.com/office/powerpoint/2010/main" val="1932367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29</a:t>
            </a:fld>
            <a:endParaRPr lang="en-US" dirty="0"/>
          </a:p>
        </p:txBody>
      </p:sp>
    </p:spTree>
    <p:extLst>
      <p:ext uri="{BB962C8B-B14F-4D97-AF65-F5344CB8AC3E}">
        <p14:creationId xmlns:p14="http://schemas.microsoft.com/office/powerpoint/2010/main" val="2602316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0000"/>
                </a:solidFill>
              </a:rPr>
              <a:t>Incident Command can be as complex or as simple as the situation requires.  You do not need to have a fully staffed Incident Command with every event….it is important to start simple and expand as necessary to fulfill the needs of the event. </a:t>
            </a:r>
          </a:p>
          <a:p>
            <a:r>
              <a:rPr lang="en-US" dirty="0">
                <a:solidFill>
                  <a:srgbClr val="000000"/>
                </a:solidFill>
              </a:rPr>
              <a:t>Incident Command</a:t>
            </a:r>
          </a:p>
          <a:p>
            <a:pPr lvl="2"/>
            <a:r>
              <a:rPr lang="en-US" dirty="0">
                <a:solidFill>
                  <a:srgbClr val="000000"/>
                </a:solidFill>
              </a:rPr>
              <a:t>Incident Commander</a:t>
            </a:r>
          </a:p>
          <a:p>
            <a:pPr lvl="3"/>
            <a:r>
              <a:rPr lang="en-US" dirty="0">
                <a:solidFill>
                  <a:srgbClr val="000000"/>
                </a:solidFill>
              </a:rPr>
              <a:t>Leader</a:t>
            </a:r>
          </a:p>
          <a:p>
            <a:pPr lvl="3"/>
            <a:r>
              <a:rPr lang="en-US" dirty="0">
                <a:solidFill>
                  <a:srgbClr val="000000"/>
                </a:solidFill>
              </a:rPr>
              <a:t>Nurse Leader</a:t>
            </a:r>
          </a:p>
          <a:p>
            <a:pPr lvl="3"/>
            <a:r>
              <a:rPr lang="en-US" dirty="0">
                <a:solidFill>
                  <a:srgbClr val="000000"/>
                </a:solidFill>
              </a:rPr>
              <a:t>Supervisor</a:t>
            </a:r>
          </a:p>
          <a:p>
            <a:pPr lvl="2"/>
            <a:r>
              <a:rPr lang="en-US" dirty="0">
                <a:solidFill>
                  <a:srgbClr val="000000"/>
                </a:solidFill>
              </a:rPr>
              <a:t>Operations</a:t>
            </a:r>
          </a:p>
          <a:p>
            <a:pPr lvl="3"/>
            <a:r>
              <a:rPr lang="en-US" dirty="0">
                <a:solidFill>
                  <a:srgbClr val="000000"/>
                </a:solidFill>
              </a:rPr>
              <a:t>Nurse Manager</a:t>
            </a:r>
          </a:p>
          <a:p>
            <a:pPr lvl="3"/>
            <a:r>
              <a:rPr lang="en-US" dirty="0">
                <a:solidFill>
                  <a:srgbClr val="000000"/>
                </a:solidFill>
              </a:rPr>
              <a:t>Maintenance/Plant Services</a:t>
            </a:r>
          </a:p>
          <a:p>
            <a:pPr lvl="3"/>
            <a:r>
              <a:rPr lang="en-US" dirty="0">
                <a:solidFill>
                  <a:srgbClr val="000000"/>
                </a:solidFill>
              </a:rPr>
              <a:t>Nurse Supervisor</a:t>
            </a:r>
          </a:p>
          <a:p>
            <a:pPr lvl="3"/>
            <a:r>
              <a:rPr lang="en-US" dirty="0">
                <a:solidFill>
                  <a:srgbClr val="000000"/>
                </a:solidFill>
              </a:rPr>
              <a:t>EMS Leader</a:t>
            </a:r>
          </a:p>
          <a:p>
            <a:pPr lvl="2"/>
            <a:r>
              <a:rPr lang="en-US" dirty="0">
                <a:solidFill>
                  <a:srgbClr val="000000"/>
                </a:solidFill>
              </a:rPr>
              <a:t>Planning</a:t>
            </a:r>
          </a:p>
          <a:p>
            <a:pPr lvl="3"/>
            <a:r>
              <a:rPr lang="en-US" dirty="0">
                <a:solidFill>
                  <a:srgbClr val="000000"/>
                </a:solidFill>
              </a:rPr>
              <a:t>Senior Leader</a:t>
            </a:r>
          </a:p>
          <a:p>
            <a:pPr lvl="3"/>
            <a:r>
              <a:rPr lang="en-US" dirty="0">
                <a:solidFill>
                  <a:srgbClr val="000000"/>
                </a:solidFill>
              </a:rPr>
              <a:t>Nursing Officer</a:t>
            </a:r>
          </a:p>
          <a:p>
            <a:pPr lvl="3"/>
            <a:r>
              <a:rPr lang="en-US" dirty="0">
                <a:solidFill>
                  <a:srgbClr val="000000"/>
                </a:solidFill>
              </a:rPr>
              <a:t>Risk/Safety Leader</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2653713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functional support components have been identified we can assign them to a formal ICS Section based on functional objective.</a:t>
            </a:r>
          </a:p>
          <a:p>
            <a:endParaRPr lang="en-US" dirty="0"/>
          </a:p>
          <a:p>
            <a:r>
              <a:rPr lang="en-US" dirty="0"/>
              <a:t>Function and Corresponding ICS Section:</a:t>
            </a:r>
          </a:p>
          <a:p>
            <a:endParaRPr lang="en-US" dirty="0"/>
          </a:p>
          <a:p>
            <a:r>
              <a:rPr lang="en-US" dirty="0"/>
              <a:t>Do Stuff = Operations</a:t>
            </a:r>
          </a:p>
          <a:p>
            <a:r>
              <a:rPr lang="en-US" dirty="0"/>
              <a:t>Collect, Analyze, and Plan Stuff = Planning &amp; Intelligence</a:t>
            </a:r>
          </a:p>
          <a:p>
            <a:r>
              <a:rPr lang="en-US" dirty="0"/>
              <a:t>Get Stuff = Logistics</a:t>
            </a:r>
          </a:p>
          <a:p>
            <a:r>
              <a:rPr lang="en-US" dirty="0"/>
              <a:t>Clerical Stuff = Administration &amp; Finance</a:t>
            </a:r>
          </a:p>
          <a:p>
            <a:r>
              <a:rPr lang="en-US" dirty="0"/>
              <a:t>Lead &amp; Manage = Incident Command</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3048420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tight or narrow span of control allows for:</a:t>
            </a:r>
          </a:p>
          <a:p>
            <a:pPr marL="171450" indent="-171450">
              <a:buFontTx/>
              <a:buChar char="-"/>
            </a:pPr>
            <a:r>
              <a:rPr lang="en-US" dirty="0"/>
              <a:t>More control/awareness of the situation</a:t>
            </a:r>
          </a:p>
          <a:p>
            <a:pPr marL="171450" indent="-171450">
              <a:buFontTx/>
              <a:buChar char="-"/>
            </a:pPr>
            <a:r>
              <a:rPr lang="en-US" dirty="0"/>
              <a:t>Increase in efficiency</a:t>
            </a:r>
          </a:p>
          <a:p>
            <a:pPr marL="171450" indent="-171450">
              <a:buFontTx/>
              <a:buChar char="-"/>
            </a:pPr>
            <a:r>
              <a:rPr lang="en-US" dirty="0"/>
              <a:t>Allows for simple decisions to be made at the lower level allowing for leadership to focus on the “big tasks”</a:t>
            </a:r>
          </a:p>
        </p:txBody>
      </p:sp>
      <p:sp>
        <p:nvSpPr>
          <p:cNvPr id="4" name="Slide Number Placeholder 3"/>
          <p:cNvSpPr>
            <a:spLocks noGrp="1"/>
          </p:cNvSpPr>
          <p:nvPr>
            <p:ph type="sldNum" sz="quarter" idx="10"/>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3038640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imperative to have a process in place to empower your staff to request support via incident command.  Know who to call when assistance is needed.</a:t>
            </a:r>
          </a:p>
        </p:txBody>
      </p:sp>
      <p:sp>
        <p:nvSpPr>
          <p:cNvPr id="4" name="Slide Number Placeholder 3"/>
          <p:cNvSpPr>
            <a:spLocks noGrp="1"/>
          </p:cNvSpPr>
          <p:nvPr>
            <p:ph type="sldNum" sz="quarter" idx="10"/>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169345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solidFill>
                  <a:srgbClr val="000000"/>
                </a:solidFill>
              </a:rPr>
              <a:t>It may seem “foreign” to activate your</a:t>
            </a:r>
            <a:r>
              <a:rPr lang="en-US" baseline="0" dirty="0" smtClean="0">
                <a:solidFill>
                  <a:srgbClr val="000000"/>
                </a:solidFill>
              </a:rPr>
              <a:t> ICS system for things you are doing already by yourselves, or your overnight nursing supervisor is routinely handling. However, a partial activation of your ICS structure will help in a situation that inadvertently extends overtime, and your staff wants or needs the support.</a:t>
            </a:r>
            <a:endParaRPr lang="en-US" dirty="0" smtClean="0">
              <a:solidFill>
                <a:srgbClr val="000000"/>
              </a:solidFill>
            </a:endParaRPr>
          </a:p>
          <a:p>
            <a:pPr lvl="1"/>
            <a:endParaRPr lang="en-US" dirty="0" smtClean="0">
              <a:solidFill>
                <a:srgbClr val="000000"/>
              </a:solidFill>
            </a:endParaRPr>
          </a:p>
          <a:p>
            <a:pPr lvl="1"/>
            <a:r>
              <a:rPr lang="en-US" dirty="0" smtClean="0">
                <a:solidFill>
                  <a:srgbClr val="000000"/>
                </a:solidFill>
              </a:rPr>
              <a:t>Daily </a:t>
            </a:r>
            <a:r>
              <a:rPr lang="en-US" dirty="0">
                <a:solidFill>
                  <a:srgbClr val="000000"/>
                </a:solidFill>
              </a:rPr>
              <a:t>Incidents that occur that will help you exercise your command structure and plan</a:t>
            </a:r>
          </a:p>
          <a:p>
            <a:pPr lvl="2"/>
            <a:r>
              <a:rPr lang="en-US" dirty="0">
                <a:solidFill>
                  <a:srgbClr val="000000"/>
                </a:solidFill>
              </a:rPr>
              <a:t>VOIP phone system failure</a:t>
            </a:r>
          </a:p>
          <a:p>
            <a:pPr lvl="3"/>
            <a:r>
              <a:rPr lang="en-US" dirty="0">
                <a:solidFill>
                  <a:srgbClr val="000000"/>
                </a:solidFill>
              </a:rPr>
              <a:t>Unknown down time, multiple departments affected, maintenance/contractor personnel off site</a:t>
            </a:r>
          </a:p>
          <a:p>
            <a:pPr lvl="2"/>
            <a:r>
              <a:rPr lang="en-US" dirty="0">
                <a:solidFill>
                  <a:srgbClr val="000000"/>
                </a:solidFill>
              </a:rPr>
              <a:t>Trash Can Fire/Laundry Fire</a:t>
            </a:r>
          </a:p>
          <a:p>
            <a:pPr lvl="3"/>
            <a:r>
              <a:rPr lang="en-US" dirty="0">
                <a:solidFill>
                  <a:srgbClr val="000000"/>
                </a:solidFill>
              </a:rPr>
              <a:t>Although is already out, assemble incident command to return to normal operations</a:t>
            </a:r>
          </a:p>
          <a:p>
            <a:pPr lvl="2"/>
            <a:r>
              <a:rPr lang="en-US" dirty="0">
                <a:solidFill>
                  <a:srgbClr val="000000"/>
                </a:solidFill>
              </a:rPr>
              <a:t>CT Scanner down at Critical Access Hospital</a:t>
            </a:r>
          </a:p>
          <a:p>
            <a:pPr lvl="3"/>
            <a:r>
              <a:rPr lang="en-US" dirty="0">
                <a:solidFill>
                  <a:srgbClr val="000000"/>
                </a:solidFill>
              </a:rPr>
              <a:t>Assemble for where to send patients, how to manage strokes, impact on emergency department</a:t>
            </a:r>
          </a:p>
          <a:p>
            <a:pPr lvl="2"/>
            <a:r>
              <a:rPr lang="en-US" dirty="0">
                <a:solidFill>
                  <a:srgbClr val="000000"/>
                </a:solidFill>
              </a:rPr>
              <a:t>Automatic Main Door stuck in open position that cannot be resolved immediately by your maintenance team</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4287902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***Consider that you have resources in your maintenance staff, unit coordinator staff, nursing assistant staff, who have unrecognized leadership and community resource knowledge that you may be unaware of.  Have your leaders do a knowledge inventory of staff members with; military experience, English as a second language, volunteer firefighters or EMT’s, Hobby enthusiasts.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3539897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relying on local law enforcement, county sheriff, or fire department – you need to have a plan in place and they must be including in your planning preparation.  </a:t>
            </a:r>
          </a:p>
          <a:p>
            <a:r>
              <a:rPr lang="en-US" dirty="0"/>
              <a:t>What role would you have your facility volunteers fulfill in a surge event?  Is there a plan and have they been trained.</a:t>
            </a:r>
          </a:p>
        </p:txBody>
      </p:sp>
      <p:sp>
        <p:nvSpPr>
          <p:cNvPr id="4" name="Slide Number Placeholder 3"/>
          <p:cNvSpPr>
            <a:spLocks noGrp="1"/>
          </p:cNvSpPr>
          <p:nvPr>
            <p:ph type="sldNum" sz="quarter" idx="10"/>
          </p:nvPr>
        </p:nvSpPr>
        <p:spPr/>
        <p:txBody>
          <a:bodyPr/>
          <a:lstStyle/>
          <a:p>
            <a:fld id="{F9F08466-AEA7-4FC0-9459-6A32F61DA297}" type="slidenum">
              <a:rPr lang="en-US" smtClean="0"/>
              <a:pPr/>
              <a:t>15</a:t>
            </a:fld>
            <a:endParaRPr lang="en-US" dirty="0"/>
          </a:p>
        </p:txBody>
      </p:sp>
    </p:spTree>
    <p:extLst>
      <p:ext uri="{BB962C8B-B14F-4D97-AF65-F5344CB8AC3E}">
        <p14:creationId xmlns:p14="http://schemas.microsoft.com/office/powerpoint/2010/main" val="970194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role would you have your facility volunteers fulfill in a surge event?  Is there a plan and have they been trained.</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17</a:t>
            </a:fld>
            <a:endParaRPr lang="en-US" dirty="0"/>
          </a:p>
        </p:txBody>
      </p:sp>
    </p:spTree>
    <p:extLst>
      <p:ext uri="{BB962C8B-B14F-4D97-AF65-F5344CB8AC3E}">
        <p14:creationId xmlns:p14="http://schemas.microsoft.com/office/powerpoint/2010/main" val="58554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9FB5EB6B-A236-44A9-8ADD-01CC2BC929AC}"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6CCBF0-D79D-4FE6-970C-A28DF22A05C1}" type="datetime1">
              <a:rPr lang="en-US" smtClean="0"/>
              <a:t>8/21/2018</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0C495C-689C-421A-9466-142BBB9C2D2F}" type="datetime1">
              <a:rPr lang="en-US" smtClean="0"/>
              <a:t>8/21/2018</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fld id="{81D83883-5DCB-4671-87E9-40800AD06D1D}"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C6D2B25-7468-40B7-A653-F97A9ECB27E1}"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E0912D78-3578-4179-9347-4695F6F26BB4}"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A1E032C4-E3E2-4D3B-A02C-E32E080AE9B4}"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05E6DB54-DF01-4E63-AE86-A292C2D24F85}"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AA17F0-5C5E-4EEB-867C-DC2D5498E28B}"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r>
              <a:rPr lang="en-US"/>
              <a:t>Click icon to add picture</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13683C8-CAC8-47AF-8707-B50495F290DA}"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B4EC909B-8B90-40CE-80F0-2A0DB679C6E6}" type="datetime1">
              <a:rPr lang="en-US" smtClean="0"/>
              <a:t>8/21/2018</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46820DD2-1EC6-4A1C-A725-E176FAFF9260}"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776213"/>
            <a:ext cx="5447246" cy="778956"/>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2F277201-C15D-4A88-B467-64263B4AD0CB}" type="datetime1">
              <a:rPr lang="en-US" smtClean="0"/>
              <a:t>8/21/2018</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2"/>
          <p:cNvSpPr>
            <a:spLocks noGrp="1"/>
          </p:cNvSpPr>
          <p:nvPr>
            <p:ph type="dt" sz="half" idx="10"/>
          </p:nvPr>
        </p:nvSpPr>
        <p:spPr/>
        <p:txBody>
          <a:bodyPr/>
          <a:lstStyle/>
          <a:p>
            <a:fld id="{8DD914AD-31B2-4470-ADA0-679508CE8145}" type="datetime1">
              <a:rPr lang="en-US" smtClean="0"/>
              <a:t>8/21/2018</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C271D556-EA81-4A6A-9201-6924740A49B7}" type="datetime1">
              <a:rPr lang="en-US" smtClean="0"/>
              <a:t>8/21/2018</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32808C66-C10F-445C-96A9-4886818B452C}" type="datetime1">
              <a:rPr lang="en-US" smtClean="0"/>
              <a:t>8/21/2018</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8FE8022E-A6A9-4E08-BDC3-59ECCA2C6381}" type="datetime1">
              <a:rPr lang="en-US" smtClean="0"/>
              <a:t>8/21/2018</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78469EF8-2FB1-4997-804F-1BA6DC5365C4}" type="datetime1">
              <a:rPr lang="en-US" smtClean="0"/>
              <a:t>8/21/2018</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p>
            <a:fld id="{B1E5EA43-E382-445D-9E05-E7A8E367F948}" type="datetime1">
              <a:rPr lang="en-US" smtClean="0"/>
              <a:t>8/21/2018</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2"/>
                </a:solidFill>
              </a:rPr>
              <a:t>|</a:t>
            </a:r>
            <a:r>
              <a:rPr lang="en-US"/>
              <a:t>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fld id="{B969E389-BA8B-4AD9-91EE-529EB7122CE8}" type="datetime1">
              <a:rPr lang="en-US" smtClean="0"/>
              <a:t>8/21/2018</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
        <p:nvSpPr>
          <p:cNvPr id="8" name="Date Placeholder 3"/>
          <p:cNvSpPr>
            <a:spLocks noGrp="1"/>
          </p:cNvSpPr>
          <p:nvPr>
            <p:ph type="dt" sz="half" idx="11"/>
          </p:nvPr>
        </p:nvSpPr>
        <p:spPr>
          <a:xfrm>
            <a:off x="838200" y="6356350"/>
            <a:ext cx="1358590" cy="365125"/>
          </a:xfrm>
        </p:spPr>
        <p:txBody>
          <a:bodyPr/>
          <a:lstStyle/>
          <a:p>
            <a:fld id="{CD65BDB3-2E2D-44DE-A8C9-651E1F9F0167}"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2032000" y="2233262"/>
            <a:ext cx="8128000" cy="2966751"/>
          </a:xfrm>
        </p:spPr>
        <p:txBody>
          <a:bodyPr/>
          <a:lstStyle/>
          <a:p>
            <a:r>
              <a:rPr lang="en-US"/>
              <a:t>Click icon to add table</a:t>
            </a:r>
          </a:p>
        </p:txBody>
      </p:sp>
      <p:sp>
        <p:nvSpPr>
          <p:cNvPr id="8" name="Date Placeholder 4"/>
          <p:cNvSpPr>
            <a:spLocks noGrp="1"/>
          </p:cNvSpPr>
          <p:nvPr>
            <p:ph type="dt" sz="half" idx="11"/>
          </p:nvPr>
        </p:nvSpPr>
        <p:spPr>
          <a:xfrm>
            <a:off x="838200" y="6356350"/>
            <a:ext cx="1358590" cy="365125"/>
          </a:xfrm>
        </p:spPr>
        <p:txBody>
          <a:bodyPr/>
          <a:lstStyle/>
          <a:p>
            <a:fld id="{4A882E43-0401-4553-9E87-333449906B18}"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8553" y="5964408"/>
            <a:ext cx="2968836" cy="424119"/>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Picture Placeholder 5"/>
          <p:cNvSpPr>
            <a:spLocks noGrp="1"/>
          </p:cNvSpPr>
          <p:nvPr>
            <p:ph type="pic" sz="quarter" idx="17"/>
          </p:nvPr>
        </p:nvSpPr>
        <p:spPr>
          <a:xfrm>
            <a:off x="0" y="0"/>
            <a:ext cx="12192000" cy="3380732"/>
          </a:xfrm>
        </p:spPr>
        <p:txBody>
          <a:bodyPr/>
          <a:lstStyle/>
          <a:p>
            <a:r>
              <a:rPr lang="en-US"/>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r>
              <a:rPr lang="en-US"/>
              <a:t>Click icon to add table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48A59E23-5E2F-417F-A054-6678FA128DF4}"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7BB5B421-62D4-4EEF-A931-FEEE56FA0B96}"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4"/>
          </p:nvPr>
        </p:nvSpPr>
        <p:spPr>
          <a:xfrm>
            <a:off x="838200" y="6356350"/>
            <a:ext cx="1358590" cy="365125"/>
          </a:xfrm>
        </p:spPr>
        <p:txBody>
          <a:bodyPr/>
          <a:lstStyle/>
          <a:p>
            <a:fld id="{7E94237C-6B3C-4517-AF42-F787055866CF}"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838200" y="6356350"/>
            <a:ext cx="1358590" cy="365125"/>
          </a:xfrm>
        </p:spPr>
        <p:txBody>
          <a:bodyPr/>
          <a:lstStyle/>
          <a:p>
            <a:fld id="{74DA03A1-4806-40B3-A16E-1866159C10BF}"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9" name="Date Placeholder 3"/>
          <p:cNvSpPr>
            <a:spLocks noGrp="1"/>
          </p:cNvSpPr>
          <p:nvPr>
            <p:ph type="dt" sz="half" idx="12"/>
          </p:nvPr>
        </p:nvSpPr>
        <p:spPr>
          <a:xfrm>
            <a:off x="838200" y="6356350"/>
            <a:ext cx="1358590" cy="365125"/>
          </a:xfrm>
        </p:spPr>
        <p:txBody>
          <a:bodyPr/>
          <a:lstStyle/>
          <a:p>
            <a:fld id="{4BEDC9D9-E634-4481-A38D-BB02DF2AD4B9}" type="datetime1">
              <a:rPr lang="en-US" smtClean="0"/>
              <a:t>8/21/2018</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84C9E135-73CD-4671-8FF8-E6237B28C938}"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EA633E6B-2344-42E5-B7E5-4FA6D813712D}"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3ECAC863-8E27-4E69-8D60-B877C1E0D154}" type="datetime1">
              <a:rPr lang="en-US" smtClean="0"/>
              <a:t>8/21/2018</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8"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A1BF4FC7-3759-4E92-A341-C591E67C05DF}"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97664AE-8375-4440-B8C0-D1EAB29E5082}" type="datetime1">
              <a:rPr lang="en-US" smtClean="0"/>
              <a:t>8/21/2018</a:t>
            </a:fld>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a:xfrm>
            <a:off x="838200" y="1335088"/>
            <a:ext cx="10515600" cy="4841875"/>
          </a:xfrm>
        </p:spPr>
        <p:txBody>
          <a:bodyPr/>
          <a:lstStyle/>
          <a:p>
            <a:r>
              <a:rPr lang="en-US"/>
              <a:t>Click icon to add table</a:t>
            </a:r>
          </a:p>
        </p:txBody>
      </p:sp>
      <p:sp>
        <p:nvSpPr>
          <p:cNvPr id="4" name="Date Placeholder 3"/>
          <p:cNvSpPr>
            <a:spLocks noGrp="1"/>
          </p:cNvSpPr>
          <p:nvPr>
            <p:ph type="dt" sz="half" idx="10"/>
          </p:nvPr>
        </p:nvSpPr>
        <p:spPr/>
        <p:txBody>
          <a:bodyPr/>
          <a:lstStyle/>
          <a:p>
            <a:fld id="{520BB38B-30D7-4D1B-97BC-5D1FBA727312}"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chemeClr val="bg1"/>
                </a:solidFill>
              </a:defRPr>
            </a:lvl1pPr>
          </a:lstStyle>
          <a:p>
            <a:fld id="{9597C7A0-1D39-45A0-B219-D9CAEB3500C9}"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chemeClr val="bg1"/>
                </a:solidFill>
              </a:defRPr>
            </a:lvl1pPr>
          </a:lstStyle>
          <a:p>
            <a:fld id="{FB41A757-E519-44E1-94B2-26EE0A0253EB}"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2299475" y="1609867"/>
            <a:ext cx="7593051" cy="3638266"/>
          </a:xfrm>
          <a:solidFill>
            <a:schemeClr val="tx1">
              <a:alpha val="88000"/>
            </a:scheme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chemeClr val="bg1"/>
                </a:solidFill>
              </a:defRPr>
            </a:lvl1pPr>
          </a:lstStyle>
          <a:p>
            <a:fld id="{0EB39DE7-C43E-4F86-8420-6E1976D664FB}"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FC37AEF8-BBDF-473A-A16D-C6322363C150}"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fld id="{7C409941-8410-4612-B7D5-9DFF47E01A63}"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E17EBDE0-7844-499D-AEF9-D87499F408F8}"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8E57C90B-CFB1-4670-8699-2A366EC5D347}"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DF636358-964B-44E6-BC3D-2B9228DAA7D3}"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fld id="{D93CD708-22CB-4D42-ABC4-5BA23F489D68}"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fld id="{2AEB6FBD-F55A-4B24-A7D9-3961DC0FAB94}" type="datetime1">
              <a:rPr lang="en-US" smtClean="0"/>
              <a:t>8/21/2018</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a:solidFill>
                  <a:schemeClr val="tx2"/>
                </a:solidFill>
              </a:rPr>
              <a:t>Optional Tagline Goes Here</a:t>
            </a:r>
            <a:r>
              <a:rPr lang="en-US"/>
              <a:t> </a:t>
            </a:r>
            <a:r>
              <a:rPr lang="en-US">
                <a:solidFill>
                  <a:schemeClr val="accent1"/>
                </a:solidFill>
              </a:rPr>
              <a:t>|</a:t>
            </a:r>
            <a:r>
              <a:rPr lang="en-US"/>
              <a:t> </a:t>
            </a:r>
            <a:r>
              <a:rPr lang="en-US">
                <a:solidFill>
                  <a:schemeClr val="tx2"/>
                </a:solidFill>
              </a:rPr>
              <a:t>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p:txBody>
          <a:bodyPr/>
          <a:lstStyle/>
          <a:p>
            <a:fld id="{CF9F8095-61BB-47BE-80A1-8F689A92D77F}" type="datetime1">
              <a:rPr lang="en-US" smtClean="0"/>
              <a:t>8/21/2018</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1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08225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A52411-9723-4B23-B0DE-30A53674A2CB}" type="datetime1">
              <a:rPr lang="en-US" smtClean="0"/>
              <a:t>8/21/2018</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50D2ED-4E90-4F1B-B487-AF71E06A6682}"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006B7-AB3C-4FD3-A2EB-B5BCA98520EE}"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08F443-03F0-48E1-BE47-6D0BCCF0D90D}" type="datetime1">
              <a:rPr lang="en-US" smtClean="0"/>
              <a:t>8/21/2018</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7760C854-C02A-4EB5-8D89-B8F38A2F4D3D}" type="datetime1">
              <a:rPr lang="en-US" smtClean="0"/>
              <a:t>8/21/2018</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s://www.calhospitalprepare.org/sites/main/files/file-attachments/fic_planning_guide_final_062813_v62_0.pdf"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hyperlink" Target="https://creativecommons.org/licenses/by/3.0/" TargetMode="External"/><Relationship Id="rId4" Type="http://schemas.openxmlformats.org/officeDocument/2006/relationships/hyperlink" Target="https://afiftabsh.com/tag/project-based-structure/"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hyperlink" Target="https://creativecommons.org/licenses/by/3.0/" TargetMode="External"/><Relationship Id="rId13" Type="http://schemas.openxmlformats.org/officeDocument/2006/relationships/hyperlink" Target="http://flickr.com/photos/walmart3/14692115179" TargetMode="External"/><Relationship Id="rId3" Type="http://schemas.openxmlformats.org/officeDocument/2006/relationships/image" Target="../media/image10.jpeg"/><Relationship Id="rId7" Type="http://schemas.openxmlformats.org/officeDocument/2006/relationships/hyperlink" Target="http://www.thingiverse.com/thing:1922235" TargetMode="External"/><Relationship Id="rId12"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1.JPG&amp;ehk=KEAtHfLG6au4FYEpL1uQgA&amp;r=0&amp;pid=OfficeInsert"/><Relationship Id="rId11" Type="http://schemas.openxmlformats.org/officeDocument/2006/relationships/hyperlink" Target="https://creativecommons.org/licenses/by-sa/3.0/" TargetMode="External"/><Relationship Id="rId5" Type="http://schemas.openxmlformats.org/officeDocument/2006/relationships/hyperlink" Target="https://creativecommons.org/licenses/by-nd/3.0/" TargetMode="External"/><Relationship Id="rId10" Type="http://schemas.openxmlformats.org/officeDocument/2006/relationships/hyperlink" Target="http://commons.wikimedia.org/wiki/File:CT_Scanner_Malizia.jpg" TargetMode="External"/><Relationship Id="rId4" Type="http://schemas.openxmlformats.org/officeDocument/2006/relationships/hyperlink" Target="http://utcbangalore.blogspot.com/2013/06/utc-phone-numbers-and-intercom.html" TargetMode="External"/><Relationship Id="rId9" Type="http://schemas.openxmlformats.org/officeDocument/2006/relationships/image" Target="../media/image12.jpg&amp;ehk=IoYLP9Rlkyj5Vi20VytYrg&amp;r=0&amp;pid=OfficeInsert"/><Relationship Id="rId14" Type="http://schemas.openxmlformats.org/officeDocument/2006/relationships/hyperlink" Target="https://creativecommons.org/licenses/by/2.0/"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0" y="4187952"/>
            <a:ext cx="12192000" cy="1199223"/>
          </a:xfrm>
        </p:spPr>
        <p:txBody>
          <a:bodyPr/>
          <a:lstStyle/>
          <a:p>
            <a:r>
              <a:rPr lang="en-US" dirty="0" smtClean="0"/>
              <a:t>Pediatric Surge</a:t>
            </a:r>
            <a:br>
              <a:rPr lang="en-US" dirty="0" smtClean="0"/>
            </a:br>
            <a:r>
              <a:rPr lang="en-US" dirty="0" smtClean="0"/>
              <a:t>Operations and Incident Management</a:t>
            </a:r>
            <a:endParaRPr lang="en-US" dirty="0"/>
          </a:p>
        </p:txBody>
      </p:sp>
      <p:sp>
        <p:nvSpPr>
          <p:cNvPr id="2" name="Text Placeholder 1"/>
          <p:cNvSpPr>
            <a:spLocks noGrp="1"/>
          </p:cNvSpPr>
          <p:nvPr>
            <p:ph type="body" sz="quarter" idx="14"/>
          </p:nvPr>
        </p:nvSpPr>
        <p:spPr/>
        <p:txBody>
          <a:bodyPr>
            <a:normAutofit/>
          </a:bodyPr>
          <a:lstStyle/>
          <a:p>
            <a:r>
              <a:rPr lang="en-US" dirty="0" smtClean="0"/>
              <a:t>Shawn Stoen </a:t>
            </a:r>
            <a:r>
              <a:rPr lang="en-US" dirty="0" smtClean="0">
                <a:solidFill>
                  <a:schemeClr val="accent2"/>
                </a:solidFill>
              </a:rPr>
              <a:t>|</a:t>
            </a:r>
            <a:r>
              <a:rPr lang="en-US" dirty="0" smtClean="0"/>
              <a:t> Mark Dascalos </a:t>
            </a:r>
            <a:r>
              <a:rPr lang="en-US" dirty="0">
                <a:solidFill>
                  <a:schemeClr val="accent2"/>
                </a:solidFill>
              </a:rPr>
              <a:t>|</a:t>
            </a:r>
            <a:r>
              <a:rPr lang="en-US" dirty="0"/>
              <a:t> </a:t>
            </a:r>
            <a:r>
              <a:rPr lang="en-US" dirty="0" smtClean="0"/>
              <a:t>Vicki Neidt</a:t>
            </a:r>
            <a:endParaRPr lang="en-US" dirty="0"/>
          </a:p>
          <a:p>
            <a:r>
              <a:rPr lang="en-US" dirty="0" smtClean="0"/>
              <a:t>2018</a:t>
            </a:r>
            <a:endParaRPr lang="en-US" dirty="0"/>
          </a:p>
        </p:txBody>
      </p:sp>
      <p:pic>
        <p:nvPicPr>
          <p:cNvPr id="5" name="MN.IT Services Logo" descr="Minnesota Department of Health"/>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0710" y="1775421"/>
            <a:ext cx="5670580" cy="813933"/>
          </a:xfrm>
          <a:prstGeom prst="rect">
            <a:avLst/>
          </a:prstGeom>
        </p:spPr>
      </p:pic>
    </p:spTree>
    <p:extLst>
      <p:ext uri="{BB962C8B-B14F-4D97-AF65-F5344CB8AC3E}">
        <p14:creationId xmlns:p14="http://schemas.microsoft.com/office/powerpoint/2010/main" val="1797303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437A2-C85E-442E-9AE4-FE19C649E2A3}"/>
              </a:ext>
            </a:extLst>
          </p:cNvPr>
          <p:cNvSpPr>
            <a:spLocks noGrp="1"/>
          </p:cNvSpPr>
          <p:nvPr>
            <p:ph type="title"/>
          </p:nvPr>
        </p:nvSpPr>
        <p:spPr/>
        <p:txBody>
          <a:bodyPr/>
          <a:lstStyle/>
          <a:p>
            <a:r>
              <a:rPr lang="en-US" dirty="0"/>
              <a:t>Pediatric Surge</a:t>
            </a:r>
          </a:p>
        </p:txBody>
      </p:sp>
      <p:sp>
        <p:nvSpPr>
          <p:cNvPr id="6" name="Slide Number Placeholder 5">
            <a:extLst>
              <a:ext uri="{FF2B5EF4-FFF2-40B4-BE49-F238E27FC236}">
                <a16:creationId xmlns:a16="http://schemas.microsoft.com/office/drawing/2014/main" id="{4D9CD3EF-3716-4346-A2EE-BC8852F4E429}"/>
              </a:ext>
            </a:extLst>
          </p:cNvPr>
          <p:cNvSpPr>
            <a:spLocks noGrp="1"/>
          </p:cNvSpPr>
          <p:nvPr>
            <p:ph type="sldNum" sz="quarter" idx="12"/>
          </p:nvPr>
        </p:nvSpPr>
        <p:spPr/>
        <p:txBody>
          <a:bodyPr/>
          <a:lstStyle/>
          <a:p>
            <a:fld id="{48F63A3B-78C7-47BE-AE5E-E10140E04643}" type="slidenum">
              <a:rPr lang="en-US" smtClean="0"/>
              <a:t>10</a:t>
            </a:fld>
            <a:endParaRPr lang="en-US" dirty="0"/>
          </a:p>
        </p:txBody>
      </p:sp>
      <p:sp>
        <p:nvSpPr>
          <p:cNvPr id="8" name="Content Placeholder 2">
            <a:extLst>
              <a:ext uri="{FF2B5EF4-FFF2-40B4-BE49-F238E27FC236}">
                <a16:creationId xmlns:a16="http://schemas.microsoft.com/office/drawing/2014/main" id="{6AE0428F-450A-4D47-B5E7-6C32B825B2F0}"/>
              </a:ext>
            </a:extLst>
          </p:cNvPr>
          <p:cNvSpPr>
            <a:spLocks noGrp="1"/>
          </p:cNvSpPr>
          <p:nvPr>
            <p:ph sz="quarter" idx="10"/>
          </p:nvPr>
        </p:nvSpPr>
        <p:spPr>
          <a:xfrm>
            <a:off x="838200" y="2011680"/>
            <a:ext cx="10515600" cy="1968649"/>
          </a:xfrm>
        </p:spPr>
        <p:txBody>
          <a:bodyPr>
            <a:normAutofit/>
          </a:bodyPr>
          <a:lstStyle/>
          <a:p>
            <a:pPr marL="0" indent="0" algn="ctr">
              <a:buNone/>
            </a:pPr>
            <a:r>
              <a:rPr lang="en-US" sz="5400" dirty="0"/>
              <a:t>Lets discuss your </a:t>
            </a:r>
            <a:r>
              <a:rPr lang="en-US" sz="5400" dirty="0" smtClean="0"/>
              <a:t>facility…</a:t>
            </a:r>
            <a:endParaRPr lang="en-US" sz="5400" dirty="0"/>
          </a:p>
        </p:txBody>
      </p:sp>
    </p:spTree>
    <p:extLst>
      <p:ext uri="{BB962C8B-B14F-4D97-AF65-F5344CB8AC3E}">
        <p14:creationId xmlns:p14="http://schemas.microsoft.com/office/powerpoint/2010/main" val="2902359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Pediatric Surge</a:t>
            </a:r>
          </a:p>
        </p:txBody>
      </p:sp>
      <p:sp>
        <p:nvSpPr>
          <p:cNvPr id="3" name="Content Placeholder 2"/>
          <p:cNvSpPr>
            <a:spLocks noGrp="1"/>
          </p:cNvSpPr>
          <p:nvPr>
            <p:ph idx="1"/>
          </p:nvPr>
        </p:nvSpPr>
        <p:spPr/>
        <p:txBody>
          <a:bodyPr>
            <a:normAutofit/>
          </a:bodyPr>
          <a:lstStyle/>
          <a:p>
            <a:pPr marL="0" indent="0">
              <a:buNone/>
            </a:pPr>
            <a:r>
              <a:rPr lang="en-US" sz="4000" b="1" dirty="0"/>
              <a:t>Scenario</a:t>
            </a:r>
          </a:p>
          <a:p>
            <a:pPr lvl="1"/>
            <a:r>
              <a:rPr lang="en-US" sz="2800" dirty="0">
                <a:solidFill>
                  <a:srgbClr val="000000"/>
                </a:solidFill>
              </a:rPr>
              <a:t>Your critical access hospital has an 5-bed emergency department, of which 3 beds are currently filled with patients. </a:t>
            </a:r>
            <a:endParaRPr lang="en-US" sz="2800" dirty="0" smtClean="0">
              <a:solidFill>
                <a:srgbClr val="000000"/>
              </a:solidFill>
            </a:endParaRPr>
          </a:p>
          <a:p>
            <a:pPr lvl="1"/>
            <a:r>
              <a:rPr lang="en-US" sz="2800" dirty="0" smtClean="0">
                <a:solidFill>
                  <a:srgbClr val="000000"/>
                </a:solidFill>
              </a:rPr>
              <a:t>You are on generator power due to a power failure. </a:t>
            </a:r>
          </a:p>
          <a:p>
            <a:pPr lvl="1"/>
            <a:r>
              <a:rPr lang="en-US" sz="2800" dirty="0" smtClean="0">
                <a:solidFill>
                  <a:srgbClr val="000000"/>
                </a:solidFill>
              </a:rPr>
              <a:t>You </a:t>
            </a:r>
            <a:r>
              <a:rPr lang="en-US" sz="2800" dirty="0">
                <a:solidFill>
                  <a:srgbClr val="000000"/>
                </a:solidFill>
              </a:rPr>
              <a:t>have been notified </a:t>
            </a:r>
            <a:r>
              <a:rPr lang="en-US" sz="2800" dirty="0" smtClean="0">
                <a:solidFill>
                  <a:srgbClr val="000000"/>
                </a:solidFill>
              </a:rPr>
              <a:t>there </a:t>
            </a:r>
            <a:r>
              <a:rPr lang="en-US" sz="2800" dirty="0">
                <a:solidFill>
                  <a:srgbClr val="000000"/>
                </a:solidFill>
              </a:rPr>
              <a:t>has been a rollover accident with two critical victims that are being transported to your hospital.</a:t>
            </a:r>
          </a:p>
        </p:txBody>
      </p:sp>
      <p:sp>
        <p:nvSpPr>
          <p:cNvPr id="4" name="Slide Number Placeholder 3"/>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187997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D57D4-DF74-4421-8699-44B7A154A11F}"/>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50C50D6F-4FE5-423F-91B9-82DC9983FD06}"/>
              </a:ext>
            </a:extLst>
          </p:cNvPr>
          <p:cNvSpPr>
            <a:spLocks noGrp="1"/>
          </p:cNvSpPr>
          <p:nvPr>
            <p:ph idx="1"/>
          </p:nvPr>
        </p:nvSpPr>
        <p:spPr>
          <a:xfrm>
            <a:off x="838200" y="1825625"/>
            <a:ext cx="10515600" cy="4895850"/>
          </a:xfrm>
        </p:spPr>
        <p:txBody>
          <a:bodyPr>
            <a:normAutofit lnSpcReduction="10000"/>
          </a:bodyPr>
          <a:lstStyle/>
          <a:p>
            <a:pPr marL="0" indent="0">
              <a:buNone/>
            </a:pPr>
            <a:r>
              <a:rPr lang="en-US" sz="4000" b="1" dirty="0"/>
              <a:t>Resources:</a:t>
            </a:r>
          </a:p>
          <a:p>
            <a:pPr lvl="2"/>
            <a:r>
              <a:rPr lang="en-US" sz="3200" dirty="0" smtClean="0">
                <a:solidFill>
                  <a:srgbClr val="000000"/>
                </a:solidFill>
              </a:rPr>
              <a:t>Staff</a:t>
            </a:r>
            <a:endParaRPr lang="en-US" sz="3200" dirty="0">
              <a:solidFill>
                <a:srgbClr val="000000"/>
              </a:solidFill>
            </a:endParaRPr>
          </a:p>
          <a:p>
            <a:pPr lvl="3"/>
            <a:r>
              <a:rPr lang="en-US" sz="2800" dirty="0" smtClean="0">
                <a:solidFill>
                  <a:srgbClr val="000000"/>
                </a:solidFill>
              </a:rPr>
              <a:t>(1) </a:t>
            </a:r>
            <a:r>
              <a:rPr lang="en-US" sz="2800" dirty="0">
                <a:solidFill>
                  <a:srgbClr val="000000"/>
                </a:solidFill>
              </a:rPr>
              <a:t>RN </a:t>
            </a:r>
            <a:r>
              <a:rPr lang="en-US" sz="2800" dirty="0" smtClean="0">
                <a:solidFill>
                  <a:srgbClr val="000000"/>
                </a:solidFill>
              </a:rPr>
              <a:t>caring for the 3 patients in the ER</a:t>
            </a:r>
          </a:p>
          <a:p>
            <a:pPr lvl="3"/>
            <a:r>
              <a:rPr lang="en-US" sz="2800" dirty="0">
                <a:solidFill>
                  <a:srgbClr val="000000"/>
                </a:solidFill>
              </a:rPr>
              <a:t>(2) RNs taking care of 8 low/medium care patients admitted on the floor</a:t>
            </a:r>
          </a:p>
          <a:p>
            <a:pPr lvl="3"/>
            <a:r>
              <a:rPr lang="en-US" sz="2800" dirty="0" smtClean="0">
                <a:solidFill>
                  <a:srgbClr val="000000"/>
                </a:solidFill>
              </a:rPr>
              <a:t>(1)  </a:t>
            </a:r>
            <a:r>
              <a:rPr lang="en-US" sz="2800" dirty="0">
                <a:solidFill>
                  <a:srgbClr val="000000"/>
                </a:solidFill>
              </a:rPr>
              <a:t>ER Physician (Locum</a:t>
            </a:r>
            <a:r>
              <a:rPr lang="en-US" sz="2800" dirty="0" smtClean="0">
                <a:solidFill>
                  <a:srgbClr val="000000"/>
                </a:solidFill>
              </a:rPr>
              <a:t>)</a:t>
            </a:r>
          </a:p>
          <a:p>
            <a:pPr lvl="3"/>
            <a:r>
              <a:rPr lang="en-US" sz="2800" dirty="0" smtClean="0">
                <a:solidFill>
                  <a:srgbClr val="000000"/>
                </a:solidFill>
              </a:rPr>
              <a:t>(2) </a:t>
            </a:r>
            <a:r>
              <a:rPr lang="en-US" sz="2800" dirty="0">
                <a:solidFill>
                  <a:srgbClr val="000000"/>
                </a:solidFill>
              </a:rPr>
              <a:t>Paramedics – Out at the Accident </a:t>
            </a:r>
            <a:r>
              <a:rPr lang="en-US" sz="2800" dirty="0" smtClean="0">
                <a:solidFill>
                  <a:srgbClr val="000000"/>
                </a:solidFill>
              </a:rPr>
              <a:t>already</a:t>
            </a:r>
          </a:p>
          <a:p>
            <a:pPr lvl="3"/>
            <a:r>
              <a:rPr lang="en-US" sz="2800" dirty="0" smtClean="0">
                <a:solidFill>
                  <a:srgbClr val="000000"/>
                </a:solidFill>
              </a:rPr>
              <a:t>(1) Off </a:t>
            </a:r>
            <a:r>
              <a:rPr lang="en-US" sz="2800" dirty="0">
                <a:solidFill>
                  <a:srgbClr val="000000"/>
                </a:solidFill>
              </a:rPr>
              <a:t>Site Nursing Supervisor that covers two hospitals</a:t>
            </a:r>
          </a:p>
          <a:p>
            <a:endParaRPr lang="en-US" dirty="0"/>
          </a:p>
        </p:txBody>
      </p:sp>
      <p:sp>
        <p:nvSpPr>
          <p:cNvPr id="6" name="Slide Number Placeholder 5">
            <a:extLst>
              <a:ext uri="{FF2B5EF4-FFF2-40B4-BE49-F238E27FC236}">
                <a16:creationId xmlns:a16="http://schemas.microsoft.com/office/drawing/2014/main" id="{982B20EF-EF89-4062-A9CB-A38AA9F81853}"/>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2473890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577E4-9258-450C-B33E-8475EB1B466E}"/>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A44F9CCA-1C8E-4979-8308-FE6A162A8B54}"/>
              </a:ext>
            </a:extLst>
          </p:cNvPr>
          <p:cNvSpPr>
            <a:spLocks noGrp="1"/>
          </p:cNvSpPr>
          <p:nvPr>
            <p:ph idx="1"/>
          </p:nvPr>
        </p:nvSpPr>
        <p:spPr>
          <a:xfrm>
            <a:off x="936674" y="2005012"/>
            <a:ext cx="9052932" cy="4351338"/>
          </a:xfrm>
        </p:spPr>
        <p:txBody>
          <a:bodyPr/>
          <a:lstStyle/>
          <a:p>
            <a:pPr marL="0" indent="0">
              <a:buNone/>
            </a:pPr>
            <a:r>
              <a:rPr lang="en-US" sz="4000" b="1" dirty="0"/>
              <a:t>Questions:</a:t>
            </a:r>
          </a:p>
          <a:p>
            <a:r>
              <a:rPr lang="en-US" sz="2800" dirty="0">
                <a:solidFill>
                  <a:srgbClr val="000000"/>
                </a:solidFill>
              </a:rPr>
              <a:t>Who can activate your plan and </a:t>
            </a:r>
            <a:r>
              <a:rPr lang="en-US" sz="2800" dirty="0" smtClean="0">
                <a:solidFill>
                  <a:srgbClr val="000000"/>
                </a:solidFill>
              </a:rPr>
              <a:t>call in additional staff?</a:t>
            </a:r>
            <a:endParaRPr lang="en-US" sz="2800" dirty="0">
              <a:solidFill>
                <a:srgbClr val="000000"/>
              </a:solidFill>
            </a:endParaRPr>
          </a:p>
          <a:p>
            <a:r>
              <a:rPr lang="en-US" sz="2800" dirty="0">
                <a:solidFill>
                  <a:srgbClr val="000000"/>
                </a:solidFill>
              </a:rPr>
              <a:t>Who is the Incident Commander until more help arrives?</a:t>
            </a:r>
          </a:p>
          <a:p>
            <a:r>
              <a:rPr lang="en-US" sz="2800" dirty="0">
                <a:solidFill>
                  <a:srgbClr val="000000"/>
                </a:solidFill>
              </a:rPr>
              <a:t>Do you have a call tree or automatic call back system?-- and who is going to make the calls?</a:t>
            </a:r>
          </a:p>
          <a:p>
            <a:endParaRPr lang="en-US" dirty="0"/>
          </a:p>
        </p:txBody>
      </p:sp>
      <p:sp>
        <p:nvSpPr>
          <p:cNvPr id="6" name="Slide Number Placeholder 5">
            <a:extLst>
              <a:ext uri="{FF2B5EF4-FFF2-40B4-BE49-F238E27FC236}">
                <a16:creationId xmlns:a16="http://schemas.microsoft.com/office/drawing/2014/main" id="{08F81E1F-5D52-4F3C-B1B8-A9DC591AD0EF}"/>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506863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84968-DA7B-455C-A50D-7368F83B1054}"/>
              </a:ext>
            </a:extLst>
          </p:cNvPr>
          <p:cNvSpPr>
            <a:spLocks noGrp="1"/>
          </p:cNvSpPr>
          <p:nvPr>
            <p:ph type="title"/>
          </p:nvPr>
        </p:nvSpPr>
        <p:spPr/>
        <p:txBody>
          <a:bodyPr/>
          <a:lstStyle/>
          <a:p>
            <a:r>
              <a:rPr lang="en-US"/>
              <a:t>Pediatric Surge</a:t>
            </a:r>
          </a:p>
        </p:txBody>
      </p:sp>
      <p:sp>
        <p:nvSpPr>
          <p:cNvPr id="3" name="Content Placeholder 2">
            <a:extLst>
              <a:ext uri="{FF2B5EF4-FFF2-40B4-BE49-F238E27FC236}">
                <a16:creationId xmlns:a16="http://schemas.microsoft.com/office/drawing/2014/main" id="{2B1EB0EC-7CC2-4DD0-9B63-A763FF1D3D06}"/>
              </a:ext>
            </a:extLst>
          </p:cNvPr>
          <p:cNvSpPr>
            <a:spLocks noGrp="1"/>
          </p:cNvSpPr>
          <p:nvPr>
            <p:ph idx="1"/>
          </p:nvPr>
        </p:nvSpPr>
        <p:spPr>
          <a:xfrm>
            <a:off x="388034" y="1853760"/>
            <a:ext cx="9881382" cy="4351338"/>
          </a:xfrm>
        </p:spPr>
        <p:txBody>
          <a:bodyPr>
            <a:normAutofit lnSpcReduction="10000"/>
          </a:bodyPr>
          <a:lstStyle/>
          <a:p>
            <a:pPr marL="0" indent="0">
              <a:buNone/>
            </a:pPr>
            <a:r>
              <a:rPr lang="en-US" sz="4000" b="1" dirty="0"/>
              <a:t>WHAT do you Do?...</a:t>
            </a:r>
          </a:p>
          <a:p>
            <a:pPr lvl="1"/>
            <a:r>
              <a:rPr lang="en-US" sz="2800" dirty="0">
                <a:solidFill>
                  <a:srgbClr val="000000"/>
                </a:solidFill>
              </a:rPr>
              <a:t>You have a radiology supervisor and a maintenance staff member who live 2 miles away, and can be at the hospital in 20 minutes</a:t>
            </a:r>
          </a:p>
          <a:p>
            <a:pPr lvl="1"/>
            <a:r>
              <a:rPr lang="en-US" sz="2800" dirty="0">
                <a:solidFill>
                  <a:srgbClr val="000000"/>
                </a:solidFill>
              </a:rPr>
              <a:t>Your manager lives 40 miles away, and will come in “if necessary”</a:t>
            </a:r>
          </a:p>
          <a:p>
            <a:pPr lvl="1"/>
            <a:r>
              <a:rPr lang="en-US" sz="2800" dirty="0">
                <a:solidFill>
                  <a:srgbClr val="000000"/>
                </a:solidFill>
              </a:rPr>
              <a:t>The on-call manager thinks you can handle it with your current resources</a:t>
            </a:r>
          </a:p>
          <a:p>
            <a:pPr marL="0" indent="0">
              <a:buNone/>
            </a:pPr>
            <a:endParaRPr lang="en-US" dirty="0"/>
          </a:p>
        </p:txBody>
      </p:sp>
      <p:sp>
        <p:nvSpPr>
          <p:cNvPr id="6" name="Slide Number Placeholder 5">
            <a:extLst>
              <a:ext uri="{FF2B5EF4-FFF2-40B4-BE49-F238E27FC236}">
                <a16:creationId xmlns:a16="http://schemas.microsoft.com/office/drawing/2014/main" id="{239B0AB6-6EE9-4D4D-8628-D323D9589800}"/>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1322335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Pediatric Surge</a:t>
            </a:r>
          </a:p>
        </p:txBody>
      </p:sp>
      <p:sp>
        <p:nvSpPr>
          <p:cNvPr id="3" name="Content Placeholder 2"/>
          <p:cNvSpPr>
            <a:spLocks noGrp="1"/>
          </p:cNvSpPr>
          <p:nvPr>
            <p:ph idx="1"/>
          </p:nvPr>
        </p:nvSpPr>
        <p:spPr/>
        <p:txBody>
          <a:bodyPr>
            <a:noAutofit/>
          </a:bodyPr>
          <a:lstStyle/>
          <a:p>
            <a:pPr marL="0" indent="0">
              <a:buNone/>
            </a:pPr>
            <a:r>
              <a:rPr lang="en-US" sz="4000" b="1" dirty="0"/>
              <a:t>Security</a:t>
            </a:r>
          </a:p>
          <a:p>
            <a:pPr lvl="1"/>
            <a:r>
              <a:rPr lang="en-US" sz="2800" dirty="0">
                <a:solidFill>
                  <a:srgbClr val="000000"/>
                </a:solidFill>
              </a:rPr>
              <a:t>Do you have security, and do they have a plan for surge?</a:t>
            </a:r>
          </a:p>
          <a:p>
            <a:pPr lvl="1"/>
            <a:r>
              <a:rPr lang="en-US" sz="2800" dirty="0">
                <a:solidFill>
                  <a:srgbClr val="000000"/>
                </a:solidFill>
              </a:rPr>
              <a:t>If you don’t have security, and the local responders are your resource – do you have a plan/agreement?</a:t>
            </a:r>
          </a:p>
          <a:p>
            <a:pPr lvl="2"/>
            <a:r>
              <a:rPr lang="en-US" sz="2800" dirty="0">
                <a:solidFill>
                  <a:srgbClr val="000000"/>
                </a:solidFill>
              </a:rPr>
              <a:t>Keep in mind that above groups may all be busy at scene</a:t>
            </a:r>
          </a:p>
        </p:txBody>
      </p:sp>
      <p:sp>
        <p:nvSpPr>
          <p:cNvPr id="4" name="Slide Number Placeholder 3"/>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3099778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D6BBA-647D-4931-8126-9D56594A17E3}"/>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C223B483-8FD1-4865-8D12-9824671F696D}"/>
              </a:ext>
            </a:extLst>
          </p:cNvPr>
          <p:cNvSpPr>
            <a:spLocks noGrp="1"/>
          </p:cNvSpPr>
          <p:nvPr>
            <p:ph idx="1"/>
          </p:nvPr>
        </p:nvSpPr>
        <p:spPr/>
        <p:txBody>
          <a:bodyPr>
            <a:normAutofit/>
          </a:bodyPr>
          <a:lstStyle/>
          <a:p>
            <a:pPr marL="0" indent="0">
              <a:buNone/>
            </a:pPr>
            <a:r>
              <a:rPr lang="en-US" sz="4000" b="1" dirty="0"/>
              <a:t>Security Issues</a:t>
            </a:r>
          </a:p>
        </p:txBody>
      </p:sp>
      <p:sp>
        <p:nvSpPr>
          <p:cNvPr id="6" name="Slide Number Placeholder 5">
            <a:extLst>
              <a:ext uri="{FF2B5EF4-FFF2-40B4-BE49-F238E27FC236}">
                <a16:creationId xmlns:a16="http://schemas.microsoft.com/office/drawing/2014/main" id="{8AA27BD4-9827-477E-9B82-FA6FD3C7A3EF}"/>
              </a:ext>
            </a:extLst>
          </p:cNvPr>
          <p:cNvSpPr>
            <a:spLocks noGrp="1"/>
          </p:cNvSpPr>
          <p:nvPr>
            <p:ph type="sldNum" sz="quarter" idx="12"/>
          </p:nvPr>
        </p:nvSpPr>
        <p:spPr/>
        <p:txBody>
          <a:bodyPr/>
          <a:lstStyle/>
          <a:p>
            <a:fld id="{48F63A3B-78C7-47BE-AE5E-E10140E04643}" type="slidenum">
              <a:rPr lang="en-US" smtClean="0"/>
              <a:t>16</a:t>
            </a:fld>
            <a:endParaRPr lang="en-US" dirty="0"/>
          </a:p>
        </p:txBody>
      </p:sp>
      <p:sp>
        <p:nvSpPr>
          <p:cNvPr id="7" name="Rectangle 6">
            <a:extLst>
              <a:ext uri="{FF2B5EF4-FFF2-40B4-BE49-F238E27FC236}">
                <a16:creationId xmlns:a16="http://schemas.microsoft.com/office/drawing/2014/main" id="{847D78C4-9A64-47E3-830C-1AD2C8E92096}"/>
              </a:ext>
            </a:extLst>
          </p:cNvPr>
          <p:cNvSpPr/>
          <p:nvPr/>
        </p:nvSpPr>
        <p:spPr>
          <a:xfrm>
            <a:off x="518160" y="2372707"/>
            <a:ext cx="11155680" cy="3323987"/>
          </a:xfrm>
          <a:prstGeom prst="rect">
            <a:avLst/>
          </a:prstGeom>
        </p:spPr>
        <p:txBody>
          <a:bodyPr wrap="square">
            <a:spAutoFit/>
          </a:bodyPr>
          <a:lstStyle/>
          <a:p>
            <a:pPr marL="914400" lvl="1" indent="-457200">
              <a:lnSpc>
                <a:spcPct val="150000"/>
              </a:lnSpc>
              <a:buFont typeface="Arial" panose="020B0604020202020204" pitchFamily="34" charset="0"/>
              <a:buChar char="•"/>
            </a:pPr>
            <a:r>
              <a:rPr lang="en-US" sz="2800" dirty="0">
                <a:solidFill>
                  <a:srgbClr val="000000"/>
                </a:solidFill>
              </a:rPr>
              <a:t>Can you “lock down” your patient care areas?</a:t>
            </a:r>
          </a:p>
          <a:p>
            <a:pPr marL="914400" lvl="1" indent="-457200">
              <a:lnSpc>
                <a:spcPct val="150000"/>
              </a:lnSpc>
              <a:buFont typeface="Arial" panose="020B0604020202020204" pitchFamily="34" charset="0"/>
              <a:buChar char="•"/>
            </a:pPr>
            <a:r>
              <a:rPr lang="en-US" sz="2800" dirty="0">
                <a:solidFill>
                  <a:srgbClr val="000000"/>
                </a:solidFill>
              </a:rPr>
              <a:t>How many people do you need if you don’t have a central locking station to secure your patient care areas?</a:t>
            </a:r>
          </a:p>
          <a:p>
            <a:pPr marL="914400" lvl="1" indent="-457200">
              <a:lnSpc>
                <a:spcPct val="150000"/>
              </a:lnSpc>
              <a:buFont typeface="Arial" panose="020B0604020202020204" pitchFamily="34" charset="0"/>
              <a:buChar char="•"/>
            </a:pPr>
            <a:r>
              <a:rPr lang="en-US" sz="2800" dirty="0">
                <a:solidFill>
                  <a:srgbClr val="000000"/>
                </a:solidFill>
              </a:rPr>
              <a:t>Have staff members / volunteers been trained in incident response, crowd management, or de-escalation techniques?</a:t>
            </a:r>
          </a:p>
        </p:txBody>
      </p:sp>
    </p:spTree>
    <p:extLst>
      <p:ext uri="{BB962C8B-B14F-4D97-AF65-F5344CB8AC3E}">
        <p14:creationId xmlns:p14="http://schemas.microsoft.com/office/powerpoint/2010/main" val="3344417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7A726-9C6E-475A-9EEF-B321D0E43B5C}"/>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A44898E3-68D7-44BE-B7EB-B9010339113C}"/>
              </a:ext>
            </a:extLst>
          </p:cNvPr>
          <p:cNvSpPr>
            <a:spLocks noGrp="1"/>
          </p:cNvSpPr>
          <p:nvPr>
            <p:ph idx="1"/>
          </p:nvPr>
        </p:nvSpPr>
        <p:spPr/>
        <p:txBody>
          <a:bodyPr/>
          <a:lstStyle/>
          <a:p>
            <a:pPr marL="0" indent="0">
              <a:buNone/>
            </a:pPr>
            <a:r>
              <a:rPr lang="en-US" sz="4000" b="1" dirty="0"/>
              <a:t>Volunteers</a:t>
            </a:r>
          </a:p>
          <a:p>
            <a:pPr lvl="1"/>
            <a:r>
              <a:rPr lang="en-US" sz="2800" dirty="0">
                <a:solidFill>
                  <a:srgbClr val="000000"/>
                </a:solidFill>
              </a:rPr>
              <a:t>How are volunteers currently being used in your facility?</a:t>
            </a:r>
          </a:p>
          <a:p>
            <a:pPr lvl="1"/>
            <a:r>
              <a:rPr lang="en-US" sz="2800" dirty="0">
                <a:solidFill>
                  <a:srgbClr val="000000"/>
                </a:solidFill>
              </a:rPr>
              <a:t>How can that be revised to support a surge incident?</a:t>
            </a:r>
          </a:p>
          <a:p>
            <a:pPr lvl="1"/>
            <a:r>
              <a:rPr lang="en-US" sz="2800" dirty="0">
                <a:solidFill>
                  <a:srgbClr val="000000"/>
                </a:solidFill>
              </a:rPr>
              <a:t>Do you have back ground checks done on your facility employees?</a:t>
            </a:r>
          </a:p>
          <a:p>
            <a:endParaRPr lang="en-US" dirty="0"/>
          </a:p>
        </p:txBody>
      </p:sp>
      <p:sp>
        <p:nvSpPr>
          <p:cNvPr id="6" name="Slide Number Placeholder 5">
            <a:extLst>
              <a:ext uri="{FF2B5EF4-FFF2-40B4-BE49-F238E27FC236}">
                <a16:creationId xmlns:a16="http://schemas.microsoft.com/office/drawing/2014/main" id="{5C9992A8-90F5-4113-9893-3001FF8A4548}"/>
              </a:ext>
            </a:extLst>
          </p:cNvPr>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1033338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D9DC4-85FD-4122-A237-CD1D55D5DFC2}"/>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121A68CC-0514-493C-97DF-2FC82110466C}"/>
              </a:ext>
            </a:extLst>
          </p:cNvPr>
          <p:cNvSpPr>
            <a:spLocks noGrp="1"/>
          </p:cNvSpPr>
          <p:nvPr>
            <p:ph idx="1"/>
          </p:nvPr>
        </p:nvSpPr>
        <p:spPr/>
        <p:txBody>
          <a:bodyPr>
            <a:normAutofit/>
          </a:bodyPr>
          <a:lstStyle/>
          <a:p>
            <a:r>
              <a:rPr lang="en-US" sz="4000" dirty="0"/>
              <a:t>Now, imagine that the scenario we discussed included </a:t>
            </a:r>
            <a:r>
              <a:rPr lang="en-US" sz="4000" b="1" dirty="0"/>
              <a:t>4 pediatric </a:t>
            </a:r>
            <a:r>
              <a:rPr lang="en-US" sz="4000" dirty="0"/>
              <a:t>patients in the accident……..</a:t>
            </a:r>
          </a:p>
          <a:p>
            <a:r>
              <a:rPr lang="en-US" sz="4000" dirty="0"/>
              <a:t>How about </a:t>
            </a:r>
            <a:r>
              <a:rPr lang="en-US" sz="4000" b="1" dirty="0"/>
              <a:t>8 pediatric </a:t>
            </a:r>
            <a:r>
              <a:rPr lang="en-US" sz="4000" dirty="0"/>
              <a:t>patients?</a:t>
            </a:r>
          </a:p>
        </p:txBody>
      </p:sp>
      <p:sp>
        <p:nvSpPr>
          <p:cNvPr id="6" name="Slide Number Placeholder 5">
            <a:extLst>
              <a:ext uri="{FF2B5EF4-FFF2-40B4-BE49-F238E27FC236}">
                <a16:creationId xmlns:a16="http://schemas.microsoft.com/office/drawing/2014/main" id="{D3F54F09-41F6-4ED8-9D29-756A8CCEE173}"/>
              </a:ext>
            </a:extLst>
          </p:cNvPr>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2452745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Pediatric “Stuff”</a:t>
            </a:r>
            <a:endParaRPr lang="en-US" dirty="0"/>
          </a:p>
        </p:txBody>
      </p:sp>
      <p:sp>
        <p:nvSpPr>
          <p:cNvPr id="3" name="Content Placeholder 2"/>
          <p:cNvSpPr>
            <a:spLocks noGrp="1"/>
          </p:cNvSpPr>
          <p:nvPr>
            <p:ph idx="1"/>
          </p:nvPr>
        </p:nvSpPr>
        <p:spPr>
          <a:xfrm>
            <a:off x="450166" y="1572405"/>
            <a:ext cx="10903634" cy="5133195"/>
          </a:xfrm>
        </p:spPr>
        <p:txBody>
          <a:bodyPr>
            <a:normAutofit fontScale="92500" lnSpcReduction="20000"/>
          </a:bodyPr>
          <a:lstStyle/>
          <a:p>
            <a:pPr marL="0" indent="0">
              <a:buNone/>
            </a:pPr>
            <a:r>
              <a:rPr lang="en-US" sz="3700" dirty="0" smtClean="0"/>
              <a:t>Do </a:t>
            </a:r>
            <a:r>
              <a:rPr lang="en-US" sz="3700" dirty="0"/>
              <a:t>you know where your pediatric equipment is and how to get it?</a:t>
            </a:r>
          </a:p>
          <a:p>
            <a:pPr lvl="2"/>
            <a:r>
              <a:rPr lang="en-US" sz="2800" dirty="0"/>
              <a:t>Resuscitation </a:t>
            </a:r>
            <a:r>
              <a:rPr lang="en-US" sz="2800" dirty="0" smtClean="0"/>
              <a:t>equipment (including airway management)</a:t>
            </a:r>
            <a:endParaRPr lang="en-US" sz="2800" dirty="0"/>
          </a:p>
          <a:p>
            <a:pPr lvl="2"/>
            <a:r>
              <a:rPr lang="en-US" sz="2800" dirty="0"/>
              <a:t>IV supplies</a:t>
            </a:r>
          </a:p>
          <a:p>
            <a:pPr lvl="2"/>
            <a:r>
              <a:rPr lang="en-US" sz="2800" dirty="0"/>
              <a:t>C-collars</a:t>
            </a:r>
          </a:p>
          <a:p>
            <a:pPr lvl="2"/>
            <a:r>
              <a:rPr lang="en-US" sz="2800" dirty="0"/>
              <a:t>Medication</a:t>
            </a:r>
          </a:p>
          <a:p>
            <a:pPr lvl="2"/>
            <a:r>
              <a:rPr lang="en-US" sz="2800" dirty="0"/>
              <a:t>Diapers</a:t>
            </a:r>
          </a:p>
          <a:p>
            <a:pPr lvl="2"/>
            <a:r>
              <a:rPr lang="en-US" sz="2800" dirty="0"/>
              <a:t>Cribs</a:t>
            </a:r>
          </a:p>
          <a:p>
            <a:pPr lvl="2"/>
            <a:r>
              <a:rPr lang="en-US" sz="2800" dirty="0"/>
              <a:t>Formula/bottles</a:t>
            </a:r>
          </a:p>
          <a:p>
            <a:pPr lvl="2"/>
            <a:r>
              <a:rPr lang="en-US" sz="2800" dirty="0"/>
              <a:t>Books</a:t>
            </a:r>
          </a:p>
        </p:txBody>
      </p:sp>
      <p:sp>
        <p:nvSpPr>
          <p:cNvPr id="4" name="Slide Number Placeholder 3"/>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1683563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pPr marL="0" indent="0">
              <a:buNone/>
            </a:pPr>
            <a:r>
              <a:rPr lang="en-US" b="1" dirty="0"/>
              <a:t>After viewing this module, the participant should be able to</a:t>
            </a:r>
            <a:r>
              <a:rPr lang="en-US" b="1" dirty="0" smtClean="0"/>
              <a:t>:</a:t>
            </a:r>
            <a:endParaRPr lang="en-US" dirty="0" smtClean="0"/>
          </a:p>
          <a:p>
            <a:pPr marL="457200" indent="-457200">
              <a:buFont typeface="+mj-lt"/>
              <a:buAutoNum type="arabicPeriod"/>
            </a:pPr>
            <a:r>
              <a:rPr lang="en-US" dirty="0" smtClean="0"/>
              <a:t>Understand </a:t>
            </a:r>
            <a:r>
              <a:rPr lang="en-US" dirty="0"/>
              <a:t>the basics of a facility based incident command and how to incorporate it into your operations.</a:t>
            </a:r>
          </a:p>
          <a:p>
            <a:pPr marL="457200" indent="-457200">
              <a:buFont typeface="+mj-lt"/>
              <a:buAutoNum type="arabicPeriod"/>
            </a:pPr>
            <a:r>
              <a:rPr lang="en-US" dirty="0"/>
              <a:t>Discuss the resources available to support the health care facility during a pediatric surge event.</a:t>
            </a:r>
          </a:p>
          <a:p>
            <a:pPr marL="457200" indent="-457200">
              <a:buFont typeface="+mj-lt"/>
              <a:buAutoNum type="arabicPeriod"/>
            </a:pPr>
            <a:r>
              <a:rPr lang="en-US" dirty="0"/>
              <a:t>Identify the role and responsibility of the family assistance center.</a:t>
            </a:r>
          </a:p>
          <a:p>
            <a:pPr marL="457200" indent="-457200">
              <a:buFont typeface="+mj-lt"/>
              <a:buAutoNum type="arabicPeriod"/>
            </a:pPr>
            <a:r>
              <a:rPr lang="en-US" dirty="0"/>
              <a:t>Review facility based plans and identify any gaps or areas of improvement. </a:t>
            </a:r>
          </a:p>
        </p:txBody>
      </p:sp>
      <p:sp>
        <p:nvSpPr>
          <p:cNvPr id="5" name="Slide Number Placeholder 4"/>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3893059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17076-3E9E-458E-A9B8-6D9A391AA5D8}"/>
              </a:ext>
            </a:extLst>
          </p:cNvPr>
          <p:cNvSpPr>
            <a:spLocks noGrp="1"/>
          </p:cNvSpPr>
          <p:nvPr>
            <p:ph type="title"/>
          </p:nvPr>
        </p:nvSpPr>
        <p:spPr/>
        <p:txBody>
          <a:bodyPr/>
          <a:lstStyle/>
          <a:p>
            <a:r>
              <a:rPr lang="en-US" dirty="0" smtClean="0"/>
              <a:t>Unaccompanied Minors</a:t>
            </a:r>
            <a:endParaRPr lang="en-US" dirty="0"/>
          </a:p>
        </p:txBody>
      </p:sp>
      <p:sp>
        <p:nvSpPr>
          <p:cNvPr id="3" name="Content Placeholder 2">
            <a:extLst>
              <a:ext uri="{FF2B5EF4-FFF2-40B4-BE49-F238E27FC236}">
                <a16:creationId xmlns:a16="http://schemas.microsoft.com/office/drawing/2014/main" id="{3A909DDE-128A-4CD5-B2A6-D143A608AEEE}"/>
              </a:ext>
            </a:extLst>
          </p:cNvPr>
          <p:cNvSpPr>
            <a:spLocks noGrp="1"/>
          </p:cNvSpPr>
          <p:nvPr>
            <p:ph idx="1"/>
          </p:nvPr>
        </p:nvSpPr>
        <p:spPr/>
        <p:txBody>
          <a:bodyPr>
            <a:normAutofit/>
          </a:bodyPr>
          <a:lstStyle/>
          <a:p>
            <a:pPr marL="0" indent="0">
              <a:buNone/>
            </a:pPr>
            <a:r>
              <a:rPr lang="en-US" sz="3200" dirty="0" smtClean="0"/>
              <a:t>Do </a:t>
            </a:r>
            <a:r>
              <a:rPr lang="en-US" sz="3200" dirty="0"/>
              <a:t>you have policies for admitting/discharging unaccompanied minors?</a:t>
            </a:r>
          </a:p>
          <a:p>
            <a:pPr lvl="2"/>
            <a:r>
              <a:rPr lang="en-US" sz="2800" dirty="0"/>
              <a:t>Forms</a:t>
            </a:r>
          </a:p>
          <a:p>
            <a:pPr lvl="2"/>
            <a:r>
              <a:rPr lang="en-US" sz="2800" dirty="0"/>
              <a:t>Process to hold for guardian</a:t>
            </a:r>
          </a:p>
          <a:p>
            <a:pPr lvl="2"/>
            <a:r>
              <a:rPr lang="en-US" sz="2800" dirty="0"/>
              <a:t>Secure holding area</a:t>
            </a:r>
          </a:p>
          <a:p>
            <a:pPr lvl="2"/>
            <a:r>
              <a:rPr lang="en-US" sz="2800" dirty="0"/>
              <a:t>Sheltering patients in place</a:t>
            </a:r>
          </a:p>
          <a:p>
            <a:pPr lvl="2"/>
            <a:r>
              <a:rPr lang="en-US" sz="2800" dirty="0"/>
              <a:t>HIPAA issues</a:t>
            </a:r>
          </a:p>
          <a:p>
            <a:endParaRPr lang="en-US" sz="2800" dirty="0"/>
          </a:p>
        </p:txBody>
      </p:sp>
      <p:sp>
        <p:nvSpPr>
          <p:cNvPr id="6" name="Slide Number Placeholder 5">
            <a:extLst>
              <a:ext uri="{FF2B5EF4-FFF2-40B4-BE49-F238E27FC236}">
                <a16:creationId xmlns:a16="http://schemas.microsoft.com/office/drawing/2014/main" id="{DED9B2BC-001B-486C-ADA5-3E582FE7999C}"/>
              </a:ext>
            </a:extLst>
          </p:cNvPr>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2906940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Specialized Care Resources</a:t>
            </a:r>
            <a:endParaRPr lang="en-US" dirty="0"/>
          </a:p>
        </p:txBody>
      </p:sp>
      <p:sp>
        <p:nvSpPr>
          <p:cNvPr id="3" name="Content Placeholder 2"/>
          <p:cNvSpPr>
            <a:spLocks noGrp="1"/>
          </p:cNvSpPr>
          <p:nvPr>
            <p:ph idx="1"/>
          </p:nvPr>
        </p:nvSpPr>
        <p:spPr>
          <a:xfrm>
            <a:off x="838200" y="1643062"/>
            <a:ext cx="10515600" cy="4895850"/>
          </a:xfrm>
        </p:spPr>
        <p:txBody>
          <a:bodyPr>
            <a:normAutofit lnSpcReduction="10000"/>
          </a:bodyPr>
          <a:lstStyle/>
          <a:p>
            <a:r>
              <a:rPr lang="en-US" dirty="0" smtClean="0"/>
              <a:t>Do </a:t>
            </a:r>
            <a:r>
              <a:rPr lang="en-US" dirty="0"/>
              <a:t>you have experts on staff? (pediatrics, burn, trauma, behavioral health, etc.)</a:t>
            </a:r>
          </a:p>
          <a:p>
            <a:r>
              <a:rPr lang="en-US" dirty="0"/>
              <a:t>Other options for help—</a:t>
            </a:r>
          </a:p>
          <a:p>
            <a:pPr lvl="1"/>
            <a:r>
              <a:rPr lang="en-US" dirty="0"/>
              <a:t>Telemedicine? </a:t>
            </a:r>
          </a:p>
          <a:p>
            <a:pPr lvl="1"/>
            <a:r>
              <a:rPr lang="en-US" dirty="0"/>
              <a:t>Over phone consult and advice?</a:t>
            </a:r>
          </a:p>
          <a:p>
            <a:pPr lvl="1"/>
            <a:r>
              <a:rPr lang="en-US" dirty="0"/>
              <a:t>Other?</a:t>
            </a:r>
          </a:p>
          <a:p>
            <a:r>
              <a:rPr lang="en-US" dirty="0"/>
              <a:t>Who can be a resource for the hospital?</a:t>
            </a:r>
          </a:p>
          <a:p>
            <a:r>
              <a:rPr lang="en-US" dirty="0"/>
              <a:t>Is there a hospital support center?</a:t>
            </a:r>
          </a:p>
          <a:p>
            <a:pPr lvl="1"/>
            <a:r>
              <a:rPr lang="en-US" dirty="0"/>
              <a:t>What resources would that center have?</a:t>
            </a:r>
          </a:p>
          <a:p>
            <a:pPr lvl="1">
              <a:buNone/>
            </a:pP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2048731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Resources</a:t>
            </a:r>
            <a:endParaRPr lang="en-US" dirty="0"/>
          </a:p>
        </p:txBody>
      </p:sp>
      <p:sp>
        <p:nvSpPr>
          <p:cNvPr id="3" name="Content Placeholder 2"/>
          <p:cNvSpPr>
            <a:spLocks noGrp="1"/>
          </p:cNvSpPr>
          <p:nvPr>
            <p:ph idx="1"/>
          </p:nvPr>
        </p:nvSpPr>
        <p:spPr/>
        <p:txBody>
          <a:bodyPr>
            <a:normAutofit fontScale="32500" lnSpcReduction="20000"/>
          </a:bodyPr>
          <a:lstStyle/>
          <a:p>
            <a:pPr marL="0" indent="0">
              <a:buNone/>
            </a:pPr>
            <a:r>
              <a:rPr lang="en-US" sz="9800" dirty="0"/>
              <a:t>D</a:t>
            </a:r>
            <a:r>
              <a:rPr lang="en-US" sz="9800" dirty="0" smtClean="0"/>
              <a:t>istraught parents </a:t>
            </a:r>
            <a:r>
              <a:rPr lang="en-US" sz="9800" dirty="0"/>
              <a:t>and </a:t>
            </a:r>
            <a:r>
              <a:rPr lang="en-US" sz="9800" dirty="0" smtClean="0"/>
              <a:t>bystanders</a:t>
            </a:r>
            <a:endParaRPr lang="en-US" sz="9800" dirty="0"/>
          </a:p>
          <a:p>
            <a:pPr marL="0" indent="0">
              <a:buNone/>
            </a:pPr>
            <a:r>
              <a:rPr lang="en-US" sz="9800" dirty="0" smtClean="0"/>
              <a:t>You need:</a:t>
            </a:r>
            <a:endParaRPr lang="en-US" sz="9800" dirty="0"/>
          </a:p>
          <a:p>
            <a:pPr lvl="1"/>
            <a:r>
              <a:rPr lang="en-US" sz="8600" dirty="0"/>
              <a:t>An area where information is disseminated</a:t>
            </a:r>
          </a:p>
          <a:p>
            <a:pPr lvl="1"/>
            <a:r>
              <a:rPr lang="en-US" sz="8600" dirty="0"/>
              <a:t>An area that is secure and away from your patient treatment areas</a:t>
            </a:r>
          </a:p>
          <a:p>
            <a:pPr lvl="1"/>
            <a:r>
              <a:rPr lang="en-US" sz="8600" dirty="0"/>
              <a:t>A excellent community communicator</a:t>
            </a:r>
          </a:p>
          <a:p>
            <a:pPr lvl="1"/>
            <a:r>
              <a:rPr lang="en-US" sz="8600" dirty="0"/>
              <a:t>How many visitors are allowed in ED treatment areas? Policy?</a:t>
            </a:r>
          </a:p>
          <a:p>
            <a:pPr lvl="1"/>
            <a:r>
              <a:rPr lang="en-US" sz="8600" dirty="0"/>
              <a:t>Who may child be discharged to? Legal issues to consider</a:t>
            </a:r>
            <a:r>
              <a:rPr lang="en-US" sz="8600" dirty="0" smtClean="0"/>
              <a:t>?</a:t>
            </a:r>
            <a:endParaRPr lang="en-US" sz="8600" dirty="0"/>
          </a:p>
        </p:txBody>
      </p:sp>
      <p:sp>
        <p:nvSpPr>
          <p:cNvPr id="4" name="Slide Number Placeholder 3"/>
          <p:cNvSpPr>
            <a:spLocks noGrp="1"/>
          </p:cNvSpPr>
          <p:nvPr>
            <p:ph type="sldNum" sz="quarter" idx="12"/>
          </p:nvPr>
        </p:nvSpPr>
        <p:spPr/>
        <p:txBody>
          <a:bodyPr/>
          <a:lstStyle/>
          <a:p>
            <a:fld id="{48F63A3B-78C7-47BE-AE5E-E10140E04643}" type="slidenum">
              <a:rPr lang="en-US" smtClean="0"/>
              <a:t>22</a:t>
            </a:fld>
            <a:endParaRPr lang="en-US" dirty="0"/>
          </a:p>
        </p:txBody>
      </p:sp>
    </p:spTree>
    <p:extLst>
      <p:ext uri="{BB962C8B-B14F-4D97-AF65-F5344CB8AC3E}">
        <p14:creationId xmlns:p14="http://schemas.microsoft.com/office/powerpoint/2010/main" val="4155033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Assistance Center</a:t>
            </a:r>
            <a:endParaRPr lang="en-US" dirty="0"/>
          </a:p>
        </p:txBody>
      </p:sp>
      <p:sp>
        <p:nvSpPr>
          <p:cNvPr id="3" name="Content Placeholder 2"/>
          <p:cNvSpPr>
            <a:spLocks noGrp="1"/>
          </p:cNvSpPr>
          <p:nvPr>
            <p:ph idx="1"/>
          </p:nvPr>
        </p:nvSpPr>
        <p:spPr/>
        <p:txBody>
          <a:bodyPr>
            <a:noAutofit/>
          </a:bodyPr>
          <a:lstStyle/>
          <a:p>
            <a:pPr marL="0" indent="0">
              <a:buNone/>
            </a:pPr>
            <a:r>
              <a:rPr lang="en-US" sz="3200" b="1" dirty="0" smtClean="0"/>
              <a:t>What </a:t>
            </a:r>
            <a:r>
              <a:rPr lang="en-US" sz="3200" b="1" dirty="0"/>
              <a:t>does it do?</a:t>
            </a:r>
          </a:p>
          <a:p>
            <a:pPr lvl="1"/>
            <a:r>
              <a:rPr lang="en-US" sz="2800" dirty="0"/>
              <a:t>Perform Family Registration</a:t>
            </a:r>
          </a:p>
          <a:p>
            <a:pPr lvl="1"/>
            <a:r>
              <a:rPr lang="en-US" sz="2800" dirty="0"/>
              <a:t>Facilitate Reunification</a:t>
            </a:r>
          </a:p>
          <a:p>
            <a:pPr lvl="1"/>
            <a:r>
              <a:rPr lang="en-US" sz="2800" dirty="0"/>
              <a:t>Perform Family Notification</a:t>
            </a:r>
          </a:p>
          <a:p>
            <a:pPr lvl="1"/>
            <a:r>
              <a:rPr lang="en-US" sz="2800" dirty="0"/>
              <a:t>Offer Support Services</a:t>
            </a:r>
          </a:p>
          <a:p>
            <a:pPr lvl="1"/>
            <a:r>
              <a:rPr lang="en-US" sz="2800" dirty="0"/>
              <a:t>VIPs and Celebrities</a:t>
            </a:r>
          </a:p>
          <a:p>
            <a:pPr lvl="1"/>
            <a:endParaRPr lang="en-US" sz="3200" dirty="0"/>
          </a:p>
          <a:p>
            <a:pPr lvl="1"/>
            <a:endParaRPr lang="en-US" sz="3200" dirty="0"/>
          </a:p>
        </p:txBody>
      </p:sp>
      <p:sp>
        <p:nvSpPr>
          <p:cNvPr id="4" name="Slide Number Placeholder 3"/>
          <p:cNvSpPr>
            <a:spLocks noGrp="1"/>
          </p:cNvSpPr>
          <p:nvPr>
            <p:ph type="sldNum" sz="quarter" idx="12"/>
          </p:nvPr>
        </p:nvSpPr>
        <p:spPr/>
        <p:txBody>
          <a:bodyPr/>
          <a:lstStyle/>
          <a:p>
            <a:fld id="{48F63A3B-78C7-47BE-AE5E-E10140E04643}" type="slidenum">
              <a:rPr lang="en-US" smtClean="0"/>
              <a:t>23</a:t>
            </a:fld>
            <a:endParaRPr lang="en-US" dirty="0"/>
          </a:p>
        </p:txBody>
      </p:sp>
    </p:spTree>
    <p:extLst>
      <p:ext uri="{BB962C8B-B14F-4D97-AF65-F5344CB8AC3E}">
        <p14:creationId xmlns:p14="http://schemas.microsoft.com/office/powerpoint/2010/main" val="3046863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177C7-69AB-41A8-9F83-ED10DB5DC761}"/>
              </a:ext>
            </a:extLst>
          </p:cNvPr>
          <p:cNvSpPr>
            <a:spLocks noGrp="1"/>
          </p:cNvSpPr>
          <p:nvPr>
            <p:ph type="title"/>
          </p:nvPr>
        </p:nvSpPr>
        <p:spPr/>
        <p:txBody>
          <a:bodyPr/>
          <a:lstStyle/>
          <a:p>
            <a:r>
              <a:rPr lang="en-US" dirty="0" smtClean="0"/>
              <a:t>Family Assistance Center</a:t>
            </a:r>
            <a:endParaRPr lang="en-US" dirty="0"/>
          </a:p>
        </p:txBody>
      </p:sp>
      <p:sp>
        <p:nvSpPr>
          <p:cNvPr id="3" name="Content Placeholder 2">
            <a:extLst>
              <a:ext uri="{FF2B5EF4-FFF2-40B4-BE49-F238E27FC236}">
                <a16:creationId xmlns:a16="http://schemas.microsoft.com/office/drawing/2014/main" id="{713B4138-9B42-4853-BFD6-6E294BF682E4}"/>
              </a:ext>
            </a:extLst>
          </p:cNvPr>
          <p:cNvSpPr>
            <a:spLocks noGrp="1"/>
          </p:cNvSpPr>
          <p:nvPr>
            <p:ph idx="1"/>
          </p:nvPr>
        </p:nvSpPr>
        <p:spPr/>
        <p:txBody>
          <a:bodyPr>
            <a:normAutofit/>
          </a:bodyPr>
          <a:lstStyle/>
          <a:p>
            <a:pPr marL="0" indent="0">
              <a:buNone/>
            </a:pPr>
            <a:r>
              <a:rPr lang="en-US" sz="3200" b="1" dirty="0" smtClean="0"/>
              <a:t>Unaccompanied </a:t>
            </a:r>
            <a:r>
              <a:rPr lang="en-US" sz="3200" b="1" dirty="0"/>
              <a:t>Minors</a:t>
            </a:r>
          </a:p>
          <a:p>
            <a:pPr lvl="1"/>
            <a:r>
              <a:rPr lang="en-US" sz="3200" dirty="0"/>
              <a:t>Discuss procedures for handling unaccompanied minors in the Family Assistance Center, to include the establishment of an Unaccompanied Minors Safe Area</a:t>
            </a:r>
          </a:p>
          <a:p>
            <a:pPr lvl="1"/>
            <a:r>
              <a:rPr lang="en-US" sz="3200" dirty="0"/>
              <a:t>Document process to notify county social services to determine appropriate legal guardian for discharge</a:t>
            </a:r>
          </a:p>
          <a:p>
            <a:endParaRPr lang="en-US" dirty="0"/>
          </a:p>
        </p:txBody>
      </p:sp>
      <p:sp>
        <p:nvSpPr>
          <p:cNvPr id="6" name="Slide Number Placeholder 5">
            <a:extLst>
              <a:ext uri="{FF2B5EF4-FFF2-40B4-BE49-F238E27FC236}">
                <a16:creationId xmlns:a16="http://schemas.microsoft.com/office/drawing/2014/main" id="{B7BD7948-9C6C-43A3-BEEC-E180893F0AB7}"/>
              </a:ext>
            </a:extLst>
          </p:cNvPr>
          <p:cNvSpPr>
            <a:spLocks noGrp="1"/>
          </p:cNvSpPr>
          <p:nvPr>
            <p:ph type="sldNum" sz="quarter" idx="12"/>
          </p:nvPr>
        </p:nvSpPr>
        <p:spPr/>
        <p:txBody>
          <a:bodyPr/>
          <a:lstStyle/>
          <a:p>
            <a:fld id="{48F63A3B-78C7-47BE-AE5E-E10140E04643}" type="slidenum">
              <a:rPr lang="en-US" smtClean="0"/>
              <a:t>24</a:t>
            </a:fld>
            <a:endParaRPr lang="en-US" dirty="0"/>
          </a:p>
        </p:txBody>
      </p:sp>
    </p:spTree>
    <p:extLst>
      <p:ext uri="{BB962C8B-B14F-4D97-AF65-F5344CB8AC3E}">
        <p14:creationId xmlns:p14="http://schemas.microsoft.com/office/powerpoint/2010/main" val="1424563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BD355-74F4-4E1E-B7EB-7874C84D4000}"/>
              </a:ext>
            </a:extLst>
          </p:cNvPr>
          <p:cNvSpPr>
            <a:spLocks noGrp="1"/>
          </p:cNvSpPr>
          <p:nvPr>
            <p:ph type="title"/>
          </p:nvPr>
        </p:nvSpPr>
        <p:spPr/>
        <p:txBody>
          <a:bodyPr/>
          <a:lstStyle/>
          <a:p>
            <a:r>
              <a:rPr lang="en-US" dirty="0" smtClean="0"/>
              <a:t>Family Assistance Center</a:t>
            </a:r>
            <a:endParaRPr lang="en-US" dirty="0"/>
          </a:p>
        </p:txBody>
      </p:sp>
      <p:sp>
        <p:nvSpPr>
          <p:cNvPr id="3" name="Content Placeholder 2">
            <a:extLst>
              <a:ext uri="{FF2B5EF4-FFF2-40B4-BE49-F238E27FC236}">
                <a16:creationId xmlns:a16="http://schemas.microsoft.com/office/drawing/2014/main" id="{FAFB6346-EADD-4359-868F-70B5DEE5C159}"/>
              </a:ext>
            </a:extLst>
          </p:cNvPr>
          <p:cNvSpPr>
            <a:spLocks noGrp="1"/>
          </p:cNvSpPr>
          <p:nvPr>
            <p:ph idx="1"/>
          </p:nvPr>
        </p:nvSpPr>
        <p:spPr>
          <a:xfrm>
            <a:off x="838200" y="1516342"/>
            <a:ext cx="10515600" cy="4840007"/>
          </a:xfrm>
        </p:spPr>
        <p:txBody>
          <a:bodyPr>
            <a:normAutofit fontScale="32500" lnSpcReduction="20000"/>
          </a:bodyPr>
          <a:lstStyle/>
          <a:p>
            <a:r>
              <a:rPr lang="en-US" sz="8400" dirty="0"/>
              <a:t>Long Term Planning Needs</a:t>
            </a:r>
          </a:p>
          <a:p>
            <a:pPr lvl="1"/>
            <a:r>
              <a:rPr lang="en-US" sz="8400" dirty="0"/>
              <a:t>Cultural Interactions</a:t>
            </a:r>
          </a:p>
          <a:p>
            <a:pPr lvl="1"/>
            <a:r>
              <a:rPr lang="en-US" sz="8400" dirty="0"/>
              <a:t>Food Needs</a:t>
            </a:r>
          </a:p>
          <a:p>
            <a:pPr lvl="1"/>
            <a:r>
              <a:rPr lang="en-US" sz="8400" dirty="0"/>
              <a:t>Space for Family members of admitted patients (cultural expectations)</a:t>
            </a:r>
          </a:p>
          <a:p>
            <a:pPr lvl="1"/>
            <a:r>
              <a:rPr lang="en-US" sz="8400" dirty="0"/>
              <a:t>Other types of visitors, i.e. pets, siblings, classmates</a:t>
            </a:r>
          </a:p>
          <a:p>
            <a:r>
              <a:rPr lang="en-US" sz="8400" dirty="0"/>
              <a:t>Good resource for family resource center set </a:t>
            </a:r>
            <a:r>
              <a:rPr lang="en-US" sz="8400" dirty="0" smtClean="0"/>
              <a:t>up: </a:t>
            </a:r>
            <a:r>
              <a:rPr lang="en-US" sz="8000" dirty="0" smtClean="0">
                <a:hlinkClick r:id="rId3"/>
              </a:rPr>
              <a:t>https</a:t>
            </a:r>
            <a:r>
              <a:rPr lang="en-US" sz="8000" dirty="0">
                <a:hlinkClick r:id="rId3"/>
              </a:rPr>
              <a:t>://www.calhospitalprepare.org/sites/main/files/file-attachments/fic_planning_guide_final_062813_v62_0.pdf</a:t>
            </a:r>
            <a:endParaRPr lang="en-US" sz="8000" dirty="0"/>
          </a:p>
          <a:p>
            <a:endParaRPr lang="en-US" dirty="0"/>
          </a:p>
        </p:txBody>
      </p:sp>
      <p:sp>
        <p:nvSpPr>
          <p:cNvPr id="6" name="Slide Number Placeholder 5">
            <a:extLst>
              <a:ext uri="{FF2B5EF4-FFF2-40B4-BE49-F238E27FC236}">
                <a16:creationId xmlns:a16="http://schemas.microsoft.com/office/drawing/2014/main" id="{3BA3A261-C547-49EF-9EA6-3D7199E5B59D}"/>
              </a:ext>
            </a:extLst>
          </p:cNvPr>
          <p:cNvSpPr>
            <a:spLocks noGrp="1"/>
          </p:cNvSpPr>
          <p:nvPr>
            <p:ph type="sldNum" sz="quarter" idx="12"/>
          </p:nvPr>
        </p:nvSpPr>
        <p:spPr/>
        <p:txBody>
          <a:bodyPr/>
          <a:lstStyle/>
          <a:p>
            <a:fld id="{48F63A3B-78C7-47BE-AE5E-E10140E04643}" type="slidenum">
              <a:rPr lang="en-US" smtClean="0"/>
              <a:t>25</a:t>
            </a:fld>
            <a:endParaRPr lang="en-US" dirty="0"/>
          </a:p>
        </p:txBody>
      </p:sp>
    </p:spTree>
    <p:extLst>
      <p:ext uri="{BB962C8B-B14F-4D97-AF65-F5344CB8AC3E}">
        <p14:creationId xmlns:p14="http://schemas.microsoft.com/office/powerpoint/2010/main" val="1635578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Communications and Media</a:t>
            </a:r>
            <a:endParaRPr lang="en-US" dirty="0"/>
          </a:p>
        </p:txBody>
      </p:sp>
      <p:pic>
        <p:nvPicPr>
          <p:cNvPr id="8" name="Content Placeholder 7" descr="O cão que fuma...: A neve, esse fenómeno"/>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610350" y="2431642"/>
            <a:ext cx="4743450" cy="3267075"/>
          </a:xfrm>
        </p:spPr>
      </p:pic>
      <p:sp>
        <p:nvSpPr>
          <p:cNvPr id="6" name="Content Placeholder 5"/>
          <p:cNvSpPr>
            <a:spLocks noGrp="1"/>
          </p:cNvSpPr>
          <p:nvPr>
            <p:ph sz="half" idx="2"/>
          </p:nvPr>
        </p:nvSpPr>
        <p:spPr>
          <a:xfrm>
            <a:off x="470647" y="1774011"/>
            <a:ext cx="5181600" cy="4582339"/>
          </a:xfrm>
        </p:spPr>
        <p:txBody>
          <a:bodyPr/>
          <a:lstStyle/>
          <a:p>
            <a:r>
              <a:rPr lang="en-US" dirty="0" smtClean="0"/>
              <a:t>Provide detailed information about how communications will occur with respect to:</a:t>
            </a:r>
          </a:p>
          <a:p>
            <a:pPr lvl="1"/>
            <a:r>
              <a:rPr lang="en-US" dirty="0" smtClean="0"/>
              <a:t>General procedures</a:t>
            </a:r>
          </a:p>
          <a:p>
            <a:pPr lvl="1"/>
            <a:r>
              <a:rPr lang="en-US" dirty="0" smtClean="0"/>
              <a:t>Staff</a:t>
            </a:r>
          </a:p>
          <a:p>
            <a:pPr lvl="1"/>
            <a:r>
              <a:rPr lang="en-US" dirty="0" smtClean="0"/>
              <a:t>Command Center, Local EOC, and MAC</a:t>
            </a:r>
          </a:p>
          <a:p>
            <a:pPr lvl="1"/>
            <a:r>
              <a:rPr lang="en-US" dirty="0" smtClean="0"/>
              <a:t>Public media</a:t>
            </a:r>
          </a:p>
          <a:p>
            <a:pPr lvl="1"/>
            <a:r>
              <a:rPr lang="en-US" dirty="0" smtClean="0"/>
              <a:t>Social media</a:t>
            </a:r>
          </a:p>
          <a:p>
            <a:pPr lvl="1"/>
            <a:r>
              <a:rPr lang="en-US" dirty="0" smtClean="0"/>
              <a:t>Incidents resulting from intentional acts</a:t>
            </a:r>
          </a:p>
          <a:p>
            <a:pPr lvl="1"/>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26</a:t>
            </a:fld>
            <a:endParaRPr lang="en-US" dirty="0"/>
          </a:p>
        </p:txBody>
      </p:sp>
    </p:spTree>
    <p:extLst>
      <p:ext uri="{BB962C8B-B14F-4D97-AF65-F5344CB8AC3E}">
        <p14:creationId xmlns:p14="http://schemas.microsoft.com/office/powerpoint/2010/main" val="268503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F2751-5014-4AEA-ABCC-D7DF14C8262C}"/>
              </a:ext>
            </a:extLst>
          </p:cNvPr>
          <p:cNvSpPr>
            <a:spLocks noGrp="1"/>
          </p:cNvSpPr>
          <p:nvPr>
            <p:ph type="title"/>
          </p:nvPr>
        </p:nvSpPr>
        <p:spPr/>
        <p:txBody>
          <a:bodyPr/>
          <a:lstStyle/>
          <a:p>
            <a:r>
              <a:rPr lang="en-US" dirty="0" smtClean="0"/>
              <a:t>Demobilization</a:t>
            </a:r>
            <a:endParaRPr lang="en-US" dirty="0"/>
          </a:p>
        </p:txBody>
      </p:sp>
      <p:sp>
        <p:nvSpPr>
          <p:cNvPr id="3" name="Content Placeholder 2">
            <a:extLst>
              <a:ext uri="{FF2B5EF4-FFF2-40B4-BE49-F238E27FC236}">
                <a16:creationId xmlns:a16="http://schemas.microsoft.com/office/drawing/2014/main" id="{0EB758BD-2E90-44D3-B321-11A2F2BA59AC}"/>
              </a:ext>
            </a:extLst>
          </p:cNvPr>
          <p:cNvSpPr>
            <a:spLocks noGrp="1"/>
          </p:cNvSpPr>
          <p:nvPr>
            <p:ph idx="1"/>
          </p:nvPr>
        </p:nvSpPr>
        <p:spPr/>
        <p:txBody>
          <a:bodyPr>
            <a:normAutofit/>
          </a:bodyPr>
          <a:lstStyle/>
          <a:p>
            <a:pPr lvl="1"/>
            <a:r>
              <a:rPr lang="en-US" sz="2800" dirty="0" smtClean="0">
                <a:latin typeface="CenturyGothic"/>
              </a:rPr>
              <a:t>Determine </a:t>
            </a:r>
            <a:r>
              <a:rPr lang="en-US" sz="2800" dirty="0">
                <a:latin typeface="CenturyGothic"/>
              </a:rPr>
              <a:t>Demobilization “Trigger”</a:t>
            </a:r>
          </a:p>
          <a:p>
            <a:pPr lvl="1"/>
            <a:r>
              <a:rPr lang="en-US" sz="2800" dirty="0">
                <a:latin typeface="CenturyGothic"/>
              </a:rPr>
              <a:t>Designate Authority</a:t>
            </a:r>
          </a:p>
          <a:p>
            <a:pPr lvl="1"/>
            <a:r>
              <a:rPr lang="en-US" sz="2800" dirty="0">
                <a:latin typeface="CenturyGothic"/>
              </a:rPr>
              <a:t>Notify Stakeholders/Community members</a:t>
            </a:r>
          </a:p>
          <a:p>
            <a:pPr lvl="1"/>
            <a:r>
              <a:rPr lang="en-US" sz="2800" dirty="0">
                <a:latin typeface="CenturyGothic"/>
              </a:rPr>
              <a:t>Prepare Messaging</a:t>
            </a:r>
          </a:p>
          <a:p>
            <a:pPr lvl="1"/>
            <a:r>
              <a:rPr lang="en-US" sz="2800" dirty="0" smtClean="0">
                <a:latin typeface="CenturyGothic"/>
              </a:rPr>
              <a:t>Debriefing</a:t>
            </a:r>
            <a:endParaRPr lang="en-US" sz="2800" dirty="0">
              <a:latin typeface="CenturyGothic"/>
            </a:endParaRPr>
          </a:p>
        </p:txBody>
      </p:sp>
      <p:sp>
        <p:nvSpPr>
          <p:cNvPr id="6" name="Slide Number Placeholder 5">
            <a:extLst>
              <a:ext uri="{FF2B5EF4-FFF2-40B4-BE49-F238E27FC236}">
                <a16:creationId xmlns:a16="http://schemas.microsoft.com/office/drawing/2014/main" id="{BF3EF354-16C8-4F03-83BB-350F4998D169}"/>
              </a:ext>
            </a:extLst>
          </p:cNvPr>
          <p:cNvSpPr>
            <a:spLocks noGrp="1"/>
          </p:cNvSpPr>
          <p:nvPr>
            <p:ph type="sldNum" sz="quarter" idx="12"/>
          </p:nvPr>
        </p:nvSpPr>
        <p:spPr/>
        <p:txBody>
          <a:bodyPr/>
          <a:lstStyle/>
          <a:p>
            <a:fld id="{48F63A3B-78C7-47BE-AE5E-E10140E04643}" type="slidenum">
              <a:rPr lang="en-US" smtClean="0"/>
              <a:t>27</a:t>
            </a:fld>
            <a:endParaRPr lang="en-US" dirty="0"/>
          </a:p>
        </p:txBody>
      </p:sp>
    </p:spTree>
    <p:extLst>
      <p:ext uri="{BB962C8B-B14F-4D97-AF65-F5344CB8AC3E}">
        <p14:creationId xmlns:p14="http://schemas.microsoft.com/office/powerpoint/2010/main" val="2325863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BA86-C28B-4FE1-8A64-12BFA7D28AC5}"/>
              </a:ext>
            </a:extLst>
          </p:cNvPr>
          <p:cNvSpPr>
            <a:spLocks noGrp="1"/>
          </p:cNvSpPr>
          <p:nvPr>
            <p:ph type="title"/>
          </p:nvPr>
        </p:nvSpPr>
        <p:spPr/>
        <p:txBody>
          <a:bodyPr/>
          <a:lstStyle/>
          <a:p>
            <a:r>
              <a:rPr lang="en-US" dirty="0"/>
              <a:t>Pediatric Surge</a:t>
            </a:r>
          </a:p>
        </p:txBody>
      </p:sp>
      <p:sp>
        <p:nvSpPr>
          <p:cNvPr id="3" name="Content Placeholder 2">
            <a:extLst>
              <a:ext uri="{FF2B5EF4-FFF2-40B4-BE49-F238E27FC236}">
                <a16:creationId xmlns:a16="http://schemas.microsoft.com/office/drawing/2014/main" id="{F0CEEDB9-FD10-4C97-9FA5-71BE4A825FBC}"/>
              </a:ext>
            </a:extLst>
          </p:cNvPr>
          <p:cNvSpPr>
            <a:spLocks noGrp="1"/>
          </p:cNvSpPr>
          <p:nvPr>
            <p:ph idx="1"/>
          </p:nvPr>
        </p:nvSpPr>
        <p:spPr/>
        <p:txBody>
          <a:bodyPr>
            <a:normAutofit lnSpcReduction="10000"/>
          </a:bodyPr>
          <a:lstStyle/>
          <a:p>
            <a:r>
              <a:rPr lang="en-US" dirty="0"/>
              <a:t>Summarization</a:t>
            </a:r>
          </a:p>
          <a:p>
            <a:pPr lvl="1"/>
            <a:r>
              <a:rPr lang="en-US" dirty="0"/>
              <a:t>Health care facilities/agencies that incorporate incident command processes in day to day operations are more successful when implementing incident command in emergencies.</a:t>
            </a:r>
          </a:p>
          <a:p>
            <a:pPr lvl="1"/>
            <a:r>
              <a:rPr lang="en-US" dirty="0"/>
              <a:t>Recognize or think outside of the box who can be a resource to assist in a response to an emergent event and put measures/plans into place prior to the emergency.</a:t>
            </a:r>
          </a:p>
          <a:p>
            <a:pPr lvl="1"/>
            <a:r>
              <a:rPr lang="en-US" dirty="0"/>
              <a:t>It is important to review your existing plans to ensure that considerations are in place that address pediatrics as well as other vulnerable populations, including those with access and functional needs.</a:t>
            </a:r>
          </a:p>
          <a:p>
            <a:pPr lvl="1"/>
            <a:r>
              <a:rPr lang="en-US" dirty="0"/>
              <a:t>Communications need to be timely and accurate, using the family assistance center model will greatly assist in the ability to communicate with </a:t>
            </a:r>
            <a:r>
              <a:rPr lang="en-US"/>
              <a:t>the public.</a:t>
            </a:r>
          </a:p>
        </p:txBody>
      </p:sp>
      <p:sp>
        <p:nvSpPr>
          <p:cNvPr id="6" name="Slide Number Placeholder 5">
            <a:extLst>
              <a:ext uri="{FF2B5EF4-FFF2-40B4-BE49-F238E27FC236}">
                <a16:creationId xmlns:a16="http://schemas.microsoft.com/office/drawing/2014/main" id="{B6F2FAD8-9208-461E-B55D-6783F3D84494}"/>
              </a:ext>
            </a:extLst>
          </p:cNvPr>
          <p:cNvSpPr>
            <a:spLocks noGrp="1"/>
          </p:cNvSpPr>
          <p:nvPr>
            <p:ph type="sldNum" sz="quarter" idx="12"/>
          </p:nvPr>
        </p:nvSpPr>
        <p:spPr/>
        <p:txBody>
          <a:bodyPr/>
          <a:lstStyle/>
          <a:p>
            <a:fld id="{48F63A3B-78C7-47BE-AE5E-E10140E04643}" type="slidenum">
              <a:rPr lang="en-US" smtClean="0"/>
              <a:t>28</a:t>
            </a:fld>
            <a:endParaRPr lang="en-US" dirty="0"/>
          </a:p>
        </p:txBody>
      </p:sp>
    </p:spTree>
    <p:extLst>
      <p:ext uri="{BB962C8B-B14F-4D97-AF65-F5344CB8AC3E}">
        <p14:creationId xmlns:p14="http://schemas.microsoft.com/office/powerpoint/2010/main" val="23154979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2212733"/>
            <a:ext cx="10515600" cy="1472163"/>
          </a:xfrm>
        </p:spPr>
        <p:txBody>
          <a:bodyPr/>
          <a:lstStyle/>
          <a:p>
            <a:r>
              <a:rPr lang="en-US" dirty="0" smtClean="0"/>
              <a:t>Thank you!</a:t>
            </a:r>
            <a:endParaRPr lang="en-US" dirty="0"/>
          </a:p>
        </p:txBody>
      </p:sp>
      <p:sp>
        <p:nvSpPr>
          <p:cNvPr id="8" name="Text Placeholder 7"/>
          <p:cNvSpPr>
            <a:spLocks noGrp="1"/>
          </p:cNvSpPr>
          <p:nvPr>
            <p:ph type="body" sz="quarter" idx="13"/>
          </p:nvPr>
        </p:nvSpPr>
        <p:spPr>
          <a:xfrm>
            <a:off x="838200" y="3684897"/>
            <a:ext cx="10515600" cy="2517600"/>
          </a:xfrm>
        </p:spPr>
        <p:txBody>
          <a:bodyPr/>
          <a:lstStyle/>
          <a:p>
            <a:r>
              <a:rPr lang="en-US" sz="2700" b="1" dirty="0" smtClean="0"/>
              <a:t>Pediatric Surge Project</a:t>
            </a:r>
          </a:p>
          <a:p>
            <a:r>
              <a:rPr lang="en-US" sz="2200" i="1" dirty="0" smtClean="0"/>
              <a:t>Health.HPP@state.mn.us</a:t>
            </a:r>
          </a:p>
          <a:p>
            <a:r>
              <a:rPr lang="en-US" sz="2200" dirty="0" smtClean="0"/>
              <a:t>651-201-5700</a:t>
            </a:r>
            <a:endParaRPr lang="en-US" sz="2200"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29</a:t>
            </a:fld>
            <a:endParaRPr lang="en-US" dirty="0"/>
          </a:p>
        </p:txBody>
      </p:sp>
    </p:spTree>
    <p:extLst>
      <p:ext uri="{BB962C8B-B14F-4D97-AF65-F5344CB8AC3E}">
        <p14:creationId xmlns:p14="http://schemas.microsoft.com/office/powerpoint/2010/main" val="3925513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Incident Command</a:t>
            </a:r>
            <a:endParaRPr lang="en-US" dirty="0"/>
          </a:p>
        </p:txBody>
      </p:sp>
      <p:sp>
        <p:nvSpPr>
          <p:cNvPr id="3" name="Content Placeholder 2"/>
          <p:cNvSpPr>
            <a:spLocks noGrp="1"/>
          </p:cNvSpPr>
          <p:nvPr>
            <p:ph idx="1"/>
          </p:nvPr>
        </p:nvSpPr>
        <p:spPr>
          <a:xfrm>
            <a:off x="239105" y="5428142"/>
            <a:ext cx="6036169" cy="639763"/>
          </a:xfrm>
        </p:spPr>
        <p:txBody>
          <a:bodyPr>
            <a:normAutofit/>
          </a:bodyPr>
          <a:lstStyle/>
          <a:p>
            <a:pPr marL="0" indent="0">
              <a:buNone/>
            </a:pPr>
            <a:r>
              <a:rPr lang="en-US" b="1" dirty="0"/>
              <a:t>Remember </a:t>
            </a:r>
            <a:r>
              <a:rPr lang="en-US" dirty="0"/>
              <a:t>-Incident Command is Scalable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41" y="1375395"/>
            <a:ext cx="6197533" cy="361227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317" y="1358153"/>
            <a:ext cx="5704344" cy="549984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3891069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 and General Staff</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6410" y="1682002"/>
            <a:ext cx="10005626" cy="3911974"/>
          </a:xfrm>
          <a:prstGeom prst="rect">
            <a:avLst/>
          </a:prstGeom>
        </p:spPr>
      </p:pic>
      <p:sp>
        <p:nvSpPr>
          <p:cNvPr id="7" name="Rectangle 6"/>
          <p:cNvSpPr/>
          <p:nvPr/>
        </p:nvSpPr>
        <p:spPr>
          <a:xfrm>
            <a:off x="2825930" y="1851229"/>
            <a:ext cx="1618520" cy="400110"/>
          </a:xfrm>
          <a:prstGeom prst="rect">
            <a:avLst/>
          </a:prstGeom>
        </p:spPr>
        <p:style>
          <a:lnRef idx="2">
            <a:schemeClr val="accent2"/>
          </a:lnRef>
          <a:fillRef idx="1">
            <a:schemeClr val="lt1"/>
          </a:fillRef>
          <a:effectRef idx="0">
            <a:schemeClr val="accent2"/>
          </a:effectRef>
          <a:fontRef idx="minor">
            <a:schemeClr val="dk1"/>
          </a:fontRef>
        </p:style>
        <p:txBody>
          <a:bodyPr wrap="none" lIns="91440" tIns="45720" rIns="91440" bIns="45720">
            <a:spAutoFit/>
          </a:bodyPr>
          <a:lstStyle/>
          <a:p>
            <a:pPr algn="ctr"/>
            <a:r>
              <a:rPr lang="en-US" sz="2000" b="0" cap="none" spc="0" dirty="0" smtClean="0">
                <a:ln w="0"/>
                <a:solidFill>
                  <a:schemeClr val="tx1"/>
                </a:solidFill>
                <a:effectLst>
                  <a:outerShdw blurRad="38100" dist="19050" dir="2700000" algn="tl" rotWithShape="0">
                    <a:schemeClr val="dk1">
                      <a:alpha val="40000"/>
                    </a:schemeClr>
                  </a:outerShdw>
                </a:effectLst>
              </a:rPr>
              <a:t>First on scene</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16" name="Rectangle 15"/>
          <p:cNvSpPr/>
          <p:nvPr/>
        </p:nvSpPr>
        <p:spPr>
          <a:xfrm>
            <a:off x="496342" y="4437547"/>
            <a:ext cx="1189749" cy="707886"/>
          </a:xfrm>
          <a:prstGeom prst="rect">
            <a:avLst/>
          </a:prstGeom>
        </p:spPr>
        <p:style>
          <a:lnRef idx="2">
            <a:schemeClr val="accent2"/>
          </a:lnRef>
          <a:fillRef idx="1">
            <a:schemeClr val="lt1"/>
          </a:fillRef>
          <a:effectRef idx="0">
            <a:schemeClr val="accent2"/>
          </a:effectRef>
          <a:fontRef idx="minor">
            <a:schemeClr val="dk1"/>
          </a:fontRef>
        </p:style>
        <p:txBody>
          <a:bodyPr wrap="none" lIns="91440" tIns="45720" rIns="91440" bIns="45720">
            <a:spAutoFit/>
          </a:bodyPr>
          <a:lstStyle/>
          <a:p>
            <a:pPr algn="ctr"/>
            <a:r>
              <a:rPr lang="en-US" sz="2000" b="0" cap="none" spc="0" dirty="0" smtClean="0">
                <a:ln w="0"/>
                <a:solidFill>
                  <a:schemeClr val="tx1"/>
                </a:solidFill>
                <a:effectLst>
                  <a:outerShdw blurRad="38100" dist="19050" dir="2700000" algn="tl" rotWithShape="0">
                    <a:schemeClr val="dk1">
                      <a:alpha val="40000"/>
                    </a:schemeClr>
                  </a:outerShdw>
                </a:effectLst>
              </a:rPr>
              <a:t>Assign as </a:t>
            </a:r>
          </a:p>
          <a:p>
            <a:pPr algn="ctr"/>
            <a:r>
              <a:rPr lang="en-US" sz="2000" b="0" cap="none" spc="0" dirty="0" smtClean="0">
                <a:ln w="0"/>
                <a:solidFill>
                  <a:schemeClr val="tx1"/>
                </a:solidFill>
                <a:effectLst>
                  <a:outerShdw blurRad="38100" dist="19050" dir="2700000" algn="tl" rotWithShape="0">
                    <a:schemeClr val="dk1">
                      <a:alpha val="40000"/>
                    </a:schemeClr>
                  </a:outerShdw>
                </a:effectLst>
              </a:rPr>
              <a:t>needed</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17" name="TextBox 16">
            <a:extLst>
              <a:ext uri="{FF2B5EF4-FFF2-40B4-BE49-F238E27FC236}">
                <a16:creationId xmlns:a16="http://schemas.microsoft.com/office/drawing/2014/main" id="{F7CC15D8-FAD0-4778-B7C1-3A4CA1E18D26}"/>
              </a:ext>
            </a:extLst>
          </p:cNvPr>
          <p:cNvSpPr txBox="1"/>
          <p:nvPr/>
        </p:nvSpPr>
        <p:spPr>
          <a:xfrm>
            <a:off x="253072" y="6627168"/>
            <a:ext cx="4286250" cy="230832"/>
          </a:xfrm>
          <a:prstGeom prst="rect">
            <a:avLst/>
          </a:prstGeom>
          <a:noFill/>
        </p:spPr>
        <p:txBody>
          <a:bodyPr wrap="square" rtlCol="0">
            <a:spAutoFit/>
          </a:bodyPr>
          <a:lstStyle/>
          <a:p>
            <a:r>
              <a:rPr lang="en-US" sz="900" dirty="0" smtClean="0"/>
              <a:t>Graphic by FEMA</a:t>
            </a:r>
            <a:endParaRPr lang="en-US" sz="900" dirty="0"/>
          </a:p>
        </p:txBody>
      </p:sp>
      <p:sp>
        <p:nvSpPr>
          <p:cNvPr id="10" name="Slide Number Placeholder 9"/>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651921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Incident Command</a:t>
            </a:r>
            <a:endParaRPr lang="en-US" dirty="0"/>
          </a:p>
        </p:txBody>
      </p:sp>
      <p:sp>
        <p:nvSpPr>
          <p:cNvPr id="4" name="Content Placeholder 3"/>
          <p:cNvSpPr>
            <a:spLocks noGrp="1"/>
          </p:cNvSpPr>
          <p:nvPr>
            <p:ph sz="half" idx="2"/>
          </p:nvPr>
        </p:nvSpPr>
        <p:spPr>
          <a:xfrm>
            <a:off x="6172200" y="2756647"/>
            <a:ext cx="5181600" cy="3420316"/>
          </a:xfrm>
        </p:spPr>
        <p:txBody>
          <a:bodyPr/>
          <a:lstStyle/>
          <a:p>
            <a:r>
              <a:rPr lang="en-US" sz="2800" dirty="0" smtClean="0"/>
              <a:t>Span of Control</a:t>
            </a:r>
          </a:p>
          <a:p>
            <a:pPr lvl="1"/>
            <a:r>
              <a:rPr lang="en-US" sz="2400" dirty="0" smtClean="0"/>
              <a:t>Section Leaders should have no more than 7 people they supervise</a:t>
            </a:r>
          </a:p>
          <a:p>
            <a:pPr lvl="2"/>
            <a:r>
              <a:rPr lang="en-US" sz="2000" dirty="0" smtClean="0"/>
              <a:t>Ideally no more than 5</a:t>
            </a:r>
            <a:endParaRPr lang="en-US" sz="2000" dirty="0"/>
          </a:p>
        </p:txBody>
      </p:sp>
      <p:pic>
        <p:nvPicPr>
          <p:cNvPr id="8" name="Picture 7" descr="A picture containing skiing, sky&#10;&#10;Description generated with high confidence">
            <a:extLst>
              <a:ext uri="{FF2B5EF4-FFF2-40B4-BE49-F238E27FC236}">
                <a16:creationId xmlns:a16="http://schemas.microsoft.com/office/drawing/2014/main" id="{AE2A7C2A-1D9C-41C3-8EE4-AE2CCDE8B1B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253072" y="1785859"/>
            <a:ext cx="5519545" cy="4391104"/>
          </a:xfrm>
          <a:prstGeom prst="rect">
            <a:avLst/>
          </a:prstGeom>
        </p:spPr>
      </p:pic>
      <p:sp>
        <p:nvSpPr>
          <p:cNvPr id="9" name="TextBox 8">
            <a:extLst>
              <a:ext uri="{FF2B5EF4-FFF2-40B4-BE49-F238E27FC236}">
                <a16:creationId xmlns:a16="http://schemas.microsoft.com/office/drawing/2014/main" id="{F7CC15D8-FAD0-4778-B7C1-3A4CA1E18D26}"/>
              </a:ext>
            </a:extLst>
          </p:cNvPr>
          <p:cNvSpPr txBox="1"/>
          <p:nvPr/>
        </p:nvSpPr>
        <p:spPr>
          <a:xfrm>
            <a:off x="253072" y="6627168"/>
            <a:ext cx="4286250" cy="230832"/>
          </a:xfrm>
          <a:prstGeom prst="rect">
            <a:avLst/>
          </a:prstGeom>
          <a:noFill/>
        </p:spPr>
        <p:txBody>
          <a:bodyPr wrap="square" rtlCol="0">
            <a:spAutoFit/>
          </a:bodyPr>
          <a:lstStyle/>
          <a:p>
            <a:r>
              <a:rPr lang="en-US" sz="900" dirty="0">
                <a:hlinkClick r:id="rId4" tooltip="https://afiftabsh.com/tag/project-based-structure/"/>
              </a:rPr>
              <a:t>This Photo</a:t>
            </a:r>
            <a:r>
              <a:rPr lang="en-US" sz="900" dirty="0"/>
              <a:t> by Unknown Author is licensed under </a:t>
            </a:r>
            <a:r>
              <a:rPr lang="en-US" sz="900" dirty="0">
                <a:hlinkClick r:id="rId5" tooltip="https://creativecommons.org/licenses/by/3.0/"/>
              </a:rPr>
              <a:t>CC BY</a:t>
            </a:r>
            <a:endParaRPr lang="en-US" sz="900" dirty="0"/>
          </a:p>
        </p:txBody>
      </p:sp>
      <p:sp>
        <p:nvSpPr>
          <p:cNvPr id="6" name="Slide Number Placeholder 5"/>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214641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4140-EF97-4018-8B2C-E59EDE4E4162}"/>
              </a:ext>
            </a:extLst>
          </p:cNvPr>
          <p:cNvSpPr>
            <a:spLocks noGrp="1"/>
          </p:cNvSpPr>
          <p:nvPr>
            <p:ph type="title"/>
          </p:nvPr>
        </p:nvSpPr>
        <p:spPr/>
        <p:txBody>
          <a:bodyPr/>
          <a:lstStyle/>
          <a:p>
            <a:r>
              <a:rPr lang="en-US" dirty="0" smtClean="0"/>
              <a:t>When to Activate</a:t>
            </a:r>
            <a:endParaRPr lang="en-US" dirty="0"/>
          </a:p>
        </p:txBody>
      </p:sp>
      <p:sp>
        <p:nvSpPr>
          <p:cNvPr id="3" name="Content Placeholder 2"/>
          <p:cNvSpPr>
            <a:spLocks noGrp="1"/>
          </p:cNvSpPr>
          <p:nvPr>
            <p:ph idx="1"/>
          </p:nvPr>
        </p:nvSpPr>
        <p:spPr/>
        <p:txBody>
          <a:bodyPr>
            <a:normAutofit/>
          </a:bodyPr>
          <a:lstStyle/>
          <a:p>
            <a:r>
              <a:rPr lang="en-US" sz="2800" dirty="0" smtClean="0"/>
              <a:t>How many patients do I need before I call it an incident?</a:t>
            </a:r>
          </a:p>
          <a:p>
            <a:pPr lvl="1"/>
            <a:r>
              <a:rPr lang="en-US" sz="2400" dirty="0" smtClean="0"/>
              <a:t>When there are more patients than caregivers can safely take care of</a:t>
            </a:r>
          </a:p>
          <a:p>
            <a:pPr lvl="1"/>
            <a:r>
              <a:rPr lang="en-US" sz="2400" dirty="0" smtClean="0"/>
              <a:t>When you have a report of more than 10 patients (or whatever number your hospital chooses) regardless of injury</a:t>
            </a:r>
          </a:p>
          <a:p>
            <a:pPr lvl="1"/>
            <a:r>
              <a:rPr lang="en-US" sz="2400" dirty="0" smtClean="0"/>
              <a:t>When you rely primarily on on-call staff who will need to come from home to support your operations</a:t>
            </a:r>
            <a:endParaRPr lang="en-US" sz="2400" dirty="0"/>
          </a:p>
        </p:txBody>
      </p:sp>
      <p:sp>
        <p:nvSpPr>
          <p:cNvPr id="6" name="Slide Number Placeholder 5">
            <a:extLst>
              <a:ext uri="{FF2B5EF4-FFF2-40B4-BE49-F238E27FC236}">
                <a16:creationId xmlns:a16="http://schemas.microsoft.com/office/drawing/2014/main" id="{0A2D159E-5E01-497F-911C-9717F2B51AB8}"/>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218501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Activate</a:t>
            </a:r>
            <a:endParaRPr lang="en-US" dirty="0"/>
          </a:p>
        </p:txBody>
      </p:sp>
      <p:sp>
        <p:nvSpPr>
          <p:cNvPr id="3" name="Content Placeholder 2"/>
          <p:cNvSpPr>
            <a:spLocks noGrp="1"/>
          </p:cNvSpPr>
          <p:nvPr>
            <p:ph idx="1"/>
          </p:nvPr>
        </p:nvSpPr>
        <p:spPr>
          <a:xfrm>
            <a:off x="838200" y="1640541"/>
            <a:ext cx="10692630" cy="4988859"/>
          </a:xfrm>
        </p:spPr>
        <p:txBody>
          <a:bodyPr>
            <a:noAutofit/>
          </a:bodyPr>
          <a:lstStyle/>
          <a:p>
            <a:r>
              <a:rPr lang="en-US" sz="2800" dirty="0"/>
              <a:t>Activate your Incident Command for Typical Hospital Events to Exercise in Real </a:t>
            </a:r>
            <a:r>
              <a:rPr lang="en-US" sz="2800" dirty="0" smtClean="0"/>
              <a:t>Time.</a:t>
            </a:r>
          </a:p>
          <a:p>
            <a:r>
              <a:rPr lang="en-US" sz="2800" dirty="0" smtClean="0"/>
              <a:t>It </a:t>
            </a:r>
            <a:r>
              <a:rPr lang="en-US" sz="2800" dirty="0"/>
              <a:t>will make the activation process more natural for when there is an emergency</a:t>
            </a:r>
            <a:r>
              <a:rPr lang="en-US" sz="2800" dirty="0" smtClean="0"/>
              <a:t>.</a:t>
            </a:r>
            <a:endParaRPr lang="en-US" sz="2800" dirty="0"/>
          </a:p>
        </p:txBody>
      </p:sp>
      <p:pic>
        <p:nvPicPr>
          <p:cNvPr id="5" name="Picture 4" descr="A picture containing electronics, remote, sitting, indoor&#10;&#10;Description generated with high confidence">
            <a:extLst>
              <a:ext uri="{FF2B5EF4-FFF2-40B4-BE49-F238E27FC236}">
                <a16:creationId xmlns:a16="http://schemas.microsoft.com/office/drawing/2014/main" id="{7E762ADC-41B1-46D2-9C4C-17728254C818}"/>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352168" y="4085204"/>
            <a:ext cx="2458792" cy="1626102"/>
          </a:xfrm>
          <a:prstGeom prst="rect">
            <a:avLst/>
          </a:prstGeom>
        </p:spPr>
      </p:pic>
      <p:sp>
        <p:nvSpPr>
          <p:cNvPr id="6" name="TextBox 5">
            <a:extLst>
              <a:ext uri="{FF2B5EF4-FFF2-40B4-BE49-F238E27FC236}">
                <a16:creationId xmlns:a16="http://schemas.microsoft.com/office/drawing/2014/main" id="{5C43810D-F82A-4781-99EB-F99407FA3195}"/>
              </a:ext>
            </a:extLst>
          </p:cNvPr>
          <p:cNvSpPr txBox="1"/>
          <p:nvPr/>
        </p:nvSpPr>
        <p:spPr>
          <a:xfrm>
            <a:off x="911087" y="6858000"/>
            <a:ext cx="10369826" cy="230832"/>
          </a:xfrm>
          <a:prstGeom prst="rect">
            <a:avLst/>
          </a:prstGeom>
          <a:noFill/>
        </p:spPr>
        <p:txBody>
          <a:bodyPr wrap="square" rtlCol="0">
            <a:spAutoFit/>
          </a:bodyPr>
          <a:lstStyle/>
          <a:p>
            <a:r>
              <a:rPr lang="en-US" sz="900">
                <a:hlinkClick r:id="rId4" tooltip="http://utcbangalore.blogspot.com/2013/06/utc-phone-numbers-and-intercom.html"/>
              </a:rPr>
              <a:t>This Photo</a:t>
            </a:r>
            <a:r>
              <a:rPr lang="en-US" sz="900"/>
              <a:t> by Unknown Author is licensed under </a:t>
            </a:r>
            <a:r>
              <a:rPr lang="en-US" sz="900">
                <a:hlinkClick r:id="rId5" tooltip="https://creativecommons.org/licenses/by-nd/3.0/"/>
              </a:rPr>
              <a:t>CC BY-ND</a:t>
            </a:r>
            <a:endParaRPr lang="en-US" sz="900"/>
          </a:p>
        </p:txBody>
      </p:sp>
      <p:pic>
        <p:nvPicPr>
          <p:cNvPr id="11" name="Picture 10" descr="A close up of a flower&#10;&#10;Description generated with high confidence">
            <a:extLst>
              <a:ext uri="{FF2B5EF4-FFF2-40B4-BE49-F238E27FC236}">
                <a16:creationId xmlns:a16="http://schemas.microsoft.com/office/drawing/2014/main" id="{94E4C041-321D-4E66-9E63-1322F6D7F700}"/>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xmlns="" r:id="rId7"/>
              </a:ext>
            </a:extLst>
          </a:blip>
          <a:stretch>
            <a:fillRect/>
          </a:stretch>
        </p:blipFill>
        <p:spPr>
          <a:xfrm>
            <a:off x="2810960" y="3908232"/>
            <a:ext cx="2634468" cy="1980046"/>
          </a:xfrm>
          <a:prstGeom prst="rect">
            <a:avLst/>
          </a:prstGeom>
        </p:spPr>
      </p:pic>
      <p:sp>
        <p:nvSpPr>
          <p:cNvPr id="12" name="TextBox 11">
            <a:extLst>
              <a:ext uri="{FF2B5EF4-FFF2-40B4-BE49-F238E27FC236}">
                <a16:creationId xmlns:a16="http://schemas.microsoft.com/office/drawing/2014/main" id="{80B287E9-F793-49A4-8E1C-A4D5F08D2720}"/>
              </a:ext>
            </a:extLst>
          </p:cNvPr>
          <p:cNvSpPr txBox="1"/>
          <p:nvPr/>
        </p:nvSpPr>
        <p:spPr>
          <a:xfrm>
            <a:off x="4243257" y="6858000"/>
            <a:ext cx="2634468" cy="369332"/>
          </a:xfrm>
          <a:prstGeom prst="rect">
            <a:avLst/>
          </a:prstGeom>
          <a:noFill/>
        </p:spPr>
        <p:txBody>
          <a:bodyPr wrap="square" rtlCol="0">
            <a:spAutoFit/>
          </a:bodyPr>
          <a:lstStyle/>
          <a:p>
            <a:r>
              <a:rPr lang="en-US" sz="900" dirty="0">
                <a:hlinkClick r:id="rId7" tooltip="http://www.thingiverse.com/thing:1922235"/>
              </a:rPr>
              <a:t>This Photo</a:t>
            </a:r>
            <a:r>
              <a:rPr lang="en-US" sz="900" dirty="0"/>
              <a:t> by Unknown Author is licensed under </a:t>
            </a:r>
            <a:r>
              <a:rPr lang="en-US" sz="900" dirty="0">
                <a:hlinkClick r:id="rId8" tooltip="https://creativecommons.org/licenses/by/3.0/"/>
              </a:rPr>
              <a:t>CC BY</a:t>
            </a:r>
            <a:endParaRPr lang="en-US" sz="900" dirty="0"/>
          </a:p>
        </p:txBody>
      </p:sp>
      <p:pic>
        <p:nvPicPr>
          <p:cNvPr id="14" name="Picture 13" descr="A large room&#10;&#10;Description generated with very high confidence">
            <a:extLst>
              <a:ext uri="{FF2B5EF4-FFF2-40B4-BE49-F238E27FC236}">
                <a16:creationId xmlns:a16="http://schemas.microsoft.com/office/drawing/2014/main" id="{B0AF382B-EBCF-4683-B356-12B891B81D84}"/>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xmlns="" r:id="rId10"/>
              </a:ext>
            </a:extLst>
          </a:blip>
          <a:stretch>
            <a:fillRect/>
          </a:stretch>
        </p:blipFill>
        <p:spPr>
          <a:xfrm>
            <a:off x="5710272" y="3908232"/>
            <a:ext cx="2981997" cy="1980046"/>
          </a:xfrm>
          <a:prstGeom prst="rect">
            <a:avLst/>
          </a:prstGeom>
        </p:spPr>
      </p:pic>
      <p:sp>
        <p:nvSpPr>
          <p:cNvPr id="15" name="TextBox 14">
            <a:extLst>
              <a:ext uri="{FF2B5EF4-FFF2-40B4-BE49-F238E27FC236}">
                <a16:creationId xmlns:a16="http://schemas.microsoft.com/office/drawing/2014/main" id="{92B50987-D390-4FCD-8654-A2817B64135B}"/>
              </a:ext>
            </a:extLst>
          </p:cNvPr>
          <p:cNvSpPr txBox="1"/>
          <p:nvPr/>
        </p:nvSpPr>
        <p:spPr>
          <a:xfrm>
            <a:off x="6923396" y="6904167"/>
            <a:ext cx="1524000" cy="507831"/>
          </a:xfrm>
          <a:prstGeom prst="rect">
            <a:avLst/>
          </a:prstGeom>
          <a:noFill/>
        </p:spPr>
        <p:txBody>
          <a:bodyPr wrap="square" rtlCol="0">
            <a:spAutoFit/>
          </a:bodyPr>
          <a:lstStyle/>
          <a:p>
            <a:r>
              <a:rPr lang="en-US" sz="900" dirty="0">
                <a:hlinkClick r:id="rId10" tooltip="http://commons.wikimedia.org/wiki/File:CT_Scanner_Malizia.jpg"/>
              </a:rPr>
              <a:t>This Photo</a:t>
            </a:r>
            <a:r>
              <a:rPr lang="en-US" sz="900" dirty="0"/>
              <a:t> by Unknown Author is licensed under </a:t>
            </a:r>
            <a:r>
              <a:rPr lang="en-US" sz="900" dirty="0">
                <a:hlinkClick r:id="rId11" tooltip="https://creativecommons.org/licenses/by-sa/3.0/"/>
              </a:rPr>
              <a:t>CC BY-SA</a:t>
            </a:r>
            <a:endParaRPr lang="en-US" sz="900" dirty="0"/>
          </a:p>
        </p:txBody>
      </p:sp>
      <p:pic>
        <p:nvPicPr>
          <p:cNvPr id="17" name="Picture 16" descr="A store inside of a building&#10;&#10;Description generated with very high confidence">
            <a:extLst>
              <a:ext uri="{FF2B5EF4-FFF2-40B4-BE49-F238E27FC236}">
                <a16:creationId xmlns:a16="http://schemas.microsoft.com/office/drawing/2014/main" id="{C7536865-21A8-4E83-8083-0A561EADCED5}"/>
              </a:ext>
            </a:extLst>
          </p:cNvPr>
          <p:cNvPicPr>
            <a:picLocks noChangeAspect="1"/>
          </p:cNvPicPr>
          <p:nvPr/>
        </p:nvPicPr>
        <p:blipFill>
          <a:blip r:embed="rId12" cstate="print">
            <a:extLst>
              <a:ext uri="{28A0092B-C50C-407E-A947-70E740481C1C}">
                <a14:useLocalDpi xmlns:a14="http://schemas.microsoft.com/office/drawing/2010/main" val="0"/>
              </a:ext>
              <a:ext uri="{837473B0-CC2E-450A-ABE3-18F120FF3D39}">
                <a1611:picAttrSrcUrl xmlns:a1611="http://schemas.microsoft.com/office/drawing/2016/11/main" xmlns="" r:id="rId13"/>
              </a:ext>
            </a:extLst>
          </a:blip>
          <a:stretch>
            <a:fillRect/>
          </a:stretch>
        </p:blipFill>
        <p:spPr>
          <a:xfrm>
            <a:off x="8890769" y="3909963"/>
            <a:ext cx="2640061" cy="1980046"/>
          </a:xfrm>
          <a:prstGeom prst="rect">
            <a:avLst/>
          </a:prstGeom>
        </p:spPr>
      </p:pic>
      <p:sp>
        <p:nvSpPr>
          <p:cNvPr id="18" name="TextBox 17">
            <a:extLst>
              <a:ext uri="{FF2B5EF4-FFF2-40B4-BE49-F238E27FC236}">
                <a16:creationId xmlns:a16="http://schemas.microsoft.com/office/drawing/2014/main" id="{A5A5A4EF-462D-499A-AC4D-F39959DFC7F0}"/>
              </a:ext>
            </a:extLst>
          </p:cNvPr>
          <p:cNvSpPr txBox="1"/>
          <p:nvPr/>
        </p:nvSpPr>
        <p:spPr>
          <a:xfrm>
            <a:off x="1524000" y="6858000"/>
            <a:ext cx="9144000" cy="230832"/>
          </a:xfrm>
          <a:prstGeom prst="rect">
            <a:avLst/>
          </a:prstGeom>
          <a:noFill/>
        </p:spPr>
        <p:txBody>
          <a:bodyPr wrap="square" rtlCol="0">
            <a:spAutoFit/>
          </a:bodyPr>
          <a:lstStyle/>
          <a:p>
            <a:r>
              <a:rPr lang="en-US" sz="900">
                <a:hlinkClick r:id="rId13" tooltip="http://flickr.com/photos/walmart3/14692115179"/>
              </a:rPr>
              <a:t>This Photo</a:t>
            </a:r>
            <a:r>
              <a:rPr lang="en-US" sz="900"/>
              <a:t> by Unknown Author is licensed under </a:t>
            </a:r>
            <a:r>
              <a:rPr lang="en-US" sz="900">
                <a:hlinkClick r:id="rId14" tooltip="https://creativecommons.org/licenses/by/2.0/"/>
              </a:rPr>
              <a:t>CC BY</a:t>
            </a:r>
            <a:endParaRPr lang="en-US" sz="900"/>
          </a:p>
        </p:txBody>
      </p:sp>
      <p:sp>
        <p:nvSpPr>
          <p:cNvPr id="4" name="Slide Number Placeholder 3"/>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2369401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 Pediatric Surge Events May Need</a:t>
            </a:r>
            <a:endParaRPr lang="en-US" dirty="0"/>
          </a:p>
        </p:txBody>
      </p:sp>
      <p:sp>
        <p:nvSpPr>
          <p:cNvPr id="7" name="Content Placeholder 6"/>
          <p:cNvSpPr>
            <a:spLocks noGrp="1"/>
          </p:cNvSpPr>
          <p:nvPr>
            <p:ph idx="1"/>
          </p:nvPr>
        </p:nvSpPr>
        <p:spPr/>
        <p:txBody>
          <a:bodyPr/>
          <a:lstStyle/>
          <a:p>
            <a:r>
              <a:rPr lang="en-US" dirty="0"/>
              <a:t>Behavioral Health—Operations</a:t>
            </a:r>
          </a:p>
          <a:p>
            <a:pPr lvl="1"/>
            <a:r>
              <a:rPr lang="en-US" dirty="0"/>
              <a:t>Manage patients with special needs or staff that need debriefing</a:t>
            </a:r>
          </a:p>
          <a:p>
            <a:r>
              <a:rPr lang="en-US" dirty="0"/>
              <a:t>Family Assistance—Operations</a:t>
            </a:r>
          </a:p>
          <a:p>
            <a:pPr lvl="1"/>
            <a:r>
              <a:rPr lang="en-US" dirty="0"/>
              <a:t>Who would manage this function?</a:t>
            </a:r>
          </a:p>
          <a:p>
            <a:pPr lvl="2"/>
            <a:r>
              <a:rPr lang="en-US" dirty="0"/>
              <a:t>PIO? ER Nurse? Safety Leader? Plant Supervisor?</a:t>
            </a:r>
          </a:p>
          <a:p>
            <a:r>
              <a:rPr lang="en-US" dirty="0"/>
              <a:t>Interpreters—Operations</a:t>
            </a:r>
          </a:p>
          <a:p>
            <a:pPr lvl="1"/>
            <a:r>
              <a:rPr lang="en-US" dirty="0"/>
              <a:t>Have a plan to use current resources or a leader who can find community resources</a:t>
            </a:r>
          </a:p>
          <a:p>
            <a:endParaRPr lang="en-US" dirty="0"/>
          </a:p>
        </p:txBody>
      </p:sp>
      <p:sp>
        <p:nvSpPr>
          <p:cNvPr id="8" name="Slide Number Placeholder 7"/>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2961108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8FF46-FF17-498F-B6C6-EBC035D5E3FD}"/>
              </a:ext>
            </a:extLst>
          </p:cNvPr>
          <p:cNvSpPr>
            <a:spLocks noGrp="1"/>
          </p:cNvSpPr>
          <p:nvPr>
            <p:ph type="title"/>
          </p:nvPr>
        </p:nvSpPr>
        <p:spPr/>
        <p:txBody>
          <a:bodyPr/>
          <a:lstStyle/>
          <a:p>
            <a:r>
              <a:rPr lang="en-US" dirty="0" smtClean="0"/>
              <a:t>What if I’m WRONG?</a:t>
            </a:r>
            <a:endParaRPr lang="en-US" dirty="0"/>
          </a:p>
        </p:txBody>
      </p:sp>
      <p:sp>
        <p:nvSpPr>
          <p:cNvPr id="3" name="Content Placeholder 2"/>
          <p:cNvSpPr>
            <a:spLocks noGrp="1"/>
          </p:cNvSpPr>
          <p:nvPr>
            <p:ph idx="1"/>
          </p:nvPr>
        </p:nvSpPr>
        <p:spPr/>
        <p:txBody>
          <a:bodyPr/>
          <a:lstStyle/>
          <a:p>
            <a:r>
              <a:rPr lang="en-US" sz="2800" dirty="0" smtClean="0"/>
              <a:t>There are </a:t>
            </a:r>
            <a:r>
              <a:rPr lang="en-US" sz="2800" b="1" dirty="0" smtClean="0"/>
              <a:t>valuable lessons </a:t>
            </a:r>
            <a:r>
              <a:rPr lang="en-US" sz="2800" dirty="0" smtClean="0"/>
              <a:t>in every activation:</a:t>
            </a:r>
          </a:p>
          <a:p>
            <a:pPr lvl="1"/>
            <a:r>
              <a:rPr lang="en-US" sz="2400" dirty="0" smtClean="0"/>
              <a:t>You will find out who will come when help is needed</a:t>
            </a:r>
          </a:p>
          <a:p>
            <a:pPr lvl="1"/>
            <a:r>
              <a:rPr lang="en-US" sz="2400" dirty="0" smtClean="0"/>
              <a:t>You will end up with more support than you needed / less support than you needed</a:t>
            </a:r>
          </a:p>
          <a:p>
            <a:pPr lvl="1"/>
            <a:r>
              <a:rPr lang="en-US" sz="2400" dirty="0" smtClean="0"/>
              <a:t>You will learn the capabilities of your team</a:t>
            </a:r>
          </a:p>
          <a:p>
            <a:pPr lvl="1"/>
            <a:r>
              <a:rPr lang="en-US" sz="2400" dirty="0" smtClean="0"/>
              <a:t>You will learn when to expand your incident command structure to meet those needs</a:t>
            </a:r>
            <a:endParaRPr lang="en-US" sz="2400" dirty="0"/>
          </a:p>
        </p:txBody>
      </p:sp>
      <p:sp>
        <p:nvSpPr>
          <p:cNvPr id="6" name="Slide Number Placeholder 5">
            <a:extLst>
              <a:ext uri="{FF2B5EF4-FFF2-40B4-BE49-F238E27FC236}">
                <a16:creationId xmlns:a16="http://schemas.microsoft.com/office/drawing/2014/main" id="{621921C6-FE6A-4DB9-8420-7FB805191AEB}"/>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290000573"/>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H PowerPoint" id="{77A571C1-30E7-4DA3-AE01-D70EB1FA1994}" vid="{ACB131C9-D5E5-440B-BC5E-D73CF3BD21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5801D64B2432442BB42C134183FF8E4" ma:contentTypeVersion="3" ma:contentTypeDescription="Create a new document." ma:contentTypeScope="" ma:versionID="78869e3402b51a60e4e37635038f4076">
  <xsd:schema xmlns:xsd="http://www.w3.org/2001/XMLSchema" xmlns:xs="http://www.w3.org/2001/XMLSchema" xmlns:p="http://schemas.microsoft.com/office/2006/metadata/properties" xmlns:ns2="3f0d7846-e5da-490b-9ede-be8c0b3b600e" targetNamespace="http://schemas.microsoft.com/office/2006/metadata/properties" ma:root="true" ma:fieldsID="a2e1bbf846a194404023d0236668bc82" ns2:_="">
    <xsd:import namespace="3f0d7846-e5da-490b-9ede-be8c0b3b600e"/>
    <xsd:element name="properties">
      <xsd:complexType>
        <xsd:sequence>
          <xsd:element name="documentManagement">
            <xsd:complexType>
              <xsd:all>
                <xsd:element ref="ns2:Category"/>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0d7846-e5da-490b-9ede-be8c0b3b600e" elementFormDefault="qualified">
    <xsd:import namespace="http://schemas.microsoft.com/office/2006/documentManagement/types"/>
    <xsd:import namespace="http://schemas.microsoft.com/office/infopath/2007/PartnerControls"/>
    <xsd:element name="Category" ma:index="8" ma:displayName="Category" ma:list="{9bec51f6-02d5-4ac3-a786-db27c445bb3f}" ma:internalName="Category" ma:showField="Category">
      <xsd:simpleType>
        <xsd:restriction base="dms:Lookup"/>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3f0d7846-e5da-490b-9ede-be8c0b3b600e">2</Category>
  </documentManagement>
</p:properties>
</file>

<file path=customXml/itemProps1.xml><?xml version="1.0" encoding="utf-8"?>
<ds:datastoreItem xmlns:ds="http://schemas.openxmlformats.org/officeDocument/2006/customXml" ds:itemID="{02617A5B-38EC-4037-96F9-B81D9FB1B3A7}">
  <ds:schemaRefs>
    <ds:schemaRef ds:uri="http://schemas.microsoft.com/sharepoint/v3/contenttype/forms"/>
  </ds:schemaRefs>
</ds:datastoreItem>
</file>

<file path=customXml/itemProps2.xml><?xml version="1.0" encoding="utf-8"?>
<ds:datastoreItem xmlns:ds="http://schemas.openxmlformats.org/officeDocument/2006/customXml" ds:itemID="{8E94B026-1B97-4252-A427-53C6A2DD36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0d7846-e5da-490b-9ede-be8c0b3b60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6A1386-9537-4EA6-B9A3-FB7D154FAC23}">
  <ds:schemaRefs>
    <ds:schemaRef ds:uri="http://schemas.microsoft.com/office/infopath/2007/PartnerControls"/>
    <ds:schemaRef ds:uri="3f0d7846-e5da-490b-9ede-be8c0b3b600e"/>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MDH PowerPoint</Template>
  <TotalTime>1056</TotalTime>
  <Words>2159</Words>
  <Application>Microsoft Office PowerPoint</Application>
  <PresentationFormat>Widescreen</PresentationFormat>
  <Paragraphs>282</Paragraphs>
  <Slides>29</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CenturyGothic</vt:lpstr>
      <vt:lpstr>NeueHaasGroteskText Std</vt:lpstr>
      <vt:lpstr>MN.IT</vt:lpstr>
      <vt:lpstr>Pediatric Surge Operations and Incident Management</vt:lpstr>
      <vt:lpstr>Objectives</vt:lpstr>
      <vt:lpstr>Incident Command</vt:lpstr>
      <vt:lpstr>Command and General Staff</vt:lpstr>
      <vt:lpstr>Incident Command</vt:lpstr>
      <vt:lpstr>When to Activate</vt:lpstr>
      <vt:lpstr>When to Activate</vt:lpstr>
      <vt:lpstr>Additional Resources Pediatric Surge Events May Need</vt:lpstr>
      <vt:lpstr>What if I’m WRONG?</vt:lpstr>
      <vt:lpstr>Pediatric Surge</vt:lpstr>
      <vt:lpstr>Pediatric Surge</vt:lpstr>
      <vt:lpstr>Pediatric Surge</vt:lpstr>
      <vt:lpstr>Pediatric Surge</vt:lpstr>
      <vt:lpstr>Pediatric Surge</vt:lpstr>
      <vt:lpstr>Pediatric Surge</vt:lpstr>
      <vt:lpstr>Pediatric Surge</vt:lpstr>
      <vt:lpstr>Pediatric Surge</vt:lpstr>
      <vt:lpstr>Pediatric Surge</vt:lpstr>
      <vt:lpstr>Pediatric “Stuff”</vt:lpstr>
      <vt:lpstr>Unaccompanied Minors</vt:lpstr>
      <vt:lpstr>Specialized Care Resources</vt:lpstr>
      <vt:lpstr>Family Resources</vt:lpstr>
      <vt:lpstr>Family Assistance Center</vt:lpstr>
      <vt:lpstr>Family Assistance Center</vt:lpstr>
      <vt:lpstr>Family Assistance Center</vt:lpstr>
      <vt:lpstr>Communications and Media</vt:lpstr>
      <vt:lpstr>Demobilization</vt:lpstr>
      <vt:lpstr>Pediatric Surge</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PowerPoint Template</dc:subject>
  <dc:creator>Koch, Angelica (MDH)</dc:creator>
  <cp:keywords>PowerPoint, Template</cp:keywords>
  <dc:description>Version 1.1, Released 8-2016</dc:description>
  <cp:lastModifiedBy>McAdams, Toby (MDH)</cp:lastModifiedBy>
  <cp:revision>26</cp:revision>
  <dcterms:created xsi:type="dcterms:W3CDTF">2018-02-08T19:56:58Z</dcterms:created>
  <dcterms:modified xsi:type="dcterms:W3CDTF">2018-08-21T18:43:53Z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0x01010095801D64B2432442BB42C134183FF8E4</vt:lpwstr>
  </property>
  <property fmtid="{D5CDD505-2E9C-101B-9397-08002B2CF9AE}" pid="3" name="_dlc_DocIdItemGuid">
    <vt:lpwstr>51612d0f-3fe8-4978-a8d9-f384c5e0293e</vt:lpwstr>
  </property>
</Properties>
</file>