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45"/>
  </p:notesMasterIdLst>
  <p:handoutMasterIdLst>
    <p:handoutMasterId r:id="rId46"/>
  </p:handoutMasterIdLst>
  <p:sldIdLst>
    <p:sldId id="256" r:id="rId5"/>
    <p:sldId id="257" r:id="rId6"/>
    <p:sldId id="258" r:id="rId7"/>
    <p:sldId id="259" r:id="rId8"/>
    <p:sldId id="260" r:id="rId9"/>
    <p:sldId id="261" r:id="rId10"/>
    <p:sldId id="262" r:id="rId11"/>
    <p:sldId id="299" r:id="rId12"/>
    <p:sldId id="263" r:id="rId13"/>
    <p:sldId id="267" r:id="rId14"/>
    <p:sldId id="268" r:id="rId15"/>
    <p:sldId id="264" r:id="rId16"/>
    <p:sldId id="265" r:id="rId17"/>
    <p:sldId id="266" r:id="rId18"/>
    <p:sldId id="269" r:id="rId19"/>
    <p:sldId id="270" r:id="rId20"/>
    <p:sldId id="271" r:id="rId21"/>
    <p:sldId id="272" r:id="rId22"/>
    <p:sldId id="273" r:id="rId23"/>
    <p:sldId id="276" r:id="rId24"/>
    <p:sldId id="274" r:id="rId25"/>
    <p:sldId id="275" r:id="rId26"/>
    <p:sldId id="278" r:id="rId27"/>
    <p:sldId id="279" r:id="rId28"/>
    <p:sldId id="280" r:id="rId29"/>
    <p:sldId id="282" r:id="rId30"/>
    <p:sldId id="283" r:id="rId31"/>
    <p:sldId id="284" r:id="rId32"/>
    <p:sldId id="287" r:id="rId33"/>
    <p:sldId id="288" r:id="rId34"/>
    <p:sldId id="289" r:id="rId35"/>
    <p:sldId id="290" r:id="rId36"/>
    <p:sldId id="291" r:id="rId37"/>
    <p:sldId id="292" r:id="rId38"/>
    <p:sldId id="293" r:id="rId39"/>
    <p:sldId id="294" r:id="rId40"/>
    <p:sldId id="295" r:id="rId41"/>
    <p:sldId id="298" r:id="rId42"/>
    <p:sldId id="297" r:id="rId43"/>
    <p:sldId id="300"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865"/>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72318" autoAdjust="0"/>
  </p:normalViewPr>
  <p:slideViewPr>
    <p:cSldViewPr snapToGrid="0">
      <p:cViewPr varScale="1">
        <p:scale>
          <a:sx n="83" d="100"/>
          <a:sy n="83" d="100"/>
        </p:scale>
        <p:origin x="1386" y="90"/>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192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8/21/2018</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8/21/2018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2C1D24EB-F756-432C-9E9D-2C126E4AD74F}" type="slidenum">
              <a:rPr lang="en-US" altLang="en-US" smtClean="0">
                <a:latin typeface="Arial" panose="020B0604020202020204" pitchFamily="34" charset="0"/>
              </a:rPr>
              <a:pPr/>
              <a:t>10</a:t>
            </a:fld>
            <a:endParaRPr lang="en-US" altLang="en-US">
              <a:latin typeface="Arial" panose="020B0604020202020204" pitchFamily="34" charset="0"/>
            </a:endParaRPr>
          </a:p>
        </p:txBody>
      </p:sp>
      <p:sp>
        <p:nvSpPr>
          <p:cNvPr id="27651" name="Rectangle 7"/>
          <p:cNvSpPr txBox="1">
            <a:spLocks noGrp="1" noChangeArrowheads="1"/>
          </p:cNvSpPr>
          <p:nvPr/>
        </p:nvSpPr>
        <p:spPr bwMode="auto">
          <a:xfrm>
            <a:off x="3962824" y="8839650"/>
            <a:ext cx="3047577" cy="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896938">
              <a:defRPr>
                <a:solidFill>
                  <a:schemeClr val="tx1"/>
                </a:solidFill>
                <a:latin typeface="Comic Sans MS" panose="030F0702030302020204" pitchFamily="66" charset="0"/>
              </a:defRPr>
            </a:lvl1pPr>
            <a:lvl2pPr marL="731838" indent="-282575" defTabSz="896938">
              <a:defRPr>
                <a:solidFill>
                  <a:schemeClr val="tx1"/>
                </a:solidFill>
                <a:latin typeface="Comic Sans MS" panose="030F0702030302020204" pitchFamily="66" charset="0"/>
              </a:defRPr>
            </a:lvl2pPr>
            <a:lvl3pPr marL="1125538" indent="-225425" defTabSz="896938">
              <a:defRPr>
                <a:solidFill>
                  <a:schemeClr val="tx1"/>
                </a:solidFill>
                <a:latin typeface="Comic Sans MS" panose="030F0702030302020204" pitchFamily="66" charset="0"/>
              </a:defRPr>
            </a:lvl3pPr>
            <a:lvl4pPr marL="1574800" indent="-225425" defTabSz="896938">
              <a:defRPr>
                <a:solidFill>
                  <a:schemeClr val="tx1"/>
                </a:solidFill>
                <a:latin typeface="Comic Sans MS" panose="030F0702030302020204" pitchFamily="66" charset="0"/>
              </a:defRPr>
            </a:lvl4pPr>
            <a:lvl5pPr marL="2025650" indent="-225425" defTabSz="896938">
              <a:defRPr>
                <a:solidFill>
                  <a:schemeClr val="tx1"/>
                </a:solidFill>
                <a:latin typeface="Comic Sans MS" panose="030F0702030302020204" pitchFamily="66" charset="0"/>
              </a:defRPr>
            </a:lvl5pPr>
            <a:lvl6pPr marL="2482850" indent="-225425" defTabSz="896938" eaLnBrk="0" fontAlgn="base" hangingPunct="0">
              <a:spcBef>
                <a:spcPct val="0"/>
              </a:spcBef>
              <a:spcAft>
                <a:spcPct val="0"/>
              </a:spcAft>
              <a:defRPr>
                <a:solidFill>
                  <a:schemeClr val="tx1"/>
                </a:solidFill>
                <a:latin typeface="Comic Sans MS" panose="030F0702030302020204" pitchFamily="66" charset="0"/>
              </a:defRPr>
            </a:lvl6pPr>
            <a:lvl7pPr marL="2940050" indent="-225425" defTabSz="896938" eaLnBrk="0" fontAlgn="base" hangingPunct="0">
              <a:spcBef>
                <a:spcPct val="0"/>
              </a:spcBef>
              <a:spcAft>
                <a:spcPct val="0"/>
              </a:spcAft>
              <a:defRPr>
                <a:solidFill>
                  <a:schemeClr val="tx1"/>
                </a:solidFill>
                <a:latin typeface="Comic Sans MS" panose="030F0702030302020204" pitchFamily="66" charset="0"/>
              </a:defRPr>
            </a:lvl7pPr>
            <a:lvl8pPr marL="3397250" indent="-225425" defTabSz="896938" eaLnBrk="0" fontAlgn="base" hangingPunct="0">
              <a:spcBef>
                <a:spcPct val="0"/>
              </a:spcBef>
              <a:spcAft>
                <a:spcPct val="0"/>
              </a:spcAft>
              <a:defRPr>
                <a:solidFill>
                  <a:schemeClr val="tx1"/>
                </a:solidFill>
                <a:latin typeface="Comic Sans MS" panose="030F0702030302020204" pitchFamily="66" charset="0"/>
              </a:defRPr>
            </a:lvl8pPr>
            <a:lvl9pPr marL="3854450" indent="-225425" defTabSz="896938"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9A38E4DA-8795-4CB1-9A00-18A6ECEC1E22}" type="slidenum">
              <a:rPr lang="en-US" altLang="en-US" sz="1200">
                <a:latin typeface="Arial" panose="020B0604020202020204" pitchFamily="34" charset="0"/>
              </a:rPr>
              <a:pPr algn="r" eaLnBrk="1" hangingPunct="1"/>
              <a:t>10</a:t>
            </a:fld>
            <a:endParaRPr lang="en-US" altLang="en-US" sz="1200">
              <a:latin typeface="Arial" panose="020B0604020202020204" pitchFamily="34" charset="0"/>
            </a:endParaRPr>
          </a:p>
        </p:txBody>
      </p:sp>
      <p:sp>
        <p:nvSpPr>
          <p:cNvPr id="27652" name="Rectangle 2"/>
          <p:cNvSpPr>
            <a:spLocks noGrp="1" noRot="1" noChangeAspect="1" noChangeArrowheads="1" noTextEdit="1"/>
          </p:cNvSpPr>
          <p:nvPr>
            <p:ph type="sldImg"/>
          </p:nvPr>
        </p:nvSpPr>
        <p:spPr>
          <a:xfrm>
            <a:off x="388938" y="685800"/>
            <a:ext cx="6232525" cy="3505200"/>
          </a:xfrm>
          <a:ln/>
        </p:spPr>
      </p:sp>
      <p:sp>
        <p:nvSpPr>
          <p:cNvPr id="27653" name="Rectangle 3"/>
          <p:cNvSpPr>
            <a:spLocks noGrp="1" noChangeArrowheads="1"/>
          </p:cNvSpPr>
          <p:nvPr>
            <p:ph type="body" idx="1"/>
          </p:nvPr>
        </p:nvSpPr>
        <p:spPr>
          <a:xfrm>
            <a:off x="915247" y="4419018"/>
            <a:ext cx="5179907" cy="4191450"/>
          </a:xfrm>
          <a:noFill/>
        </p:spPr>
        <p:txBody>
          <a:bodyPr lIns="91421" tIns="45710" rIns="91421" bIns="45710"/>
          <a:lstStyle/>
          <a:p>
            <a:pPr eaLnBrk="1" hangingPunct="1"/>
            <a:r>
              <a:rPr lang="en-US" altLang="en-US"/>
              <a:t>There are numerous syndromes that may cause developmental delays and/or physical impairments. </a:t>
            </a:r>
          </a:p>
          <a:p>
            <a:pPr eaLnBrk="1" hangingPunct="1"/>
            <a:endParaRPr lang="en-US" altLang="en-US"/>
          </a:p>
          <a:p>
            <a:pPr eaLnBrk="1" hangingPunct="1"/>
            <a:r>
              <a:rPr lang="en-US" altLang="en-US"/>
              <a:t>Emphasize that any syndrome can cause a variety of medical and developmental problems and not one person should be viewed as the same. </a:t>
            </a:r>
          </a:p>
        </p:txBody>
      </p:sp>
    </p:spTree>
    <p:extLst>
      <p:ext uri="{BB962C8B-B14F-4D97-AF65-F5344CB8AC3E}">
        <p14:creationId xmlns:p14="http://schemas.microsoft.com/office/powerpoint/2010/main" val="3797918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8F6149F1-A1BA-4F19-906C-9A47092E9C0A}" type="slidenum">
              <a:rPr lang="en-US" altLang="en-US" smtClean="0">
                <a:latin typeface="Arial" panose="020B0604020202020204" pitchFamily="34" charset="0"/>
              </a:rPr>
              <a:pPr/>
              <a:t>11</a:t>
            </a:fld>
            <a:endParaRPr lang="en-US" altLang="en-US">
              <a:latin typeface="Arial" panose="020B0604020202020204" pitchFamily="34" charset="0"/>
            </a:endParaRPr>
          </a:p>
        </p:txBody>
      </p:sp>
      <p:sp>
        <p:nvSpPr>
          <p:cNvPr id="29699" name="Rectangle 7"/>
          <p:cNvSpPr txBox="1">
            <a:spLocks noGrp="1" noChangeArrowheads="1"/>
          </p:cNvSpPr>
          <p:nvPr/>
        </p:nvSpPr>
        <p:spPr bwMode="auto">
          <a:xfrm>
            <a:off x="3962824" y="8839650"/>
            <a:ext cx="3047577" cy="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896938">
              <a:defRPr>
                <a:solidFill>
                  <a:schemeClr val="tx1"/>
                </a:solidFill>
                <a:latin typeface="Comic Sans MS" panose="030F0702030302020204" pitchFamily="66" charset="0"/>
              </a:defRPr>
            </a:lvl1pPr>
            <a:lvl2pPr marL="731838" indent="-282575" defTabSz="896938">
              <a:defRPr>
                <a:solidFill>
                  <a:schemeClr val="tx1"/>
                </a:solidFill>
                <a:latin typeface="Comic Sans MS" panose="030F0702030302020204" pitchFamily="66" charset="0"/>
              </a:defRPr>
            </a:lvl2pPr>
            <a:lvl3pPr marL="1125538" indent="-225425" defTabSz="896938">
              <a:defRPr>
                <a:solidFill>
                  <a:schemeClr val="tx1"/>
                </a:solidFill>
                <a:latin typeface="Comic Sans MS" panose="030F0702030302020204" pitchFamily="66" charset="0"/>
              </a:defRPr>
            </a:lvl3pPr>
            <a:lvl4pPr marL="1574800" indent="-225425" defTabSz="896938">
              <a:defRPr>
                <a:solidFill>
                  <a:schemeClr val="tx1"/>
                </a:solidFill>
                <a:latin typeface="Comic Sans MS" panose="030F0702030302020204" pitchFamily="66" charset="0"/>
              </a:defRPr>
            </a:lvl4pPr>
            <a:lvl5pPr marL="2025650" indent="-225425" defTabSz="896938">
              <a:defRPr>
                <a:solidFill>
                  <a:schemeClr val="tx1"/>
                </a:solidFill>
                <a:latin typeface="Comic Sans MS" panose="030F0702030302020204" pitchFamily="66" charset="0"/>
              </a:defRPr>
            </a:lvl5pPr>
            <a:lvl6pPr marL="2482850" indent="-225425" defTabSz="896938" eaLnBrk="0" fontAlgn="base" hangingPunct="0">
              <a:spcBef>
                <a:spcPct val="0"/>
              </a:spcBef>
              <a:spcAft>
                <a:spcPct val="0"/>
              </a:spcAft>
              <a:defRPr>
                <a:solidFill>
                  <a:schemeClr val="tx1"/>
                </a:solidFill>
                <a:latin typeface="Comic Sans MS" panose="030F0702030302020204" pitchFamily="66" charset="0"/>
              </a:defRPr>
            </a:lvl6pPr>
            <a:lvl7pPr marL="2940050" indent="-225425" defTabSz="896938" eaLnBrk="0" fontAlgn="base" hangingPunct="0">
              <a:spcBef>
                <a:spcPct val="0"/>
              </a:spcBef>
              <a:spcAft>
                <a:spcPct val="0"/>
              </a:spcAft>
              <a:defRPr>
                <a:solidFill>
                  <a:schemeClr val="tx1"/>
                </a:solidFill>
                <a:latin typeface="Comic Sans MS" panose="030F0702030302020204" pitchFamily="66" charset="0"/>
              </a:defRPr>
            </a:lvl7pPr>
            <a:lvl8pPr marL="3397250" indent="-225425" defTabSz="896938" eaLnBrk="0" fontAlgn="base" hangingPunct="0">
              <a:spcBef>
                <a:spcPct val="0"/>
              </a:spcBef>
              <a:spcAft>
                <a:spcPct val="0"/>
              </a:spcAft>
              <a:defRPr>
                <a:solidFill>
                  <a:schemeClr val="tx1"/>
                </a:solidFill>
                <a:latin typeface="Comic Sans MS" panose="030F0702030302020204" pitchFamily="66" charset="0"/>
              </a:defRPr>
            </a:lvl8pPr>
            <a:lvl9pPr marL="3854450" indent="-225425" defTabSz="896938"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DDA32588-911E-4FBE-B31B-123126879CAA}" type="slidenum">
              <a:rPr lang="en-US" altLang="en-US" sz="1200">
                <a:latin typeface="Arial" panose="020B0604020202020204" pitchFamily="34" charset="0"/>
              </a:rPr>
              <a:pPr algn="r" eaLnBrk="1" hangingPunct="1"/>
              <a:t>11</a:t>
            </a:fld>
            <a:endParaRPr lang="en-US" altLang="en-US" sz="1200">
              <a:latin typeface="Arial" panose="020B0604020202020204" pitchFamily="34" charset="0"/>
            </a:endParaRPr>
          </a:p>
        </p:txBody>
      </p:sp>
      <p:sp>
        <p:nvSpPr>
          <p:cNvPr id="29700" name="Rectangle 2"/>
          <p:cNvSpPr>
            <a:spLocks noGrp="1" noRot="1" noChangeAspect="1" noChangeArrowheads="1" noTextEdit="1"/>
          </p:cNvSpPr>
          <p:nvPr>
            <p:ph type="sldImg"/>
          </p:nvPr>
        </p:nvSpPr>
        <p:spPr>
          <a:xfrm>
            <a:off x="388938" y="685800"/>
            <a:ext cx="6232525" cy="3505200"/>
          </a:xfrm>
          <a:ln/>
        </p:spPr>
      </p:sp>
      <p:sp>
        <p:nvSpPr>
          <p:cNvPr id="29701" name="Rectangle 3"/>
          <p:cNvSpPr>
            <a:spLocks noGrp="1" noChangeArrowheads="1"/>
          </p:cNvSpPr>
          <p:nvPr>
            <p:ph type="body" idx="1"/>
          </p:nvPr>
        </p:nvSpPr>
        <p:spPr>
          <a:xfrm>
            <a:off x="915247" y="4419018"/>
            <a:ext cx="5179907" cy="4191450"/>
          </a:xfrm>
          <a:noFill/>
        </p:spPr>
        <p:txBody>
          <a:bodyPr lIns="91421" tIns="45710" rIns="91421" bIns="45710"/>
          <a:lstStyle/>
          <a:p>
            <a:pPr eaLnBrk="1" hangingPunct="1"/>
            <a:r>
              <a:rPr lang="en-US" altLang="en-US" dirty="0"/>
              <a:t>Needs a thorough exam. Get care givers involved, IEP or IHP</a:t>
            </a:r>
          </a:p>
          <a:p>
            <a:pPr eaLnBrk="1" hangingPunct="1"/>
            <a:r>
              <a:rPr lang="en-US" altLang="en-US" dirty="0"/>
              <a:t>Medical complications vary with everything from open heart surgeries/transplants to a benign heart murmur. Developmental may range from profound delays requiring total dependency on caregivers to mild delays which require some special education. Many children with syndromes are low tone so look for orthotics to extremities or spine. Facial asymmetry or body differences are common (flat nasal bridge, low set ears, long fingers, </a:t>
            </a:r>
            <a:r>
              <a:rPr lang="en-US" altLang="en-US" dirty="0" err="1"/>
              <a:t>etc</a:t>
            </a:r>
            <a:r>
              <a:rPr lang="en-US" altLang="en-US" dirty="0"/>
              <a:t>). Some children with syndromes may have a substantial list of meds and others may have zero. </a:t>
            </a:r>
          </a:p>
          <a:p>
            <a:pPr eaLnBrk="1" hangingPunct="1"/>
            <a:r>
              <a:rPr lang="en-US" altLang="en-US" dirty="0"/>
              <a:t>Challenges: Needs a thorough exam. Get care givers involved, IEP or IHP. Pain and communication are addressed later in the slide deck. </a:t>
            </a:r>
          </a:p>
          <a:p>
            <a:pPr eaLnBrk="1" hangingPunct="1"/>
            <a:endParaRPr lang="en-US" altLang="en-US" dirty="0"/>
          </a:p>
        </p:txBody>
      </p:sp>
    </p:spTree>
    <p:extLst>
      <p:ext uri="{BB962C8B-B14F-4D97-AF65-F5344CB8AC3E}">
        <p14:creationId xmlns:p14="http://schemas.microsoft.com/office/powerpoint/2010/main" val="853640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9A8A1CED-0CD1-4CD9-9850-4ECE4D2122E2}" type="slidenum">
              <a:rPr lang="en-US" altLang="en-US" smtClean="0">
                <a:latin typeface="Arial" panose="020B0604020202020204" pitchFamily="34" charset="0"/>
              </a:rPr>
              <a:pPr/>
              <a:t>12</a:t>
            </a:fld>
            <a:endParaRPr lang="en-US" altLang="en-US">
              <a:latin typeface="Arial" panose="020B0604020202020204" pitchFamily="34" charset="0"/>
            </a:endParaRPr>
          </a:p>
        </p:txBody>
      </p:sp>
      <p:sp>
        <p:nvSpPr>
          <p:cNvPr id="21507" name="Rectangle 7"/>
          <p:cNvSpPr txBox="1">
            <a:spLocks noGrp="1" noChangeArrowheads="1"/>
          </p:cNvSpPr>
          <p:nvPr/>
        </p:nvSpPr>
        <p:spPr bwMode="auto">
          <a:xfrm>
            <a:off x="3962824" y="8839650"/>
            <a:ext cx="3047577" cy="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896938">
              <a:defRPr>
                <a:solidFill>
                  <a:schemeClr val="tx1"/>
                </a:solidFill>
                <a:latin typeface="Comic Sans MS" panose="030F0702030302020204" pitchFamily="66" charset="0"/>
              </a:defRPr>
            </a:lvl1pPr>
            <a:lvl2pPr marL="731838" indent="-282575" defTabSz="896938">
              <a:defRPr>
                <a:solidFill>
                  <a:schemeClr val="tx1"/>
                </a:solidFill>
                <a:latin typeface="Comic Sans MS" panose="030F0702030302020204" pitchFamily="66" charset="0"/>
              </a:defRPr>
            </a:lvl2pPr>
            <a:lvl3pPr marL="1125538" indent="-225425" defTabSz="896938">
              <a:defRPr>
                <a:solidFill>
                  <a:schemeClr val="tx1"/>
                </a:solidFill>
                <a:latin typeface="Comic Sans MS" panose="030F0702030302020204" pitchFamily="66" charset="0"/>
              </a:defRPr>
            </a:lvl3pPr>
            <a:lvl4pPr marL="1574800" indent="-225425" defTabSz="896938">
              <a:defRPr>
                <a:solidFill>
                  <a:schemeClr val="tx1"/>
                </a:solidFill>
                <a:latin typeface="Comic Sans MS" panose="030F0702030302020204" pitchFamily="66" charset="0"/>
              </a:defRPr>
            </a:lvl4pPr>
            <a:lvl5pPr marL="2025650" indent="-225425" defTabSz="896938">
              <a:defRPr>
                <a:solidFill>
                  <a:schemeClr val="tx1"/>
                </a:solidFill>
                <a:latin typeface="Comic Sans MS" panose="030F0702030302020204" pitchFamily="66" charset="0"/>
              </a:defRPr>
            </a:lvl5pPr>
            <a:lvl6pPr marL="2482850" indent="-225425" defTabSz="896938" eaLnBrk="0" fontAlgn="base" hangingPunct="0">
              <a:spcBef>
                <a:spcPct val="0"/>
              </a:spcBef>
              <a:spcAft>
                <a:spcPct val="0"/>
              </a:spcAft>
              <a:defRPr>
                <a:solidFill>
                  <a:schemeClr val="tx1"/>
                </a:solidFill>
                <a:latin typeface="Comic Sans MS" panose="030F0702030302020204" pitchFamily="66" charset="0"/>
              </a:defRPr>
            </a:lvl6pPr>
            <a:lvl7pPr marL="2940050" indent="-225425" defTabSz="896938" eaLnBrk="0" fontAlgn="base" hangingPunct="0">
              <a:spcBef>
                <a:spcPct val="0"/>
              </a:spcBef>
              <a:spcAft>
                <a:spcPct val="0"/>
              </a:spcAft>
              <a:defRPr>
                <a:solidFill>
                  <a:schemeClr val="tx1"/>
                </a:solidFill>
                <a:latin typeface="Comic Sans MS" panose="030F0702030302020204" pitchFamily="66" charset="0"/>
              </a:defRPr>
            </a:lvl7pPr>
            <a:lvl8pPr marL="3397250" indent="-225425" defTabSz="896938" eaLnBrk="0" fontAlgn="base" hangingPunct="0">
              <a:spcBef>
                <a:spcPct val="0"/>
              </a:spcBef>
              <a:spcAft>
                <a:spcPct val="0"/>
              </a:spcAft>
              <a:defRPr>
                <a:solidFill>
                  <a:schemeClr val="tx1"/>
                </a:solidFill>
                <a:latin typeface="Comic Sans MS" panose="030F0702030302020204" pitchFamily="66" charset="0"/>
              </a:defRPr>
            </a:lvl8pPr>
            <a:lvl9pPr marL="3854450" indent="-225425" defTabSz="896938"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1A9E1C88-B8A9-42CB-BC1A-A044FBF56B33}" type="slidenum">
              <a:rPr lang="en-US" altLang="en-US" sz="1200">
                <a:latin typeface="Arial" panose="020B0604020202020204" pitchFamily="34" charset="0"/>
              </a:rPr>
              <a:pPr algn="r" eaLnBrk="1" hangingPunct="1"/>
              <a:t>12</a:t>
            </a:fld>
            <a:endParaRPr lang="en-US" altLang="en-US" sz="1200">
              <a:latin typeface="Arial" panose="020B0604020202020204" pitchFamily="34" charset="0"/>
            </a:endParaRPr>
          </a:p>
        </p:txBody>
      </p:sp>
      <p:sp>
        <p:nvSpPr>
          <p:cNvPr id="21508" name="Rectangle 2"/>
          <p:cNvSpPr>
            <a:spLocks noGrp="1" noRot="1" noChangeAspect="1" noChangeArrowheads="1" noTextEdit="1"/>
          </p:cNvSpPr>
          <p:nvPr>
            <p:ph type="sldImg"/>
          </p:nvPr>
        </p:nvSpPr>
        <p:spPr>
          <a:xfrm>
            <a:off x="388938" y="685800"/>
            <a:ext cx="6232525" cy="3505200"/>
          </a:xfrm>
          <a:ln/>
        </p:spPr>
      </p:sp>
      <p:sp>
        <p:nvSpPr>
          <p:cNvPr id="21509" name="Rectangle 3"/>
          <p:cNvSpPr>
            <a:spLocks noGrp="1" noChangeArrowheads="1"/>
          </p:cNvSpPr>
          <p:nvPr>
            <p:ph type="body" idx="1"/>
          </p:nvPr>
        </p:nvSpPr>
        <p:spPr>
          <a:xfrm>
            <a:off x="915247" y="4419018"/>
            <a:ext cx="5179907" cy="4191450"/>
          </a:xfrm>
          <a:noFill/>
        </p:spPr>
        <p:txBody>
          <a:bodyPr lIns="91421" tIns="45710" rIns="91421" bIns="45710"/>
          <a:lstStyle/>
          <a:p>
            <a:pPr eaLnBrk="1" hangingPunct="1"/>
            <a:r>
              <a:rPr lang="en-US" altLang="en-US" dirty="0"/>
              <a:t>Acquired (developed after birth)</a:t>
            </a:r>
          </a:p>
          <a:p>
            <a:pPr eaLnBrk="1" hangingPunct="1"/>
            <a:r>
              <a:rPr lang="en-US" altLang="en-US" dirty="0"/>
              <a:t>These are just examples of common pediatric acquired  (developed) diseases. Other examples include: juvenile arthritis, Kawasaki disease, HIV, Influenza, </a:t>
            </a:r>
          </a:p>
          <a:p>
            <a:pPr eaLnBrk="1" hangingPunct="1"/>
            <a:r>
              <a:rPr lang="en-US" altLang="en-US" dirty="0"/>
              <a:t>Traumatic brain injury</a:t>
            </a:r>
          </a:p>
        </p:txBody>
      </p:sp>
    </p:spTree>
    <p:extLst>
      <p:ext uri="{BB962C8B-B14F-4D97-AF65-F5344CB8AC3E}">
        <p14:creationId xmlns:p14="http://schemas.microsoft.com/office/powerpoint/2010/main" val="2291489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D82A0126-F9E8-4DE9-AAA6-9EF384E58D6D}" type="slidenum">
              <a:rPr lang="en-US" altLang="en-US" smtClean="0">
                <a:latin typeface="Arial" panose="020B0604020202020204" pitchFamily="34" charset="0"/>
              </a:rPr>
              <a:pPr/>
              <a:t>13</a:t>
            </a:fld>
            <a:endParaRPr lang="en-US" altLang="en-US">
              <a:latin typeface="Arial" panose="020B0604020202020204" pitchFamily="34" charset="0"/>
            </a:endParaRPr>
          </a:p>
        </p:txBody>
      </p:sp>
      <p:sp>
        <p:nvSpPr>
          <p:cNvPr id="23555" name="Rectangle 7"/>
          <p:cNvSpPr txBox="1">
            <a:spLocks noGrp="1" noChangeArrowheads="1"/>
          </p:cNvSpPr>
          <p:nvPr/>
        </p:nvSpPr>
        <p:spPr bwMode="auto">
          <a:xfrm>
            <a:off x="3962824" y="8839650"/>
            <a:ext cx="3047577" cy="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896938">
              <a:defRPr>
                <a:solidFill>
                  <a:schemeClr val="tx1"/>
                </a:solidFill>
                <a:latin typeface="Comic Sans MS" panose="030F0702030302020204" pitchFamily="66" charset="0"/>
              </a:defRPr>
            </a:lvl1pPr>
            <a:lvl2pPr marL="731838" indent="-282575" defTabSz="896938">
              <a:defRPr>
                <a:solidFill>
                  <a:schemeClr val="tx1"/>
                </a:solidFill>
                <a:latin typeface="Comic Sans MS" panose="030F0702030302020204" pitchFamily="66" charset="0"/>
              </a:defRPr>
            </a:lvl2pPr>
            <a:lvl3pPr marL="1125538" indent="-225425" defTabSz="896938">
              <a:defRPr>
                <a:solidFill>
                  <a:schemeClr val="tx1"/>
                </a:solidFill>
                <a:latin typeface="Comic Sans MS" panose="030F0702030302020204" pitchFamily="66" charset="0"/>
              </a:defRPr>
            </a:lvl3pPr>
            <a:lvl4pPr marL="1574800" indent="-225425" defTabSz="896938">
              <a:defRPr>
                <a:solidFill>
                  <a:schemeClr val="tx1"/>
                </a:solidFill>
                <a:latin typeface="Comic Sans MS" panose="030F0702030302020204" pitchFamily="66" charset="0"/>
              </a:defRPr>
            </a:lvl4pPr>
            <a:lvl5pPr marL="2025650" indent="-225425" defTabSz="896938">
              <a:defRPr>
                <a:solidFill>
                  <a:schemeClr val="tx1"/>
                </a:solidFill>
                <a:latin typeface="Comic Sans MS" panose="030F0702030302020204" pitchFamily="66" charset="0"/>
              </a:defRPr>
            </a:lvl5pPr>
            <a:lvl6pPr marL="2482850" indent="-225425" defTabSz="896938" eaLnBrk="0" fontAlgn="base" hangingPunct="0">
              <a:spcBef>
                <a:spcPct val="0"/>
              </a:spcBef>
              <a:spcAft>
                <a:spcPct val="0"/>
              </a:spcAft>
              <a:defRPr>
                <a:solidFill>
                  <a:schemeClr val="tx1"/>
                </a:solidFill>
                <a:latin typeface="Comic Sans MS" panose="030F0702030302020204" pitchFamily="66" charset="0"/>
              </a:defRPr>
            </a:lvl6pPr>
            <a:lvl7pPr marL="2940050" indent="-225425" defTabSz="896938" eaLnBrk="0" fontAlgn="base" hangingPunct="0">
              <a:spcBef>
                <a:spcPct val="0"/>
              </a:spcBef>
              <a:spcAft>
                <a:spcPct val="0"/>
              </a:spcAft>
              <a:defRPr>
                <a:solidFill>
                  <a:schemeClr val="tx1"/>
                </a:solidFill>
                <a:latin typeface="Comic Sans MS" panose="030F0702030302020204" pitchFamily="66" charset="0"/>
              </a:defRPr>
            </a:lvl7pPr>
            <a:lvl8pPr marL="3397250" indent="-225425" defTabSz="896938" eaLnBrk="0" fontAlgn="base" hangingPunct="0">
              <a:spcBef>
                <a:spcPct val="0"/>
              </a:spcBef>
              <a:spcAft>
                <a:spcPct val="0"/>
              </a:spcAft>
              <a:defRPr>
                <a:solidFill>
                  <a:schemeClr val="tx1"/>
                </a:solidFill>
                <a:latin typeface="Comic Sans MS" panose="030F0702030302020204" pitchFamily="66" charset="0"/>
              </a:defRPr>
            </a:lvl8pPr>
            <a:lvl9pPr marL="3854450" indent="-225425" defTabSz="896938"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4C0AF4C1-B6CA-4078-886F-AC3B3F859873}" type="slidenum">
              <a:rPr lang="en-US" altLang="en-US" sz="1200">
                <a:latin typeface="Arial" panose="020B0604020202020204" pitchFamily="34" charset="0"/>
              </a:rPr>
              <a:pPr algn="r" eaLnBrk="1" hangingPunct="1"/>
              <a:t>13</a:t>
            </a:fld>
            <a:endParaRPr lang="en-US" altLang="en-US" sz="1200">
              <a:latin typeface="Arial" panose="020B0604020202020204" pitchFamily="34" charset="0"/>
            </a:endParaRPr>
          </a:p>
        </p:txBody>
      </p:sp>
      <p:sp>
        <p:nvSpPr>
          <p:cNvPr id="23556" name="Rectangle 2"/>
          <p:cNvSpPr>
            <a:spLocks noGrp="1" noRot="1" noChangeAspect="1" noChangeArrowheads="1" noTextEdit="1"/>
          </p:cNvSpPr>
          <p:nvPr>
            <p:ph type="sldImg"/>
          </p:nvPr>
        </p:nvSpPr>
        <p:spPr>
          <a:xfrm>
            <a:off x="388938" y="685800"/>
            <a:ext cx="6232525" cy="3505200"/>
          </a:xfrm>
          <a:ln/>
        </p:spPr>
      </p:sp>
      <p:sp>
        <p:nvSpPr>
          <p:cNvPr id="23557" name="Rectangle 3"/>
          <p:cNvSpPr>
            <a:spLocks noGrp="1" noChangeArrowheads="1"/>
          </p:cNvSpPr>
          <p:nvPr>
            <p:ph type="body" idx="1"/>
          </p:nvPr>
        </p:nvSpPr>
        <p:spPr>
          <a:xfrm>
            <a:off x="915247" y="4419018"/>
            <a:ext cx="5179907" cy="4191450"/>
          </a:xfrm>
          <a:noFill/>
        </p:spPr>
        <p:txBody>
          <a:bodyPr lIns="91421" tIns="45710" rIns="91421" bIns="45710"/>
          <a:lstStyle/>
          <a:p>
            <a:pPr marL="232943" indent="-232943">
              <a:buFontTx/>
              <a:buAutoNum type="arabicPeriod"/>
            </a:pPr>
            <a:r>
              <a:rPr lang="en-US" altLang="en-US"/>
              <a:t>Leukemia is the most common blood/bone marrow cancer (ALL, AML)</a:t>
            </a:r>
          </a:p>
          <a:p>
            <a:pPr marL="232943" indent="-232943">
              <a:buFontTx/>
              <a:buAutoNum type="arabicPeriod"/>
            </a:pPr>
            <a:r>
              <a:rPr lang="en-US" altLang="en-US"/>
              <a:t>2. Brain tumors are common solid tumors</a:t>
            </a:r>
          </a:p>
          <a:p>
            <a:pPr marL="232943" indent="-232943">
              <a:buFontTx/>
              <a:buAutoNum type="arabicPeriod"/>
            </a:pPr>
            <a:r>
              <a:rPr lang="en-US" altLang="en-US"/>
              <a:t>3. Neuroblastomas (nerve cells), Wilms tumor, sarcomas, lymphomas etc. </a:t>
            </a:r>
          </a:p>
          <a:p>
            <a:pPr marL="232943" indent="-232943">
              <a:buFontTx/>
              <a:buAutoNum type="arabicPeriod"/>
            </a:pPr>
            <a:r>
              <a:rPr lang="en-US" altLang="en-US"/>
              <a:t>Challenges: *must expose these patients to look for scars, ports, PICC lines, feeding tubes. Etc. Keep family involved to find out if actively going through chemo/radiation or in remission*, their skin may be pale or grey which may be normal if they are actively in chemo or radiology. Be aware if immunocomprised the providers needs to have masks. </a:t>
            </a:r>
          </a:p>
        </p:txBody>
      </p:sp>
    </p:spTree>
    <p:extLst>
      <p:ext uri="{BB962C8B-B14F-4D97-AF65-F5344CB8AC3E}">
        <p14:creationId xmlns:p14="http://schemas.microsoft.com/office/powerpoint/2010/main" val="1504510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C4AF0753-36FC-4521-AF9A-0CA9A7A9891A}" type="slidenum">
              <a:rPr lang="en-US" altLang="en-US" smtClean="0">
                <a:latin typeface="Arial" panose="020B0604020202020204" pitchFamily="34" charset="0"/>
              </a:rPr>
              <a:pPr/>
              <a:t>14</a:t>
            </a:fld>
            <a:endParaRPr lang="en-US" altLang="en-US">
              <a:latin typeface="Arial" panose="020B0604020202020204" pitchFamily="34" charset="0"/>
            </a:endParaRPr>
          </a:p>
        </p:txBody>
      </p:sp>
      <p:sp>
        <p:nvSpPr>
          <p:cNvPr id="25603" name="Rectangle 7"/>
          <p:cNvSpPr txBox="1">
            <a:spLocks noGrp="1" noChangeArrowheads="1"/>
          </p:cNvSpPr>
          <p:nvPr/>
        </p:nvSpPr>
        <p:spPr bwMode="auto">
          <a:xfrm>
            <a:off x="3962824" y="8839650"/>
            <a:ext cx="3047577" cy="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896938">
              <a:defRPr>
                <a:solidFill>
                  <a:schemeClr val="tx1"/>
                </a:solidFill>
                <a:latin typeface="Comic Sans MS" panose="030F0702030302020204" pitchFamily="66" charset="0"/>
              </a:defRPr>
            </a:lvl1pPr>
            <a:lvl2pPr marL="731838" indent="-282575" defTabSz="896938">
              <a:defRPr>
                <a:solidFill>
                  <a:schemeClr val="tx1"/>
                </a:solidFill>
                <a:latin typeface="Comic Sans MS" panose="030F0702030302020204" pitchFamily="66" charset="0"/>
              </a:defRPr>
            </a:lvl2pPr>
            <a:lvl3pPr marL="1125538" indent="-225425" defTabSz="896938">
              <a:defRPr>
                <a:solidFill>
                  <a:schemeClr val="tx1"/>
                </a:solidFill>
                <a:latin typeface="Comic Sans MS" panose="030F0702030302020204" pitchFamily="66" charset="0"/>
              </a:defRPr>
            </a:lvl3pPr>
            <a:lvl4pPr marL="1574800" indent="-225425" defTabSz="896938">
              <a:defRPr>
                <a:solidFill>
                  <a:schemeClr val="tx1"/>
                </a:solidFill>
                <a:latin typeface="Comic Sans MS" panose="030F0702030302020204" pitchFamily="66" charset="0"/>
              </a:defRPr>
            </a:lvl4pPr>
            <a:lvl5pPr marL="2025650" indent="-225425" defTabSz="896938">
              <a:defRPr>
                <a:solidFill>
                  <a:schemeClr val="tx1"/>
                </a:solidFill>
                <a:latin typeface="Comic Sans MS" panose="030F0702030302020204" pitchFamily="66" charset="0"/>
              </a:defRPr>
            </a:lvl5pPr>
            <a:lvl6pPr marL="2482850" indent="-225425" defTabSz="896938" eaLnBrk="0" fontAlgn="base" hangingPunct="0">
              <a:spcBef>
                <a:spcPct val="0"/>
              </a:spcBef>
              <a:spcAft>
                <a:spcPct val="0"/>
              </a:spcAft>
              <a:defRPr>
                <a:solidFill>
                  <a:schemeClr val="tx1"/>
                </a:solidFill>
                <a:latin typeface="Comic Sans MS" panose="030F0702030302020204" pitchFamily="66" charset="0"/>
              </a:defRPr>
            </a:lvl6pPr>
            <a:lvl7pPr marL="2940050" indent="-225425" defTabSz="896938" eaLnBrk="0" fontAlgn="base" hangingPunct="0">
              <a:spcBef>
                <a:spcPct val="0"/>
              </a:spcBef>
              <a:spcAft>
                <a:spcPct val="0"/>
              </a:spcAft>
              <a:defRPr>
                <a:solidFill>
                  <a:schemeClr val="tx1"/>
                </a:solidFill>
                <a:latin typeface="Comic Sans MS" panose="030F0702030302020204" pitchFamily="66" charset="0"/>
              </a:defRPr>
            </a:lvl7pPr>
            <a:lvl8pPr marL="3397250" indent="-225425" defTabSz="896938" eaLnBrk="0" fontAlgn="base" hangingPunct="0">
              <a:spcBef>
                <a:spcPct val="0"/>
              </a:spcBef>
              <a:spcAft>
                <a:spcPct val="0"/>
              </a:spcAft>
              <a:defRPr>
                <a:solidFill>
                  <a:schemeClr val="tx1"/>
                </a:solidFill>
                <a:latin typeface="Comic Sans MS" panose="030F0702030302020204" pitchFamily="66" charset="0"/>
              </a:defRPr>
            </a:lvl8pPr>
            <a:lvl9pPr marL="3854450" indent="-225425" defTabSz="896938"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8F788DCC-F840-4BDB-81AC-1B808E33DE05}" type="slidenum">
              <a:rPr lang="en-US" altLang="en-US" sz="1200">
                <a:latin typeface="Arial" panose="020B0604020202020204" pitchFamily="34" charset="0"/>
              </a:rPr>
              <a:pPr algn="r" eaLnBrk="1" hangingPunct="1"/>
              <a:t>14</a:t>
            </a:fld>
            <a:endParaRPr lang="en-US" altLang="en-US" sz="1200">
              <a:latin typeface="Arial" panose="020B0604020202020204" pitchFamily="34" charset="0"/>
            </a:endParaRPr>
          </a:p>
        </p:txBody>
      </p:sp>
      <p:sp>
        <p:nvSpPr>
          <p:cNvPr id="25604" name="Rectangle 2"/>
          <p:cNvSpPr>
            <a:spLocks noGrp="1" noRot="1" noChangeAspect="1" noChangeArrowheads="1" noTextEdit="1"/>
          </p:cNvSpPr>
          <p:nvPr>
            <p:ph type="sldImg"/>
          </p:nvPr>
        </p:nvSpPr>
        <p:spPr>
          <a:xfrm>
            <a:off x="388938" y="685800"/>
            <a:ext cx="6232525" cy="3505200"/>
          </a:xfrm>
          <a:ln/>
        </p:spPr>
      </p:sp>
      <p:sp>
        <p:nvSpPr>
          <p:cNvPr id="25605" name="Rectangle 3"/>
          <p:cNvSpPr>
            <a:spLocks noGrp="1" noChangeArrowheads="1"/>
          </p:cNvSpPr>
          <p:nvPr>
            <p:ph type="body" idx="1"/>
          </p:nvPr>
        </p:nvSpPr>
        <p:spPr>
          <a:xfrm>
            <a:off x="915247" y="4419018"/>
            <a:ext cx="5179907" cy="4191450"/>
          </a:xfrm>
          <a:noFill/>
        </p:spPr>
        <p:txBody>
          <a:bodyPr lIns="91421" tIns="45710" rIns="91421" bIns="45710"/>
          <a:lstStyle/>
          <a:p>
            <a:pPr marL="232943" indent="-232943">
              <a:buFontTx/>
              <a:buAutoNum type="arabicPeriod"/>
            </a:pPr>
            <a:r>
              <a:rPr lang="en-US" altLang="en-US" dirty="0"/>
              <a:t>Definition: body’s inability to produce insulin which is a hormone glucose get into the cells for energy. If glucose cannot get into the cells with insulin, too much stays in the blood causing hi blood sugars. </a:t>
            </a:r>
          </a:p>
          <a:p>
            <a:pPr marL="232943" indent="-232943">
              <a:buFontTx/>
              <a:buAutoNum type="arabicPeriod"/>
            </a:pPr>
            <a:r>
              <a:rPr lang="en-US" altLang="en-US" dirty="0"/>
              <a:t>Hypoglycemia: weak, drowsy, rapid pulse, diaphoretic, pale, sense of hunger, trembling</a:t>
            </a:r>
          </a:p>
          <a:p>
            <a:pPr marL="232943" indent="-232943">
              <a:buFontTx/>
              <a:buAutoNum type="arabicPeriod"/>
            </a:pPr>
            <a:r>
              <a:rPr lang="en-US" altLang="en-US" dirty="0"/>
              <a:t>Hyperglycemia: Headache, confusion, weak rapid pulse, unsteady gait, flushed skin, sweet breath, vomiting, dehydrated, coma. </a:t>
            </a:r>
          </a:p>
        </p:txBody>
      </p:sp>
    </p:spTree>
    <p:extLst>
      <p:ext uri="{BB962C8B-B14F-4D97-AF65-F5344CB8AC3E}">
        <p14:creationId xmlns:p14="http://schemas.microsoft.com/office/powerpoint/2010/main" val="1712808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280C3895-C1CD-4F8C-BFB0-4A12A36A716F}" type="slidenum">
              <a:rPr lang="en-US" altLang="en-US" smtClean="0">
                <a:latin typeface="Arial" panose="020B0604020202020204" pitchFamily="34" charset="0"/>
              </a:rPr>
              <a:pPr/>
              <a:t>15</a:t>
            </a:fld>
            <a:endParaRPr lang="en-US" altLang="en-US">
              <a:latin typeface="Arial" panose="020B0604020202020204" pitchFamily="34" charset="0"/>
            </a:endParaRPr>
          </a:p>
        </p:txBody>
      </p:sp>
      <p:sp>
        <p:nvSpPr>
          <p:cNvPr id="31747" name="Rectangle 7"/>
          <p:cNvSpPr txBox="1">
            <a:spLocks noGrp="1" noChangeArrowheads="1"/>
          </p:cNvSpPr>
          <p:nvPr/>
        </p:nvSpPr>
        <p:spPr bwMode="auto">
          <a:xfrm>
            <a:off x="3962824" y="8839650"/>
            <a:ext cx="3047577" cy="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896938">
              <a:defRPr>
                <a:solidFill>
                  <a:schemeClr val="tx1"/>
                </a:solidFill>
                <a:latin typeface="Comic Sans MS" panose="030F0702030302020204" pitchFamily="66" charset="0"/>
              </a:defRPr>
            </a:lvl1pPr>
            <a:lvl2pPr marL="731838" indent="-282575" defTabSz="896938">
              <a:defRPr>
                <a:solidFill>
                  <a:schemeClr val="tx1"/>
                </a:solidFill>
                <a:latin typeface="Comic Sans MS" panose="030F0702030302020204" pitchFamily="66" charset="0"/>
              </a:defRPr>
            </a:lvl2pPr>
            <a:lvl3pPr marL="1125538" indent="-225425" defTabSz="896938">
              <a:defRPr>
                <a:solidFill>
                  <a:schemeClr val="tx1"/>
                </a:solidFill>
                <a:latin typeface="Comic Sans MS" panose="030F0702030302020204" pitchFamily="66" charset="0"/>
              </a:defRPr>
            </a:lvl3pPr>
            <a:lvl4pPr marL="1574800" indent="-225425" defTabSz="896938">
              <a:defRPr>
                <a:solidFill>
                  <a:schemeClr val="tx1"/>
                </a:solidFill>
                <a:latin typeface="Comic Sans MS" panose="030F0702030302020204" pitchFamily="66" charset="0"/>
              </a:defRPr>
            </a:lvl4pPr>
            <a:lvl5pPr marL="2025650" indent="-225425" defTabSz="896938">
              <a:defRPr>
                <a:solidFill>
                  <a:schemeClr val="tx1"/>
                </a:solidFill>
                <a:latin typeface="Comic Sans MS" panose="030F0702030302020204" pitchFamily="66" charset="0"/>
              </a:defRPr>
            </a:lvl5pPr>
            <a:lvl6pPr marL="2482850" indent="-225425" defTabSz="896938" eaLnBrk="0" fontAlgn="base" hangingPunct="0">
              <a:spcBef>
                <a:spcPct val="0"/>
              </a:spcBef>
              <a:spcAft>
                <a:spcPct val="0"/>
              </a:spcAft>
              <a:defRPr>
                <a:solidFill>
                  <a:schemeClr val="tx1"/>
                </a:solidFill>
                <a:latin typeface="Comic Sans MS" panose="030F0702030302020204" pitchFamily="66" charset="0"/>
              </a:defRPr>
            </a:lvl6pPr>
            <a:lvl7pPr marL="2940050" indent="-225425" defTabSz="896938" eaLnBrk="0" fontAlgn="base" hangingPunct="0">
              <a:spcBef>
                <a:spcPct val="0"/>
              </a:spcBef>
              <a:spcAft>
                <a:spcPct val="0"/>
              </a:spcAft>
              <a:defRPr>
                <a:solidFill>
                  <a:schemeClr val="tx1"/>
                </a:solidFill>
                <a:latin typeface="Comic Sans MS" panose="030F0702030302020204" pitchFamily="66" charset="0"/>
              </a:defRPr>
            </a:lvl7pPr>
            <a:lvl8pPr marL="3397250" indent="-225425" defTabSz="896938" eaLnBrk="0" fontAlgn="base" hangingPunct="0">
              <a:spcBef>
                <a:spcPct val="0"/>
              </a:spcBef>
              <a:spcAft>
                <a:spcPct val="0"/>
              </a:spcAft>
              <a:defRPr>
                <a:solidFill>
                  <a:schemeClr val="tx1"/>
                </a:solidFill>
                <a:latin typeface="Comic Sans MS" panose="030F0702030302020204" pitchFamily="66" charset="0"/>
              </a:defRPr>
            </a:lvl8pPr>
            <a:lvl9pPr marL="3854450" indent="-225425" defTabSz="896938"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DF863A45-B914-4671-B6D1-4A70B9AA33D5}" type="slidenum">
              <a:rPr lang="en-US" altLang="en-US" sz="1200">
                <a:latin typeface="Arial" panose="020B0604020202020204" pitchFamily="34" charset="0"/>
              </a:rPr>
              <a:pPr algn="r" eaLnBrk="1" hangingPunct="1"/>
              <a:t>15</a:t>
            </a:fld>
            <a:endParaRPr lang="en-US" altLang="en-US" sz="1200">
              <a:latin typeface="Arial" panose="020B0604020202020204" pitchFamily="34" charset="0"/>
            </a:endParaRPr>
          </a:p>
        </p:txBody>
      </p:sp>
      <p:sp>
        <p:nvSpPr>
          <p:cNvPr id="31748" name="Rectangle 2"/>
          <p:cNvSpPr>
            <a:spLocks noGrp="1" noRot="1" noChangeAspect="1" noChangeArrowheads="1" noTextEdit="1"/>
          </p:cNvSpPr>
          <p:nvPr>
            <p:ph type="sldImg"/>
          </p:nvPr>
        </p:nvSpPr>
        <p:spPr>
          <a:xfrm>
            <a:off x="388938" y="685800"/>
            <a:ext cx="6232525" cy="3505200"/>
          </a:xfrm>
          <a:ln/>
        </p:spPr>
      </p:sp>
      <p:sp>
        <p:nvSpPr>
          <p:cNvPr id="31749" name="Rectangle 3"/>
          <p:cNvSpPr>
            <a:spLocks noGrp="1" noChangeArrowheads="1"/>
          </p:cNvSpPr>
          <p:nvPr>
            <p:ph type="body" idx="1"/>
          </p:nvPr>
        </p:nvSpPr>
        <p:spPr>
          <a:xfrm>
            <a:off x="915247" y="4419018"/>
            <a:ext cx="5179907" cy="4191450"/>
          </a:xfrm>
          <a:noFill/>
        </p:spPr>
        <p:txBody>
          <a:bodyPr lIns="91421" tIns="45710" rIns="91421" bIns="45710"/>
          <a:lstStyle/>
          <a:p>
            <a:pPr eaLnBrk="1" hangingPunct="1"/>
            <a:r>
              <a:rPr lang="en-US" altLang="en-US"/>
              <a:t>This should pertain to trauma, burns, exposures, illnesses etc. </a:t>
            </a:r>
          </a:p>
        </p:txBody>
      </p:sp>
    </p:spTree>
    <p:extLst>
      <p:ext uri="{BB962C8B-B14F-4D97-AF65-F5344CB8AC3E}">
        <p14:creationId xmlns:p14="http://schemas.microsoft.com/office/powerpoint/2010/main" val="281940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97970C87-B09C-4964-B0B6-C12C8AC4DF93}" type="slidenum">
              <a:rPr lang="en-US" altLang="en-US" smtClean="0">
                <a:latin typeface="Arial" panose="020B0604020202020204" pitchFamily="34" charset="0"/>
              </a:rPr>
              <a:pPr/>
              <a:t>16</a:t>
            </a:fld>
            <a:endParaRPr lang="en-US" altLang="en-US">
              <a:latin typeface="Arial" panose="020B0604020202020204" pitchFamily="34" charset="0"/>
            </a:endParaRPr>
          </a:p>
        </p:txBody>
      </p:sp>
      <p:sp>
        <p:nvSpPr>
          <p:cNvPr id="33795" name="Rectangle 7"/>
          <p:cNvSpPr txBox="1">
            <a:spLocks noGrp="1" noChangeArrowheads="1"/>
          </p:cNvSpPr>
          <p:nvPr/>
        </p:nvSpPr>
        <p:spPr bwMode="auto">
          <a:xfrm>
            <a:off x="3962824" y="8839650"/>
            <a:ext cx="3047577" cy="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896938">
              <a:defRPr>
                <a:solidFill>
                  <a:schemeClr val="tx1"/>
                </a:solidFill>
                <a:latin typeface="Comic Sans MS" panose="030F0702030302020204" pitchFamily="66" charset="0"/>
              </a:defRPr>
            </a:lvl1pPr>
            <a:lvl2pPr marL="731838" indent="-282575" defTabSz="896938">
              <a:defRPr>
                <a:solidFill>
                  <a:schemeClr val="tx1"/>
                </a:solidFill>
                <a:latin typeface="Comic Sans MS" panose="030F0702030302020204" pitchFamily="66" charset="0"/>
              </a:defRPr>
            </a:lvl2pPr>
            <a:lvl3pPr marL="1125538" indent="-225425" defTabSz="896938">
              <a:defRPr>
                <a:solidFill>
                  <a:schemeClr val="tx1"/>
                </a:solidFill>
                <a:latin typeface="Comic Sans MS" panose="030F0702030302020204" pitchFamily="66" charset="0"/>
              </a:defRPr>
            </a:lvl3pPr>
            <a:lvl4pPr marL="1574800" indent="-225425" defTabSz="896938">
              <a:defRPr>
                <a:solidFill>
                  <a:schemeClr val="tx1"/>
                </a:solidFill>
                <a:latin typeface="Comic Sans MS" panose="030F0702030302020204" pitchFamily="66" charset="0"/>
              </a:defRPr>
            </a:lvl4pPr>
            <a:lvl5pPr marL="2025650" indent="-225425" defTabSz="896938">
              <a:defRPr>
                <a:solidFill>
                  <a:schemeClr val="tx1"/>
                </a:solidFill>
                <a:latin typeface="Comic Sans MS" panose="030F0702030302020204" pitchFamily="66" charset="0"/>
              </a:defRPr>
            </a:lvl5pPr>
            <a:lvl6pPr marL="2482850" indent="-225425" defTabSz="896938" eaLnBrk="0" fontAlgn="base" hangingPunct="0">
              <a:spcBef>
                <a:spcPct val="0"/>
              </a:spcBef>
              <a:spcAft>
                <a:spcPct val="0"/>
              </a:spcAft>
              <a:defRPr>
                <a:solidFill>
                  <a:schemeClr val="tx1"/>
                </a:solidFill>
                <a:latin typeface="Comic Sans MS" panose="030F0702030302020204" pitchFamily="66" charset="0"/>
              </a:defRPr>
            </a:lvl6pPr>
            <a:lvl7pPr marL="2940050" indent="-225425" defTabSz="896938" eaLnBrk="0" fontAlgn="base" hangingPunct="0">
              <a:spcBef>
                <a:spcPct val="0"/>
              </a:spcBef>
              <a:spcAft>
                <a:spcPct val="0"/>
              </a:spcAft>
              <a:defRPr>
                <a:solidFill>
                  <a:schemeClr val="tx1"/>
                </a:solidFill>
                <a:latin typeface="Comic Sans MS" panose="030F0702030302020204" pitchFamily="66" charset="0"/>
              </a:defRPr>
            </a:lvl7pPr>
            <a:lvl8pPr marL="3397250" indent="-225425" defTabSz="896938" eaLnBrk="0" fontAlgn="base" hangingPunct="0">
              <a:spcBef>
                <a:spcPct val="0"/>
              </a:spcBef>
              <a:spcAft>
                <a:spcPct val="0"/>
              </a:spcAft>
              <a:defRPr>
                <a:solidFill>
                  <a:schemeClr val="tx1"/>
                </a:solidFill>
                <a:latin typeface="Comic Sans MS" panose="030F0702030302020204" pitchFamily="66" charset="0"/>
              </a:defRPr>
            </a:lvl8pPr>
            <a:lvl9pPr marL="3854450" indent="-225425" defTabSz="896938"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2C4D837A-6FCF-4D1C-8DD1-EE466BB5F68D}" type="slidenum">
              <a:rPr lang="en-US" altLang="en-US" sz="1200">
                <a:latin typeface="Arial" panose="020B0604020202020204" pitchFamily="34" charset="0"/>
              </a:rPr>
              <a:pPr algn="r" eaLnBrk="1" hangingPunct="1"/>
              <a:t>16</a:t>
            </a:fld>
            <a:endParaRPr lang="en-US" altLang="en-US" sz="1200">
              <a:latin typeface="Arial" panose="020B0604020202020204" pitchFamily="34" charset="0"/>
            </a:endParaRPr>
          </a:p>
        </p:txBody>
      </p:sp>
      <p:sp>
        <p:nvSpPr>
          <p:cNvPr id="33796" name="Rectangle 2"/>
          <p:cNvSpPr>
            <a:spLocks noGrp="1" noRot="1" noChangeAspect="1" noChangeArrowheads="1" noTextEdit="1"/>
          </p:cNvSpPr>
          <p:nvPr>
            <p:ph type="sldImg"/>
          </p:nvPr>
        </p:nvSpPr>
        <p:spPr>
          <a:xfrm>
            <a:off x="388938" y="685800"/>
            <a:ext cx="6232525" cy="3505200"/>
          </a:xfrm>
          <a:ln/>
        </p:spPr>
      </p:sp>
      <p:sp>
        <p:nvSpPr>
          <p:cNvPr id="33797" name="Rectangle 3"/>
          <p:cNvSpPr>
            <a:spLocks noGrp="1" noChangeArrowheads="1"/>
          </p:cNvSpPr>
          <p:nvPr>
            <p:ph type="body" idx="1"/>
          </p:nvPr>
        </p:nvSpPr>
        <p:spPr>
          <a:xfrm>
            <a:off x="915247" y="4419018"/>
            <a:ext cx="5179907" cy="4191450"/>
          </a:xfrm>
          <a:noFill/>
        </p:spPr>
        <p:txBody>
          <a:bodyPr lIns="91421" tIns="45710" rIns="91421" bIns="45710"/>
          <a:lstStyle/>
          <a:p>
            <a:pPr eaLnBrk="1" hangingPunct="1"/>
            <a:r>
              <a:rPr lang="en-US" altLang="en-US" dirty="0"/>
              <a:t>Here are a few anatomical differences in a pediatric airway. </a:t>
            </a:r>
          </a:p>
        </p:txBody>
      </p:sp>
    </p:spTree>
    <p:extLst>
      <p:ext uri="{BB962C8B-B14F-4D97-AF65-F5344CB8AC3E}">
        <p14:creationId xmlns:p14="http://schemas.microsoft.com/office/powerpoint/2010/main" val="1987875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6DB7BC7A-7789-49D9-B9A1-52EAA3F308FC}" type="slidenum">
              <a:rPr lang="en-US" altLang="en-US" smtClean="0">
                <a:latin typeface="Arial" panose="020B0604020202020204" pitchFamily="34" charset="0"/>
              </a:rPr>
              <a:pPr/>
              <a:t>17</a:t>
            </a:fld>
            <a:endParaRPr lang="en-US" altLang="en-US">
              <a:latin typeface="Arial" panose="020B0604020202020204" pitchFamily="34" charset="0"/>
            </a:endParaRPr>
          </a:p>
        </p:txBody>
      </p:sp>
      <p:sp>
        <p:nvSpPr>
          <p:cNvPr id="35843" name="Rectangle 7"/>
          <p:cNvSpPr txBox="1">
            <a:spLocks noGrp="1" noChangeArrowheads="1"/>
          </p:cNvSpPr>
          <p:nvPr/>
        </p:nvSpPr>
        <p:spPr bwMode="auto">
          <a:xfrm>
            <a:off x="3962824" y="8839650"/>
            <a:ext cx="3047577" cy="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896938">
              <a:defRPr>
                <a:solidFill>
                  <a:schemeClr val="tx1"/>
                </a:solidFill>
                <a:latin typeface="Comic Sans MS" panose="030F0702030302020204" pitchFamily="66" charset="0"/>
              </a:defRPr>
            </a:lvl1pPr>
            <a:lvl2pPr marL="731838" indent="-282575" defTabSz="896938">
              <a:defRPr>
                <a:solidFill>
                  <a:schemeClr val="tx1"/>
                </a:solidFill>
                <a:latin typeface="Comic Sans MS" panose="030F0702030302020204" pitchFamily="66" charset="0"/>
              </a:defRPr>
            </a:lvl2pPr>
            <a:lvl3pPr marL="1125538" indent="-225425" defTabSz="896938">
              <a:defRPr>
                <a:solidFill>
                  <a:schemeClr val="tx1"/>
                </a:solidFill>
                <a:latin typeface="Comic Sans MS" panose="030F0702030302020204" pitchFamily="66" charset="0"/>
              </a:defRPr>
            </a:lvl3pPr>
            <a:lvl4pPr marL="1574800" indent="-225425" defTabSz="896938">
              <a:defRPr>
                <a:solidFill>
                  <a:schemeClr val="tx1"/>
                </a:solidFill>
                <a:latin typeface="Comic Sans MS" panose="030F0702030302020204" pitchFamily="66" charset="0"/>
              </a:defRPr>
            </a:lvl4pPr>
            <a:lvl5pPr marL="2025650" indent="-225425" defTabSz="896938">
              <a:defRPr>
                <a:solidFill>
                  <a:schemeClr val="tx1"/>
                </a:solidFill>
                <a:latin typeface="Comic Sans MS" panose="030F0702030302020204" pitchFamily="66" charset="0"/>
              </a:defRPr>
            </a:lvl5pPr>
            <a:lvl6pPr marL="2482850" indent="-225425" defTabSz="896938" eaLnBrk="0" fontAlgn="base" hangingPunct="0">
              <a:spcBef>
                <a:spcPct val="0"/>
              </a:spcBef>
              <a:spcAft>
                <a:spcPct val="0"/>
              </a:spcAft>
              <a:defRPr>
                <a:solidFill>
                  <a:schemeClr val="tx1"/>
                </a:solidFill>
                <a:latin typeface="Comic Sans MS" panose="030F0702030302020204" pitchFamily="66" charset="0"/>
              </a:defRPr>
            </a:lvl6pPr>
            <a:lvl7pPr marL="2940050" indent="-225425" defTabSz="896938" eaLnBrk="0" fontAlgn="base" hangingPunct="0">
              <a:spcBef>
                <a:spcPct val="0"/>
              </a:spcBef>
              <a:spcAft>
                <a:spcPct val="0"/>
              </a:spcAft>
              <a:defRPr>
                <a:solidFill>
                  <a:schemeClr val="tx1"/>
                </a:solidFill>
                <a:latin typeface="Comic Sans MS" panose="030F0702030302020204" pitchFamily="66" charset="0"/>
              </a:defRPr>
            </a:lvl7pPr>
            <a:lvl8pPr marL="3397250" indent="-225425" defTabSz="896938" eaLnBrk="0" fontAlgn="base" hangingPunct="0">
              <a:spcBef>
                <a:spcPct val="0"/>
              </a:spcBef>
              <a:spcAft>
                <a:spcPct val="0"/>
              </a:spcAft>
              <a:defRPr>
                <a:solidFill>
                  <a:schemeClr val="tx1"/>
                </a:solidFill>
                <a:latin typeface="Comic Sans MS" panose="030F0702030302020204" pitchFamily="66" charset="0"/>
              </a:defRPr>
            </a:lvl8pPr>
            <a:lvl9pPr marL="3854450" indent="-225425" defTabSz="896938"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F5749BFF-FF75-4021-812B-DEBE294C1CE4}" type="slidenum">
              <a:rPr lang="en-US" altLang="en-US" sz="1200">
                <a:latin typeface="Arial" panose="020B0604020202020204" pitchFamily="34" charset="0"/>
              </a:rPr>
              <a:pPr algn="r" eaLnBrk="1" hangingPunct="1"/>
              <a:t>17</a:t>
            </a:fld>
            <a:endParaRPr lang="en-US" altLang="en-US" sz="1200">
              <a:latin typeface="Arial" panose="020B0604020202020204" pitchFamily="34" charset="0"/>
            </a:endParaRPr>
          </a:p>
        </p:txBody>
      </p:sp>
      <p:sp>
        <p:nvSpPr>
          <p:cNvPr id="35844" name="Rectangle 2"/>
          <p:cNvSpPr>
            <a:spLocks noGrp="1" noRot="1" noChangeAspect="1" noChangeArrowheads="1" noTextEdit="1"/>
          </p:cNvSpPr>
          <p:nvPr>
            <p:ph type="sldImg"/>
          </p:nvPr>
        </p:nvSpPr>
        <p:spPr>
          <a:xfrm>
            <a:off x="388938" y="685800"/>
            <a:ext cx="6232525" cy="3505200"/>
          </a:xfrm>
          <a:ln/>
        </p:spPr>
      </p:sp>
      <p:sp>
        <p:nvSpPr>
          <p:cNvPr id="35845" name="Rectangle 3"/>
          <p:cNvSpPr>
            <a:spLocks noGrp="1" noChangeArrowheads="1"/>
          </p:cNvSpPr>
          <p:nvPr>
            <p:ph type="body" idx="1"/>
          </p:nvPr>
        </p:nvSpPr>
        <p:spPr>
          <a:xfrm>
            <a:off x="915247" y="4419018"/>
            <a:ext cx="5179907" cy="4191450"/>
          </a:xfrm>
          <a:noFill/>
        </p:spPr>
        <p:txBody>
          <a:bodyPr lIns="91421" tIns="45710" rIns="91421" bIns="45710"/>
          <a:lstStyle/>
          <a:p>
            <a:pPr eaLnBrk="1" hangingPunct="1"/>
            <a:r>
              <a:rPr lang="en-US" altLang="en-US" dirty="0"/>
              <a:t>Above may be some challenges when treating kids with special needs</a:t>
            </a:r>
          </a:p>
          <a:p>
            <a:pPr eaLnBrk="1" hangingPunct="1"/>
            <a:r>
              <a:rPr lang="en-US" altLang="en-US" dirty="0"/>
              <a:t>Trach-scary to encounter if not familiar but a definitive airway. Maybe be vent dependent or not. Make sure you have a replacement trach nearby at all times. </a:t>
            </a:r>
          </a:p>
          <a:p>
            <a:pPr eaLnBrk="1" hangingPunct="1"/>
            <a:r>
              <a:rPr lang="en-US" altLang="en-US" dirty="0"/>
              <a:t>Larger tongue for kids with syndromes. More prone to obstruction</a:t>
            </a:r>
          </a:p>
          <a:p>
            <a:pPr eaLnBrk="1" hangingPunct="1"/>
            <a:r>
              <a:rPr lang="en-US" altLang="en-US" dirty="0"/>
              <a:t>Cleft-if the cleft has not been repaired, BVM may have to be a bigger size to include the nose so air cannot escape. </a:t>
            </a:r>
          </a:p>
          <a:p>
            <a:pPr eaLnBrk="1" hangingPunct="1"/>
            <a:r>
              <a:rPr lang="en-US" altLang="en-US" dirty="0"/>
              <a:t>Microcephalic-may make sealing BVM more difficult with lack of mandible structures and receding chin and smaller airways </a:t>
            </a:r>
          </a:p>
          <a:p>
            <a:pPr eaLnBrk="1" hangingPunct="1"/>
            <a:r>
              <a:rPr lang="en-US" altLang="en-US" dirty="0"/>
              <a:t>Tracheomalacia-floppy airway if intubated frequently as an infant. Easily occludes</a:t>
            </a:r>
          </a:p>
          <a:p>
            <a:pPr eaLnBrk="1" hangingPunct="1"/>
            <a:endParaRPr lang="en-US" altLang="en-US" dirty="0"/>
          </a:p>
        </p:txBody>
      </p:sp>
    </p:spTree>
    <p:extLst>
      <p:ext uri="{BB962C8B-B14F-4D97-AF65-F5344CB8AC3E}">
        <p14:creationId xmlns:p14="http://schemas.microsoft.com/office/powerpoint/2010/main" val="1888283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70E4AF16-FF27-4C8E-B506-DE266E2DE795}" type="slidenum">
              <a:rPr lang="en-US" altLang="en-US" smtClean="0">
                <a:latin typeface="Arial" panose="020B0604020202020204" pitchFamily="34" charset="0"/>
              </a:rPr>
              <a:pPr/>
              <a:t>18</a:t>
            </a:fld>
            <a:endParaRPr lang="en-US" altLang="en-US">
              <a:latin typeface="Arial" panose="020B0604020202020204" pitchFamily="34" charset="0"/>
            </a:endParaRPr>
          </a:p>
        </p:txBody>
      </p:sp>
      <p:sp>
        <p:nvSpPr>
          <p:cNvPr id="37891" name="Rectangle 7"/>
          <p:cNvSpPr txBox="1">
            <a:spLocks noGrp="1" noChangeArrowheads="1"/>
          </p:cNvSpPr>
          <p:nvPr/>
        </p:nvSpPr>
        <p:spPr bwMode="auto">
          <a:xfrm>
            <a:off x="3962824" y="8839650"/>
            <a:ext cx="3047577" cy="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896938">
              <a:defRPr>
                <a:solidFill>
                  <a:schemeClr val="tx1"/>
                </a:solidFill>
                <a:latin typeface="Comic Sans MS" panose="030F0702030302020204" pitchFamily="66" charset="0"/>
              </a:defRPr>
            </a:lvl1pPr>
            <a:lvl2pPr marL="731838" indent="-282575" defTabSz="896938">
              <a:defRPr>
                <a:solidFill>
                  <a:schemeClr val="tx1"/>
                </a:solidFill>
                <a:latin typeface="Comic Sans MS" panose="030F0702030302020204" pitchFamily="66" charset="0"/>
              </a:defRPr>
            </a:lvl2pPr>
            <a:lvl3pPr marL="1125538" indent="-225425" defTabSz="896938">
              <a:defRPr>
                <a:solidFill>
                  <a:schemeClr val="tx1"/>
                </a:solidFill>
                <a:latin typeface="Comic Sans MS" panose="030F0702030302020204" pitchFamily="66" charset="0"/>
              </a:defRPr>
            </a:lvl3pPr>
            <a:lvl4pPr marL="1574800" indent="-225425" defTabSz="896938">
              <a:defRPr>
                <a:solidFill>
                  <a:schemeClr val="tx1"/>
                </a:solidFill>
                <a:latin typeface="Comic Sans MS" panose="030F0702030302020204" pitchFamily="66" charset="0"/>
              </a:defRPr>
            </a:lvl4pPr>
            <a:lvl5pPr marL="2025650" indent="-225425" defTabSz="896938">
              <a:defRPr>
                <a:solidFill>
                  <a:schemeClr val="tx1"/>
                </a:solidFill>
                <a:latin typeface="Comic Sans MS" panose="030F0702030302020204" pitchFamily="66" charset="0"/>
              </a:defRPr>
            </a:lvl5pPr>
            <a:lvl6pPr marL="2482850" indent="-225425" defTabSz="896938" eaLnBrk="0" fontAlgn="base" hangingPunct="0">
              <a:spcBef>
                <a:spcPct val="0"/>
              </a:spcBef>
              <a:spcAft>
                <a:spcPct val="0"/>
              </a:spcAft>
              <a:defRPr>
                <a:solidFill>
                  <a:schemeClr val="tx1"/>
                </a:solidFill>
                <a:latin typeface="Comic Sans MS" panose="030F0702030302020204" pitchFamily="66" charset="0"/>
              </a:defRPr>
            </a:lvl6pPr>
            <a:lvl7pPr marL="2940050" indent="-225425" defTabSz="896938" eaLnBrk="0" fontAlgn="base" hangingPunct="0">
              <a:spcBef>
                <a:spcPct val="0"/>
              </a:spcBef>
              <a:spcAft>
                <a:spcPct val="0"/>
              </a:spcAft>
              <a:defRPr>
                <a:solidFill>
                  <a:schemeClr val="tx1"/>
                </a:solidFill>
                <a:latin typeface="Comic Sans MS" panose="030F0702030302020204" pitchFamily="66" charset="0"/>
              </a:defRPr>
            </a:lvl7pPr>
            <a:lvl8pPr marL="3397250" indent="-225425" defTabSz="896938" eaLnBrk="0" fontAlgn="base" hangingPunct="0">
              <a:spcBef>
                <a:spcPct val="0"/>
              </a:spcBef>
              <a:spcAft>
                <a:spcPct val="0"/>
              </a:spcAft>
              <a:defRPr>
                <a:solidFill>
                  <a:schemeClr val="tx1"/>
                </a:solidFill>
                <a:latin typeface="Comic Sans MS" panose="030F0702030302020204" pitchFamily="66" charset="0"/>
              </a:defRPr>
            </a:lvl8pPr>
            <a:lvl9pPr marL="3854450" indent="-225425" defTabSz="896938"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44C61DDA-F279-47C8-9242-3FEFF02FB990}" type="slidenum">
              <a:rPr lang="en-US" altLang="en-US" sz="1200">
                <a:latin typeface="Arial" panose="020B0604020202020204" pitchFamily="34" charset="0"/>
              </a:rPr>
              <a:pPr algn="r" eaLnBrk="1" hangingPunct="1"/>
              <a:t>18</a:t>
            </a:fld>
            <a:endParaRPr lang="en-US" altLang="en-US" sz="1200">
              <a:latin typeface="Arial" panose="020B0604020202020204" pitchFamily="34" charset="0"/>
            </a:endParaRPr>
          </a:p>
        </p:txBody>
      </p:sp>
      <p:sp>
        <p:nvSpPr>
          <p:cNvPr id="37892" name="Rectangle 2"/>
          <p:cNvSpPr>
            <a:spLocks noGrp="1" noRot="1" noChangeAspect="1" noChangeArrowheads="1" noTextEdit="1"/>
          </p:cNvSpPr>
          <p:nvPr>
            <p:ph type="sldImg"/>
          </p:nvPr>
        </p:nvSpPr>
        <p:spPr>
          <a:xfrm>
            <a:off x="388938" y="685800"/>
            <a:ext cx="6232525" cy="3505200"/>
          </a:xfrm>
          <a:ln/>
        </p:spPr>
      </p:sp>
      <p:sp>
        <p:nvSpPr>
          <p:cNvPr id="37893" name="Rectangle 3"/>
          <p:cNvSpPr>
            <a:spLocks noGrp="1" noChangeArrowheads="1"/>
          </p:cNvSpPr>
          <p:nvPr>
            <p:ph type="body" idx="1"/>
          </p:nvPr>
        </p:nvSpPr>
        <p:spPr>
          <a:xfrm>
            <a:off x="915247" y="4419018"/>
            <a:ext cx="5179907" cy="4191450"/>
          </a:xfrm>
          <a:noFill/>
        </p:spPr>
        <p:txBody>
          <a:bodyPr lIns="91421" tIns="45710" rIns="91421" bIns="45710"/>
          <a:lstStyle/>
          <a:p>
            <a:pPr eaLnBrk="1" hangingPunct="1"/>
            <a:r>
              <a:rPr lang="en-US" altLang="en-US" dirty="0"/>
              <a:t>How do you position a 3 year old?</a:t>
            </a:r>
          </a:p>
          <a:p>
            <a:pPr eaLnBrk="1" hangingPunct="1"/>
            <a:r>
              <a:rPr lang="en-US" altLang="en-US" dirty="0"/>
              <a:t>	towel under shoulders, position of comfort, keep with parents/care givers</a:t>
            </a:r>
          </a:p>
          <a:p>
            <a:pPr eaLnBrk="1" hangingPunct="1"/>
            <a:r>
              <a:rPr lang="en-US" altLang="en-US" dirty="0"/>
              <a:t>Suctioning may include mouth, nose, or trach. You may have to lavage the trach if secretions are thick. Kids with special needs may be prone to an inability to handle secretions.</a:t>
            </a:r>
          </a:p>
          <a:p>
            <a:pPr eaLnBrk="1" hangingPunct="1"/>
            <a:r>
              <a:rPr lang="en-US" altLang="en-US" dirty="0"/>
              <a:t>Kids with special needs may have structural differences with their airways making them more susceptible to airway compromise with the smallest amount of edema or swelling. </a:t>
            </a:r>
          </a:p>
          <a:p>
            <a:pPr eaLnBrk="1" hangingPunct="1"/>
            <a:r>
              <a:rPr lang="en-US" altLang="en-US" dirty="0"/>
              <a:t>Early intervention with airway adjuncts. </a:t>
            </a:r>
          </a:p>
        </p:txBody>
      </p:sp>
    </p:spTree>
    <p:extLst>
      <p:ext uri="{BB962C8B-B14F-4D97-AF65-F5344CB8AC3E}">
        <p14:creationId xmlns:p14="http://schemas.microsoft.com/office/powerpoint/2010/main" val="2647222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71478A47-2B9D-4C50-9A00-BA1BF4FB250D}" type="slidenum">
              <a:rPr lang="en-US" altLang="en-US" smtClean="0">
                <a:latin typeface="Arial" panose="020B0604020202020204" pitchFamily="34" charset="0"/>
              </a:rPr>
              <a:pPr/>
              <a:t>19</a:t>
            </a:fld>
            <a:endParaRPr lang="en-US" altLang="en-US">
              <a:latin typeface="Arial" panose="020B0604020202020204" pitchFamily="34" charset="0"/>
            </a:endParaRPr>
          </a:p>
        </p:txBody>
      </p:sp>
      <p:sp>
        <p:nvSpPr>
          <p:cNvPr id="39939" name="Rectangle 7"/>
          <p:cNvSpPr txBox="1">
            <a:spLocks noGrp="1" noChangeArrowheads="1"/>
          </p:cNvSpPr>
          <p:nvPr/>
        </p:nvSpPr>
        <p:spPr bwMode="auto">
          <a:xfrm>
            <a:off x="3962824" y="8839650"/>
            <a:ext cx="3047577" cy="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896938">
              <a:defRPr>
                <a:solidFill>
                  <a:schemeClr val="tx1"/>
                </a:solidFill>
                <a:latin typeface="Comic Sans MS" panose="030F0702030302020204" pitchFamily="66" charset="0"/>
              </a:defRPr>
            </a:lvl1pPr>
            <a:lvl2pPr marL="731838" indent="-282575" defTabSz="896938">
              <a:defRPr>
                <a:solidFill>
                  <a:schemeClr val="tx1"/>
                </a:solidFill>
                <a:latin typeface="Comic Sans MS" panose="030F0702030302020204" pitchFamily="66" charset="0"/>
              </a:defRPr>
            </a:lvl2pPr>
            <a:lvl3pPr marL="1125538" indent="-225425" defTabSz="896938">
              <a:defRPr>
                <a:solidFill>
                  <a:schemeClr val="tx1"/>
                </a:solidFill>
                <a:latin typeface="Comic Sans MS" panose="030F0702030302020204" pitchFamily="66" charset="0"/>
              </a:defRPr>
            </a:lvl3pPr>
            <a:lvl4pPr marL="1574800" indent="-225425" defTabSz="896938">
              <a:defRPr>
                <a:solidFill>
                  <a:schemeClr val="tx1"/>
                </a:solidFill>
                <a:latin typeface="Comic Sans MS" panose="030F0702030302020204" pitchFamily="66" charset="0"/>
              </a:defRPr>
            </a:lvl4pPr>
            <a:lvl5pPr marL="2025650" indent="-225425" defTabSz="896938">
              <a:defRPr>
                <a:solidFill>
                  <a:schemeClr val="tx1"/>
                </a:solidFill>
                <a:latin typeface="Comic Sans MS" panose="030F0702030302020204" pitchFamily="66" charset="0"/>
              </a:defRPr>
            </a:lvl5pPr>
            <a:lvl6pPr marL="2482850" indent="-225425" defTabSz="896938" eaLnBrk="0" fontAlgn="base" hangingPunct="0">
              <a:spcBef>
                <a:spcPct val="0"/>
              </a:spcBef>
              <a:spcAft>
                <a:spcPct val="0"/>
              </a:spcAft>
              <a:defRPr>
                <a:solidFill>
                  <a:schemeClr val="tx1"/>
                </a:solidFill>
                <a:latin typeface="Comic Sans MS" panose="030F0702030302020204" pitchFamily="66" charset="0"/>
              </a:defRPr>
            </a:lvl6pPr>
            <a:lvl7pPr marL="2940050" indent="-225425" defTabSz="896938" eaLnBrk="0" fontAlgn="base" hangingPunct="0">
              <a:spcBef>
                <a:spcPct val="0"/>
              </a:spcBef>
              <a:spcAft>
                <a:spcPct val="0"/>
              </a:spcAft>
              <a:defRPr>
                <a:solidFill>
                  <a:schemeClr val="tx1"/>
                </a:solidFill>
                <a:latin typeface="Comic Sans MS" panose="030F0702030302020204" pitchFamily="66" charset="0"/>
              </a:defRPr>
            </a:lvl7pPr>
            <a:lvl8pPr marL="3397250" indent="-225425" defTabSz="896938" eaLnBrk="0" fontAlgn="base" hangingPunct="0">
              <a:spcBef>
                <a:spcPct val="0"/>
              </a:spcBef>
              <a:spcAft>
                <a:spcPct val="0"/>
              </a:spcAft>
              <a:defRPr>
                <a:solidFill>
                  <a:schemeClr val="tx1"/>
                </a:solidFill>
                <a:latin typeface="Comic Sans MS" panose="030F0702030302020204" pitchFamily="66" charset="0"/>
              </a:defRPr>
            </a:lvl8pPr>
            <a:lvl9pPr marL="3854450" indent="-225425" defTabSz="896938"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9F3101AA-FDAB-42BA-9CE9-DFFBAB7D8D40}" type="slidenum">
              <a:rPr lang="en-US" altLang="en-US" sz="1200">
                <a:latin typeface="Arial" panose="020B0604020202020204" pitchFamily="34" charset="0"/>
              </a:rPr>
              <a:pPr algn="r" eaLnBrk="1" hangingPunct="1"/>
              <a:t>19</a:t>
            </a:fld>
            <a:endParaRPr lang="en-US" altLang="en-US" sz="1200">
              <a:latin typeface="Arial" panose="020B0604020202020204" pitchFamily="34" charset="0"/>
            </a:endParaRPr>
          </a:p>
        </p:txBody>
      </p:sp>
      <p:sp>
        <p:nvSpPr>
          <p:cNvPr id="39940" name="Rectangle 2"/>
          <p:cNvSpPr>
            <a:spLocks noGrp="1" noRot="1" noChangeAspect="1" noChangeArrowheads="1" noTextEdit="1"/>
          </p:cNvSpPr>
          <p:nvPr>
            <p:ph type="sldImg"/>
          </p:nvPr>
        </p:nvSpPr>
        <p:spPr>
          <a:xfrm>
            <a:off x="388938" y="685800"/>
            <a:ext cx="6232525" cy="3505200"/>
          </a:xfrm>
          <a:ln/>
        </p:spPr>
      </p:sp>
      <p:sp>
        <p:nvSpPr>
          <p:cNvPr id="39941" name="Rectangle 3"/>
          <p:cNvSpPr>
            <a:spLocks noGrp="1" noChangeArrowheads="1"/>
          </p:cNvSpPr>
          <p:nvPr>
            <p:ph type="body" idx="1"/>
          </p:nvPr>
        </p:nvSpPr>
        <p:spPr>
          <a:xfrm>
            <a:off x="915247" y="4419018"/>
            <a:ext cx="5179907" cy="4191450"/>
          </a:xfrm>
          <a:noFill/>
        </p:spPr>
        <p:txBody>
          <a:bodyPr lIns="91421" tIns="45710" rIns="91421" bIns="45710"/>
          <a:lstStyle/>
          <a:p>
            <a:pPr eaLnBrk="1" hangingPunct="1"/>
            <a:r>
              <a:rPr lang="en-US" altLang="en-US" dirty="0"/>
              <a:t>When assessing the child’s breathing, you</a:t>
            </a:r>
            <a:r>
              <a:rPr lang="en-US" altLang="en-US" baseline="0" dirty="0"/>
              <a:t> need to determine the effectiveness of breathing. </a:t>
            </a:r>
          </a:p>
          <a:p>
            <a:pPr eaLnBrk="1" hangingPunct="1"/>
            <a:endParaRPr lang="en-US" altLang="en-US" baseline="0" dirty="0"/>
          </a:p>
          <a:p>
            <a:pPr eaLnBrk="1" hangingPunct="1"/>
            <a:r>
              <a:rPr lang="en-US" altLang="en-US" baseline="0" dirty="0"/>
              <a:t>Assessing breath sounds, rate, depth, skin, color, and work of breathing will help determine respiratory distress or failure. </a:t>
            </a:r>
            <a:endParaRPr lang="en-US" altLang="en-US" dirty="0"/>
          </a:p>
        </p:txBody>
      </p:sp>
    </p:spTree>
    <p:extLst>
      <p:ext uri="{BB962C8B-B14F-4D97-AF65-F5344CB8AC3E}">
        <p14:creationId xmlns:p14="http://schemas.microsoft.com/office/powerpoint/2010/main" val="232660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0C8336A8-75AD-400F-9009-BD4A21A2BAA0}" type="slidenum">
              <a:rPr lang="en-US" altLang="en-US" smtClean="0">
                <a:latin typeface="Arial" panose="020B0604020202020204" pitchFamily="34" charset="0"/>
              </a:rPr>
              <a:pPr/>
              <a:t>2</a:t>
            </a:fld>
            <a:endParaRPr lang="en-US" altLang="en-US">
              <a:latin typeface="Arial" panose="020B0604020202020204" pitchFamily="34" charset="0"/>
            </a:endParaRPr>
          </a:p>
        </p:txBody>
      </p:sp>
      <p:sp>
        <p:nvSpPr>
          <p:cNvPr id="7171" name="Rectangle 7"/>
          <p:cNvSpPr txBox="1">
            <a:spLocks noGrp="1" noChangeArrowheads="1"/>
          </p:cNvSpPr>
          <p:nvPr/>
        </p:nvSpPr>
        <p:spPr bwMode="auto">
          <a:xfrm>
            <a:off x="3962824" y="8839650"/>
            <a:ext cx="3047577" cy="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896938">
              <a:defRPr>
                <a:solidFill>
                  <a:schemeClr val="tx1"/>
                </a:solidFill>
                <a:latin typeface="Comic Sans MS" panose="030F0702030302020204" pitchFamily="66" charset="0"/>
              </a:defRPr>
            </a:lvl1pPr>
            <a:lvl2pPr marL="731838" indent="-282575" defTabSz="896938">
              <a:defRPr>
                <a:solidFill>
                  <a:schemeClr val="tx1"/>
                </a:solidFill>
                <a:latin typeface="Comic Sans MS" panose="030F0702030302020204" pitchFamily="66" charset="0"/>
              </a:defRPr>
            </a:lvl2pPr>
            <a:lvl3pPr marL="1125538" indent="-225425" defTabSz="896938">
              <a:defRPr>
                <a:solidFill>
                  <a:schemeClr val="tx1"/>
                </a:solidFill>
                <a:latin typeface="Comic Sans MS" panose="030F0702030302020204" pitchFamily="66" charset="0"/>
              </a:defRPr>
            </a:lvl3pPr>
            <a:lvl4pPr marL="1574800" indent="-225425" defTabSz="896938">
              <a:defRPr>
                <a:solidFill>
                  <a:schemeClr val="tx1"/>
                </a:solidFill>
                <a:latin typeface="Comic Sans MS" panose="030F0702030302020204" pitchFamily="66" charset="0"/>
              </a:defRPr>
            </a:lvl4pPr>
            <a:lvl5pPr marL="2025650" indent="-225425" defTabSz="896938">
              <a:defRPr>
                <a:solidFill>
                  <a:schemeClr val="tx1"/>
                </a:solidFill>
                <a:latin typeface="Comic Sans MS" panose="030F0702030302020204" pitchFamily="66" charset="0"/>
              </a:defRPr>
            </a:lvl5pPr>
            <a:lvl6pPr marL="2482850" indent="-225425" defTabSz="896938" eaLnBrk="0" fontAlgn="base" hangingPunct="0">
              <a:spcBef>
                <a:spcPct val="0"/>
              </a:spcBef>
              <a:spcAft>
                <a:spcPct val="0"/>
              </a:spcAft>
              <a:defRPr>
                <a:solidFill>
                  <a:schemeClr val="tx1"/>
                </a:solidFill>
                <a:latin typeface="Comic Sans MS" panose="030F0702030302020204" pitchFamily="66" charset="0"/>
              </a:defRPr>
            </a:lvl6pPr>
            <a:lvl7pPr marL="2940050" indent="-225425" defTabSz="896938" eaLnBrk="0" fontAlgn="base" hangingPunct="0">
              <a:spcBef>
                <a:spcPct val="0"/>
              </a:spcBef>
              <a:spcAft>
                <a:spcPct val="0"/>
              </a:spcAft>
              <a:defRPr>
                <a:solidFill>
                  <a:schemeClr val="tx1"/>
                </a:solidFill>
                <a:latin typeface="Comic Sans MS" panose="030F0702030302020204" pitchFamily="66" charset="0"/>
              </a:defRPr>
            </a:lvl7pPr>
            <a:lvl8pPr marL="3397250" indent="-225425" defTabSz="896938" eaLnBrk="0" fontAlgn="base" hangingPunct="0">
              <a:spcBef>
                <a:spcPct val="0"/>
              </a:spcBef>
              <a:spcAft>
                <a:spcPct val="0"/>
              </a:spcAft>
              <a:defRPr>
                <a:solidFill>
                  <a:schemeClr val="tx1"/>
                </a:solidFill>
                <a:latin typeface="Comic Sans MS" panose="030F0702030302020204" pitchFamily="66" charset="0"/>
              </a:defRPr>
            </a:lvl8pPr>
            <a:lvl9pPr marL="3854450" indent="-225425" defTabSz="896938"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1E1D2C3E-165E-4263-9CE0-F4574095F40F}" type="slidenum">
              <a:rPr lang="en-US" altLang="en-US" sz="1200">
                <a:latin typeface="Arial" panose="020B0604020202020204" pitchFamily="34" charset="0"/>
              </a:rPr>
              <a:pPr algn="r" eaLnBrk="1" hangingPunct="1"/>
              <a:t>2</a:t>
            </a:fld>
            <a:endParaRPr lang="en-US" altLang="en-US" sz="1200">
              <a:latin typeface="Arial" panose="020B0604020202020204" pitchFamily="34" charset="0"/>
            </a:endParaRPr>
          </a:p>
        </p:txBody>
      </p:sp>
      <p:sp>
        <p:nvSpPr>
          <p:cNvPr id="7172" name="Rectangle 2"/>
          <p:cNvSpPr>
            <a:spLocks noGrp="1" noRot="1" noChangeAspect="1" noChangeArrowheads="1" noTextEdit="1"/>
          </p:cNvSpPr>
          <p:nvPr>
            <p:ph type="sldImg"/>
          </p:nvPr>
        </p:nvSpPr>
        <p:spPr>
          <a:xfrm>
            <a:off x="388938" y="685800"/>
            <a:ext cx="6232525" cy="3505200"/>
          </a:xfrm>
          <a:ln/>
        </p:spPr>
      </p:sp>
      <p:sp>
        <p:nvSpPr>
          <p:cNvPr id="7173" name="Rectangle 3"/>
          <p:cNvSpPr>
            <a:spLocks noGrp="1" noChangeArrowheads="1"/>
          </p:cNvSpPr>
          <p:nvPr>
            <p:ph type="body" idx="1"/>
          </p:nvPr>
        </p:nvSpPr>
        <p:spPr>
          <a:xfrm>
            <a:off x="915247" y="4419018"/>
            <a:ext cx="5179907" cy="4191450"/>
          </a:xfrm>
          <a:noFill/>
        </p:spPr>
        <p:txBody>
          <a:bodyPr lIns="91421" tIns="45710" rIns="91421" bIns="45710"/>
          <a:lstStyle/>
          <a:p>
            <a:pPr eaLnBrk="1" hangingPunct="1"/>
            <a:endParaRPr lang="en-US" altLang="en-US"/>
          </a:p>
        </p:txBody>
      </p:sp>
    </p:spTree>
    <p:extLst>
      <p:ext uri="{BB962C8B-B14F-4D97-AF65-F5344CB8AC3E}">
        <p14:creationId xmlns:p14="http://schemas.microsoft.com/office/powerpoint/2010/main" val="2491563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Potential equipment: smaller masks for facial anomalies, specialized equipment to bag via trach. Have airway supplies close by.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4179744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B18A583B-F9E9-46FE-A210-C37746C8B26C}" type="slidenum">
              <a:rPr lang="en-US" altLang="en-US" smtClean="0">
                <a:latin typeface="Arial" panose="020B0604020202020204" pitchFamily="34" charset="0"/>
              </a:rPr>
              <a:pPr/>
              <a:t>21</a:t>
            </a:fld>
            <a:endParaRPr lang="en-US" altLang="en-US">
              <a:latin typeface="Arial" panose="020B0604020202020204" pitchFamily="34" charset="0"/>
            </a:endParaRPr>
          </a:p>
        </p:txBody>
      </p:sp>
      <p:sp>
        <p:nvSpPr>
          <p:cNvPr id="41987" name="Rectangle 7"/>
          <p:cNvSpPr txBox="1">
            <a:spLocks noGrp="1" noChangeArrowheads="1"/>
          </p:cNvSpPr>
          <p:nvPr/>
        </p:nvSpPr>
        <p:spPr bwMode="auto">
          <a:xfrm>
            <a:off x="3962824" y="8839650"/>
            <a:ext cx="3047577" cy="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896938">
              <a:defRPr>
                <a:solidFill>
                  <a:schemeClr val="tx1"/>
                </a:solidFill>
                <a:latin typeface="Comic Sans MS" panose="030F0702030302020204" pitchFamily="66" charset="0"/>
              </a:defRPr>
            </a:lvl1pPr>
            <a:lvl2pPr marL="731838" indent="-282575" defTabSz="896938">
              <a:defRPr>
                <a:solidFill>
                  <a:schemeClr val="tx1"/>
                </a:solidFill>
                <a:latin typeface="Comic Sans MS" panose="030F0702030302020204" pitchFamily="66" charset="0"/>
              </a:defRPr>
            </a:lvl2pPr>
            <a:lvl3pPr marL="1125538" indent="-225425" defTabSz="896938">
              <a:defRPr>
                <a:solidFill>
                  <a:schemeClr val="tx1"/>
                </a:solidFill>
                <a:latin typeface="Comic Sans MS" panose="030F0702030302020204" pitchFamily="66" charset="0"/>
              </a:defRPr>
            </a:lvl3pPr>
            <a:lvl4pPr marL="1574800" indent="-225425" defTabSz="896938">
              <a:defRPr>
                <a:solidFill>
                  <a:schemeClr val="tx1"/>
                </a:solidFill>
                <a:latin typeface="Comic Sans MS" panose="030F0702030302020204" pitchFamily="66" charset="0"/>
              </a:defRPr>
            </a:lvl4pPr>
            <a:lvl5pPr marL="2025650" indent="-225425" defTabSz="896938">
              <a:defRPr>
                <a:solidFill>
                  <a:schemeClr val="tx1"/>
                </a:solidFill>
                <a:latin typeface="Comic Sans MS" panose="030F0702030302020204" pitchFamily="66" charset="0"/>
              </a:defRPr>
            </a:lvl5pPr>
            <a:lvl6pPr marL="2482850" indent="-225425" defTabSz="896938" eaLnBrk="0" fontAlgn="base" hangingPunct="0">
              <a:spcBef>
                <a:spcPct val="0"/>
              </a:spcBef>
              <a:spcAft>
                <a:spcPct val="0"/>
              </a:spcAft>
              <a:defRPr>
                <a:solidFill>
                  <a:schemeClr val="tx1"/>
                </a:solidFill>
                <a:latin typeface="Comic Sans MS" panose="030F0702030302020204" pitchFamily="66" charset="0"/>
              </a:defRPr>
            </a:lvl6pPr>
            <a:lvl7pPr marL="2940050" indent="-225425" defTabSz="896938" eaLnBrk="0" fontAlgn="base" hangingPunct="0">
              <a:spcBef>
                <a:spcPct val="0"/>
              </a:spcBef>
              <a:spcAft>
                <a:spcPct val="0"/>
              </a:spcAft>
              <a:defRPr>
                <a:solidFill>
                  <a:schemeClr val="tx1"/>
                </a:solidFill>
                <a:latin typeface="Comic Sans MS" panose="030F0702030302020204" pitchFamily="66" charset="0"/>
              </a:defRPr>
            </a:lvl7pPr>
            <a:lvl8pPr marL="3397250" indent="-225425" defTabSz="896938" eaLnBrk="0" fontAlgn="base" hangingPunct="0">
              <a:spcBef>
                <a:spcPct val="0"/>
              </a:spcBef>
              <a:spcAft>
                <a:spcPct val="0"/>
              </a:spcAft>
              <a:defRPr>
                <a:solidFill>
                  <a:schemeClr val="tx1"/>
                </a:solidFill>
                <a:latin typeface="Comic Sans MS" panose="030F0702030302020204" pitchFamily="66" charset="0"/>
              </a:defRPr>
            </a:lvl8pPr>
            <a:lvl9pPr marL="3854450" indent="-225425" defTabSz="896938"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8B4220B6-6C54-43C9-B826-37169652888E}" type="slidenum">
              <a:rPr lang="en-US" altLang="en-US" sz="1200">
                <a:latin typeface="Arial" panose="020B0604020202020204" pitchFamily="34" charset="0"/>
              </a:rPr>
              <a:pPr algn="r" eaLnBrk="1" hangingPunct="1"/>
              <a:t>21</a:t>
            </a:fld>
            <a:endParaRPr lang="en-US" altLang="en-US" sz="1200">
              <a:latin typeface="Arial" panose="020B0604020202020204" pitchFamily="34" charset="0"/>
            </a:endParaRPr>
          </a:p>
        </p:txBody>
      </p:sp>
      <p:sp>
        <p:nvSpPr>
          <p:cNvPr id="41988" name="Rectangle 2"/>
          <p:cNvSpPr>
            <a:spLocks noGrp="1" noRot="1" noChangeAspect="1" noChangeArrowheads="1" noTextEdit="1"/>
          </p:cNvSpPr>
          <p:nvPr>
            <p:ph type="sldImg"/>
          </p:nvPr>
        </p:nvSpPr>
        <p:spPr>
          <a:xfrm>
            <a:off x="388938" y="685800"/>
            <a:ext cx="6232525" cy="3505200"/>
          </a:xfrm>
          <a:ln/>
        </p:spPr>
      </p:sp>
      <p:sp>
        <p:nvSpPr>
          <p:cNvPr id="41989" name="Rectangle 3"/>
          <p:cNvSpPr>
            <a:spLocks noGrp="1" noChangeArrowheads="1"/>
          </p:cNvSpPr>
          <p:nvPr>
            <p:ph type="body" idx="1"/>
          </p:nvPr>
        </p:nvSpPr>
        <p:spPr>
          <a:xfrm>
            <a:off x="915247" y="4419018"/>
            <a:ext cx="5179907" cy="4191450"/>
          </a:xfrm>
          <a:noFill/>
        </p:spPr>
        <p:txBody>
          <a:bodyPr lIns="91421" tIns="45710" rIns="91421" bIns="45710"/>
          <a:lstStyle/>
          <a:p>
            <a:pPr eaLnBrk="1" hangingPunct="1"/>
            <a:r>
              <a:rPr lang="en-US" altLang="en-US"/>
              <a:t>*know their baseline if you can*</a:t>
            </a:r>
          </a:p>
          <a:p>
            <a:pPr eaLnBrk="1" hangingPunct="1"/>
            <a:r>
              <a:rPr lang="en-US" altLang="en-US"/>
              <a:t>Children with heart defects may exhibit signs and symptoms of respiratory distress sooner</a:t>
            </a:r>
          </a:p>
          <a:p>
            <a:pPr eaLnBrk="1" hangingPunct="1"/>
            <a:r>
              <a:rPr lang="en-US" altLang="en-US"/>
              <a:t>Children with asthma may have a more severe reaction to an exposure than kids who do not have asthma and may need the above interventions sooner</a:t>
            </a:r>
          </a:p>
          <a:p>
            <a:pPr eaLnBrk="1" hangingPunct="1"/>
            <a:endParaRPr lang="en-US" altLang="en-US"/>
          </a:p>
        </p:txBody>
      </p:sp>
    </p:spTree>
    <p:extLst>
      <p:ext uri="{BB962C8B-B14F-4D97-AF65-F5344CB8AC3E}">
        <p14:creationId xmlns:p14="http://schemas.microsoft.com/office/powerpoint/2010/main" val="2370111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01149D6E-B059-40A6-9AC8-340615245978}" type="slidenum">
              <a:rPr lang="en-US" altLang="en-US" smtClean="0">
                <a:latin typeface="Arial" panose="020B0604020202020204" pitchFamily="34" charset="0"/>
              </a:rPr>
              <a:pPr/>
              <a:t>22</a:t>
            </a:fld>
            <a:endParaRPr lang="en-US" altLang="en-US">
              <a:latin typeface="Arial" panose="020B0604020202020204" pitchFamily="34" charset="0"/>
            </a:endParaRPr>
          </a:p>
        </p:txBody>
      </p:sp>
      <p:sp>
        <p:nvSpPr>
          <p:cNvPr id="44035" name="Rectangle 7"/>
          <p:cNvSpPr txBox="1">
            <a:spLocks noGrp="1" noChangeArrowheads="1"/>
          </p:cNvSpPr>
          <p:nvPr/>
        </p:nvSpPr>
        <p:spPr bwMode="auto">
          <a:xfrm>
            <a:off x="3962824" y="8839650"/>
            <a:ext cx="3047577" cy="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896938">
              <a:defRPr>
                <a:solidFill>
                  <a:schemeClr val="tx1"/>
                </a:solidFill>
                <a:latin typeface="Comic Sans MS" panose="030F0702030302020204" pitchFamily="66" charset="0"/>
              </a:defRPr>
            </a:lvl1pPr>
            <a:lvl2pPr marL="731838" indent="-282575" defTabSz="896938">
              <a:defRPr>
                <a:solidFill>
                  <a:schemeClr val="tx1"/>
                </a:solidFill>
                <a:latin typeface="Comic Sans MS" panose="030F0702030302020204" pitchFamily="66" charset="0"/>
              </a:defRPr>
            </a:lvl2pPr>
            <a:lvl3pPr marL="1125538" indent="-225425" defTabSz="896938">
              <a:defRPr>
                <a:solidFill>
                  <a:schemeClr val="tx1"/>
                </a:solidFill>
                <a:latin typeface="Comic Sans MS" panose="030F0702030302020204" pitchFamily="66" charset="0"/>
              </a:defRPr>
            </a:lvl3pPr>
            <a:lvl4pPr marL="1574800" indent="-225425" defTabSz="896938">
              <a:defRPr>
                <a:solidFill>
                  <a:schemeClr val="tx1"/>
                </a:solidFill>
                <a:latin typeface="Comic Sans MS" panose="030F0702030302020204" pitchFamily="66" charset="0"/>
              </a:defRPr>
            </a:lvl4pPr>
            <a:lvl5pPr marL="2025650" indent="-225425" defTabSz="896938">
              <a:defRPr>
                <a:solidFill>
                  <a:schemeClr val="tx1"/>
                </a:solidFill>
                <a:latin typeface="Comic Sans MS" panose="030F0702030302020204" pitchFamily="66" charset="0"/>
              </a:defRPr>
            </a:lvl5pPr>
            <a:lvl6pPr marL="2482850" indent="-225425" defTabSz="896938" eaLnBrk="0" fontAlgn="base" hangingPunct="0">
              <a:spcBef>
                <a:spcPct val="0"/>
              </a:spcBef>
              <a:spcAft>
                <a:spcPct val="0"/>
              </a:spcAft>
              <a:defRPr>
                <a:solidFill>
                  <a:schemeClr val="tx1"/>
                </a:solidFill>
                <a:latin typeface="Comic Sans MS" panose="030F0702030302020204" pitchFamily="66" charset="0"/>
              </a:defRPr>
            </a:lvl6pPr>
            <a:lvl7pPr marL="2940050" indent="-225425" defTabSz="896938" eaLnBrk="0" fontAlgn="base" hangingPunct="0">
              <a:spcBef>
                <a:spcPct val="0"/>
              </a:spcBef>
              <a:spcAft>
                <a:spcPct val="0"/>
              </a:spcAft>
              <a:defRPr>
                <a:solidFill>
                  <a:schemeClr val="tx1"/>
                </a:solidFill>
                <a:latin typeface="Comic Sans MS" panose="030F0702030302020204" pitchFamily="66" charset="0"/>
              </a:defRPr>
            </a:lvl7pPr>
            <a:lvl8pPr marL="3397250" indent="-225425" defTabSz="896938" eaLnBrk="0" fontAlgn="base" hangingPunct="0">
              <a:spcBef>
                <a:spcPct val="0"/>
              </a:spcBef>
              <a:spcAft>
                <a:spcPct val="0"/>
              </a:spcAft>
              <a:defRPr>
                <a:solidFill>
                  <a:schemeClr val="tx1"/>
                </a:solidFill>
                <a:latin typeface="Comic Sans MS" panose="030F0702030302020204" pitchFamily="66" charset="0"/>
              </a:defRPr>
            </a:lvl8pPr>
            <a:lvl9pPr marL="3854450" indent="-225425" defTabSz="896938"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1DA9295D-8FBB-4AAB-8120-39D8A12DF41E}" type="slidenum">
              <a:rPr lang="en-US" altLang="en-US" sz="1200">
                <a:latin typeface="Arial" panose="020B0604020202020204" pitchFamily="34" charset="0"/>
              </a:rPr>
              <a:pPr algn="r" eaLnBrk="1" hangingPunct="1"/>
              <a:t>22</a:t>
            </a:fld>
            <a:endParaRPr lang="en-US" altLang="en-US" sz="1200">
              <a:latin typeface="Arial" panose="020B0604020202020204" pitchFamily="34" charset="0"/>
            </a:endParaRPr>
          </a:p>
        </p:txBody>
      </p:sp>
      <p:sp>
        <p:nvSpPr>
          <p:cNvPr id="44036" name="Rectangle 2"/>
          <p:cNvSpPr>
            <a:spLocks noGrp="1" noRot="1" noChangeAspect="1" noChangeArrowheads="1" noTextEdit="1"/>
          </p:cNvSpPr>
          <p:nvPr>
            <p:ph type="sldImg"/>
          </p:nvPr>
        </p:nvSpPr>
        <p:spPr>
          <a:xfrm>
            <a:off x="388938" y="685800"/>
            <a:ext cx="6232525" cy="3505200"/>
          </a:xfrm>
          <a:ln/>
        </p:spPr>
      </p:sp>
      <p:sp>
        <p:nvSpPr>
          <p:cNvPr id="44037" name="Rectangle 3"/>
          <p:cNvSpPr>
            <a:spLocks noGrp="1" noChangeArrowheads="1"/>
          </p:cNvSpPr>
          <p:nvPr>
            <p:ph type="body" idx="1"/>
          </p:nvPr>
        </p:nvSpPr>
        <p:spPr>
          <a:xfrm>
            <a:off x="915247" y="4419018"/>
            <a:ext cx="5179907" cy="4191450"/>
          </a:xfrm>
          <a:noFill/>
        </p:spPr>
        <p:txBody>
          <a:bodyPr lIns="91421" tIns="45710" rIns="91421" bIns="45710"/>
          <a:lstStyle/>
          <a:p>
            <a:pPr eaLnBrk="1" hangingPunct="1"/>
            <a:endParaRPr lang="en-US" altLang="en-US"/>
          </a:p>
        </p:txBody>
      </p:sp>
    </p:spTree>
    <p:extLst>
      <p:ext uri="{BB962C8B-B14F-4D97-AF65-F5344CB8AC3E}">
        <p14:creationId xmlns:p14="http://schemas.microsoft.com/office/powerpoint/2010/main" val="4264732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3A265637-7587-4134-A9B7-37125C7271D2}" type="slidenum">
              <a:rPr lang="en-US" altLang="en-US" smtClean="0">
                <a:latin typeface="Arial" panose="020B0604020202020204" pitchFamily="34" charset="0"/>
              </a:rPr>
              <a:pPr/>
              <a:t>23</a:t>
            </a:fld>
            <a:endParaRPr lang="en-US" altLang="en-US">
              <a:latin typeface="Arial" panose="020B0604020202020204" pitchFamily="34" charset="0"/>
            </a:endParaRPr>
          </a:p>
        </p:txBody>
      </p:sp>
      <p:sp>
        <p:nvSpPr>
          <p:cNvPr id="49155" name="Slide Image Placeholder 1"/>
          <p:cNvSpPr>
            <a:spLocks noGrp="1" noRot="1" noChangeAspect="1" noTextEdit="1"/>
          </p:cNvSpPr>
          <p:nvPr>
            <p:ph type="sldImg"/>
          </p:nvPr>
        </p:nvSpPr>
        <p:spPr>
          <a:xfrm>
            <a:off x="388938" y="685800"/>
            <a:ext cx="6232525" cy="3505200"/>
          </a:xfrm>
          <a:ln/>
        </p:spPr>
      </p:sp>
      <p:sp>
        <p:nvSpPr>
          <p:cNvPr id="49156" name="Notes Placeholder 2"/>
          <p:cNvSpPr>
            <a:spLocks noGrp="1"/>
          </p:cNvSpPr>
          <p:nvPr>
            <p:ph type="body" idx="1"/>
          </p:nvPr>
        </p:nvSpPr>
        <p:spPr>
          <a:xfrm>
            <a:off x="915247" y="4419018"/>
            <a:ext cx="5179907" cy="4191450"/>
          </a:xfrm>
          <a:noFill/>
        </p:spPr>
        <p:txBody>
          <a:bodyPr lIns="91421" tIns="45710" rIns="91421" bIns="45710"/>
          <a:lstStyle/>
          <a:p>
            <a:pPr eaLnBrk="1" hangingPunct="1"/>
            <a:r>
              <a:rPr lang="en-US" altLang="en-US" dirty="0"/>
              <a:t>A child’s heart rate is their strongest compensatory mechanism they have to increase cardiac output. </a:t>
            </a:r>
          </a:p>
          <a:p>
            <a:pPr eaLnBrk="1" hangingPunct="1"/>
            <a:endParaRPr lang="en-US" altLang="en-US" dirty="0"/>
          </a:p>
          <a:p>
            <a:pPr eaLnBrk="1" hangingPunct="1"/>
            <a:r>
              <a:rPr lang="en-US" altLang="en-US" dirty="0"/>
              <a:t>In shock, child can lose up to 30% of their circulating blood volume before becoming decompensated. </a:t>
            </a:r>
          </a:p>
          <a:p>
            <a:pPr eaLnBrk="1" hangingPunct="1"/>
            <a:endParaRPr lang="en-US" altLang="en-US" dirty="0"/>
          </a:p>
          <a:p>
            <a:pPr eaLnBrk="1" hangingPunct="1"/>
            <a:r>
              <a:rPr lang="en-US" altLang="en-US" dirty="0"/>
              <a:t>There are several different</a:t>
            </a:r>
            <a:r>
              <a:rPr lang="en-US" altLang="en-US" baseline="0" dirty="0"/>
              <a:t> reasons for an increased heart rate. </a:t>
            </a:r>
            <a:endParaRPr lang="en-US" altLang="en-US" dirty="0"/>
          </a:p>
        </p:txBody>
      </p:sp>
      <p:sp>
        <p:nvSpPr>
          <p:cNvPr id="49157" name="Slide Number Placeholder 3"/>
          <p:cNvSpPr txBox="1">
            <a:spLocks noGrp="1"/>
          </p:cNvSpPr>
          <p:nvPr/>
        </p:nvSpPr>
        <p:spPr bwMode="auto">
          <a:xfrm>
            <a:off x="3962824" y="8839650"/>
            <a:ext cx="3047577" cy="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896938">
              <a:defRPr>
                <a:solidFill>
                  <a:schemeClr val="tx1"/>
                </a:solidFill>
                <a:latin typeface="Comic Sans MS" panose="030F0702030302020204" pitchFamily="66" charset="0"/>
              </a:defRPr>
            </a:lvl1pPr>
            <a:lvl2pPr marL="731838" indent="-282575" defTabSz="896938">
              <a:defRPr>
                <a:solidFill>
                  <a:schemeClr val="tx1"/>
                </a:solidFill>
                <a:latin typeface="Comic Sans MS" panose="030F0702030302020204" pitchFamily="66" charset="0"/>
              </a:defRPr>
            </a:lvl2pPr>
            <a:lvl3pPr marL="1125538" indent="-225425" defTabSz="896938">
              <a:defRPr>
                <a:solidFill>
                  <a:schemeClr val="tx1"/>
                </a:solidFill>
                <a:latin typeface="Comic Sans MS" panose="030F0702030302020204" pitchFamily="66" charset="0"/>
              </a:defRPr>
            </a:lvl3pPr>
            <a:lvl4pPr marL="1574800" indent="-225425" defTabSz="896938">
              <a:defRPr>
                <a:solidFill>
                  <a:schemeClr val="tx1"/>
                </a:solidFill>
                <a:latin typeface="Comic Sans MS" panose="030F0702030302020204" pitchFamily="66" charset="0"/>
              </a:defRPr>
            </a:lvl4pPr>
            <a:lvl5pPr marL="2025650" indent="-225425" defTabSz="896938">
              <a:defRPr>
                <a:solidFill>
                  <a:schemeClr val="tx1"/>
                </a:solidFill>
                <a:latin typeface="Comic Sans MS" panose="030F0702030302020204" pitchFamily="66" charset="0"/>
              </a:defRPr>
            </a:lvl5pPr>
            <a:lvl6pPr marL="2482850" indent="-225425" defTabSz="896938" eaLnBrk="0" fontAlgn="base" hangingPunct="0">
              <a:spcBef>
                <a:spcPct val="0"/>
              </a:spcBef>
              <a:spcAft>
                <a:spcPct val="0"/>
              </a:spcAft>
              <a:defRPr>
                <a:solidFill>
                  <a:schemeClr val="tx1"/>
                </a:solidFill>
                <a:latin typeface="Comic Sans MS" panose="030F0702030302020204" pitchFamily="66" charset="0"/>
              </a:defRPr>
            </a:lvl6pPr>
            <a:lvl7pPr marL="2940050" indent="-225425" defTabSz="896938" eaLnBrk="0" fontAlgn="base" hangingPunct="0">
              <a:spcBef>
                <a:spcPct val="0"/>
              </a:spcBef>
              <a:spcAft>
                <a:spcPct val="0"/>
              </a:spcAft>
              <a:defRPr>
                <a:solidFill>
                  <a:schemeClr val="tx1"/>
                </a:solidFill>
                <a:latin typeface="Comic Sans MS" panose="030F0702030302020204" pitchFamily="66" charset="0"/>
              </a:defRPr>
            </a:lvl7pPr>
            <a:lvl8pPr marL="3397250" indent="-225425" defTabSz="896938" eaLnBrk="0" fontAlgn="base" hangingPunct="0">
              <a:spcBef>
                <a:spcPct val="0"/>
              </a:spcBef>
              <a:spcAft>
                <a:spcPct val="0"/>
              </a:spcAft>
              <a:defRPr>
                <a:solidFill>
                  <a:schemeClr val="tx1"/>
                </a:solidFill>
                <a:latin typeface="Comic Sans MS" panose="030F0702030302020204" pitchFamily="66" charset="0"/>
              </a:defRPr>
            </a:lvl8pPr>
            <a:lvl9pPr marL="3854450" indent="-225425" defTabSz="896938"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B592B0E0-DCD0-4478-AF23-C82803D23D5A}" type="slidenum">
              <a:rPr lang="en-US" altLang="en-US" sz="1200">
                <a:latin typeface="Arial" panose="020B0604020202020204" pitchFamily="34" charset="0"/>
              </a:rPr>
              <a:pPr algn="r" eaLnBrk="1" hangingPunct="1"/>
              <a:t>23</a:t>
            </a:fld>
            <a:endParaRPr lang="en-US" altLang="en-US" sz="1200">
              <a:latin typeface="Arial" panose="020B0604020202020204" pitchFamily="34" charset="0"/>
            </a:endParaRPr>
          </a:p>
        </p:txBody>
      </p:sp>
    </p:spTree>
    <p:extLst>
      <p:ext uri="{BB962C8B-B14F-4D97-AF65-F5344CB8AC3E}">
        <p14:creationId xmlns:p14="http://schemas.microsoft.com/office/powerpoint/2010/main" val="3727882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3FD298D5-A75F-47BF-AA1E-6DFC4D68B3BD}" type="slidenum">
              <a:rPr lang="en-US" altLang="en-US" smtClean="0">
                <a:latin typeface="Arial" panose="020B0604020202020204" pitchFamily="34" charset="0"/>
              </a:rPr>
              <a:pPr/>
              <a:t>24</a:t>
            </a:fld>
            <a:endParaRPr lang="en-US" altLang="en-US">
              <a:latin typeface="Arial" panose="020B0604020202020204" pitchFamily="34" charset="0"/>
            </a:endParaRPr>
          </a:p>
        </p:txBody>
      </p:sp>
      <p:sp>
        <p:nvSpPr>
          <p:cNvPr id="51203" name="Slide Image Placeholder 1"/>
          <p:cNvSpPr>
            <a:spLocks noGrp="1" noRot="1" noChangeAspect="1" noTextEdit="1"/>
          </p:cNvSpPr>
          <p:nvPr>
            <p:ph type="sldImg"/>
          </p:nvPr>
        </p:nvSpPr>
        <p:spPr>
          <a:xfrm>
            <a:off x="388938" y="685800"/>
            <a:ext cx="6232525" cy="3505200"/>
          </a:xfrm>
          <a:ln/>
        </p:spPr>
      </p:sp>
      <p:sp>
        <p:nvSpPr>
          <p:cNvPr id="51204" name="Notes Placeholder 2"/>
          <p:cNvSpPr>
            <a:spLocks noGrp="1"/>
          </p:cNvSpPr>
          <p:nvPr>
            <p:ph type="body" idx="1"/>
          </p:nvPr>
        </p:nvSpPr>
        <p:spPr>
          <a:xfrm>
            <a:off x="915247" y="4419018"/>
            <a:ext cx="5179907" cy="4191450"/>
          </a:xfrm>
          <a:noFill/>
        </p:spPr>
        <p:txBody>
          <a:bodyPr lIns="91421" tIns="45710" rIns="91421" bIns="45710"/>
          <a:lstStyle/>
          <a:p>
            <a:endParaRPr lang="en-US" altLang="en-US" dirty="0"/>
          </a:p>
          <a:p>
            <a:endParaRPr lang="en-US" altLang="en-US" dirty="0"/>
          </a:p>
          <a:p>
            <a:endParaRPr lang="en-US" altLang="en-US" dirty="0"/>
          </a:p>
        </p:txBody>
      </p:sp>
      <p:sp>
        <p:nvSpPr>
          <p:cNvPr id="51205" name="Slide Number Placeholder 3"/>
          <p:cNvSpPr txBox="1">
            <a:spLocks noGrp="1"/>
          </p:cNvSpPr>
          <p:nvPr/>
        </p:nvSpPr>
        <p:spPr bwMode="auto">
          <a:xfrm>
            <a:off x="3962824" y="8839650"/>
            <a:ext cx="3047577" cy="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896938">
              <a:defRPr>
                <a:solidFill>
                  <a:schemeClr val="tx1"/>
                </a:solidFill>
                <a:latin typeface="Comic Sans MS" panose="030F0702030302020204" pitchFamily="66" charset="0"/>
              </a:defRPr>
            </a:lvl1pPr>
            <a:lvl2pPr marL="731838" indent="-282575" defTabSz="896938">
              <a:defRPr>
                <a:solidFill>
                  <a:schemeClr val="tx1"/>
                </a:solidFill>
                <a:latin typeface="Comic Sans MS" panose="030F0702030302020204" pitchFamily="66" charset="0"/>
              </a:defRPr>
            </a:lvl2pPr>
            <a:lvl3pPr marL="1125538" indent="-225425" defTabSz="896938">
              <a:defRPr>
                <a:solidFill>
                  <a:schemeClr val="tx1"/>
                </a:solidFill>
                <a:latin typeface="Comic Sans MS" panose="030F0702030302020204" pitchFamily="66" charset="0"/>
              </a:defRPr>
            </a:lvl3pPr>
            <a:lvl4pPr marL="1574800" indent="-225425" defTabSz="896938">
              <a:defRPr>
                <a:solidFill>
                  <a:schemeClr val="tx1"/>
                </a:solidFill>
                <a:latin typeface="Comic Sans MS" panose="030F0702030302020204" pitchFamily="66" charset="0"/>
              </a:defRPr>
            </a:lvl4pPr>
            <a:lvl5pPr marL="2025650" indent="-225425" defTabSz="896938">
              <a:defRPr>
                <a:solidFill>
                  <a:schemeClr val="tx1"/>
                </a:solidFill>
                <a:latin typeface="Comic Sans MS" panose="030F0702030302020204" pitchFamily="66" charset="0"/>
              </a:defRPr>
            </a:lvl5pPr>
            <a:lvl6pPr marL="2482850" indent="-225425" defTabSz="896938" eaLnBrk="0" fontAlgn="base" hangingPunct="0">
              <a:spcBef>
                <a:spcPct val="0"/>
              </a:spcBef>
              <a:spcAft>
                <a:spcPct val="0"/>
              </a:spcAft>
              <a:defRPr>
                <a:solidFill>
                  <a:schemeClr val="tx1"/>
                </a:solidFill>
                <a:latin typeface="Comic Sans MS" panose="030F0702030302020204" pitchFamily="66" charset="0"/>
              </a:defRPr>
            </a:lvl6pPr>
            <a:lvl7pPr marL="2940050" indent="-225425" defTabSz="896938" eaLnBrk="0" fontAlgn="base" hangingPunct="0">
              <a:spcBef>
                <a:spcPct val="0"/>
              </a:spcBef>
              <a:spcAft>
                <a:spcPct val="0"/>
              </a:spcAft>
              <a:defRPr>
                <a:solidFill>
                  <a:schemeClr val="tx1"/>
                </a:solidFill>
                <a:latin typeface="Comic Sans MS" panose="030F0702030302020204" pitchFamily="66" charset="0"/>
              </a:defRPr>
            </a:lvl7pPr>
            <a:lvl8pPr marL="3397250" indent="-225425" defTabSz="896938" eaLnBrk="0" fontAlgn="base" hangingPunct="0">
              <a:spcBef>
                <a:spcPct val="0"/>
              </a:spcBef>
              <a:spcAft>
                <a:spcPct val="0"/>
              </a:spcAft>
              <a:defRPr>
                <a:solidFill>
                  <a:schemeClr val="tx1"/>
                </a:solidFill>
                <a:latin typeface="Comic Sans MS" panose="030F0702030302020204" pitchFamily="66" charset="0"/>
              </a:defRPr>
            </a:lvl8pPr>
            <a:lvl9pPr marL="3854450" indent="-225425" defTabSz="896938"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7EDA30F7-327B-4A0E-89F6-576C019258DC}" type="slidenum">
              <a:rPr lang="en-US" altLang="en-US" sz="1200">
                <a:latin typeface="Arial" panose="020B0604020202020204" pitchFamily="34" charset="0"/>
              </a:rPr>
              <a:pPr algn="r" eaLnBrk="1" hangingPunct="1"/>
              <a:t>24</a:t>
            </a:fld>
            <a:endParaRPr lang="en-US" altLang="en-US" sz="1200">
              <a:latin typeface="Arial" panose="020B0604020202020204" pitchFamily="34" charset="0"/>
            </a:endParaRPr>
          </a:p>
        </p:txBody>
      </p:sp>
    </p:spTree>
    <p:extLst>
      <p:ext uri="{BB962C8B-B14F-4D97-AF65-F5344CB8AC3E}">
        <p14:creationId xmlns:p14="http://schemas.microsoft.com/office/powerpoint/2010/main" val="2444220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the patient’s baseline circulatory</a:t>
            </a:r>
            <a:r>
              <a:rPr lang="en-US" baseline="0" dirty="0"/>
              <a:t> status will help you assess how effective your resuscitation is. If you do not know what the baseline is, continuous evaluation of color, central and peripheral pulses, and cap refill is essential.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3943091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r>
              <a:rPr lang="en-US" altLang="en-US" dirty="0"/>
              <a:t>Always assess to see if the child already has some sort of access. PICC lines and Port-o-Caths may indicate the child is currently receiving chemotherapy and infusion therapy of some kind. </a:t>
            </a:r>
          </a:p>
          <a:p>
            <a:endParaRPr lang="en-US" altLang="en-US" dirty="0"/>
          </a:p>
          <a:p>
            <a:r>
              <a:rPr lang="en-US" altLang="en-US" dirty="0"/>
              <a:t>Stopping the active bleeding is essential with direct pressure and/or tourniquets.  Especially in child who have a clotting disorder like hemophilia. </a:t>
            </a:r>
          </a:p>
          <a:p>
            <a:endParaRPr lang="en-US" altLang="en-US" dirty="0"/>
          </a:p>
          <a:p>
            <a:r>
              <a:rPr lang="en-US" altLang="en-US" dirty="0"/>
              <a:t>Use caution when restoring circulation in children who have kidney</a:t>
            </a:r>
            <a:r>
              <a:rPr lang="en-US" altLang="en-US" baseline="0" dirty="0"/>
              <a:t> or heart disease. This may have to be done slower and after expert consultation. </a:t>
            </a:r>
            <a:endParaRPr lang="en-US" altLang="en-US" dirty="0"/>
          </a:p>
        </p:txBody>
      </p:sp>
      <p:sp>
        <p:nvSpPr>
          <p:cNvPr id="55300" name="Slide Number Placeholder 3"/>
          <p:cNvSpPr>
            <a:spLocks noGrp="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591B2C5F-F02A-4481-8731-8A733CAA6BA5}" type="slidenum">
              <a:rPr lang="en-US" altLang="en-US" smtClean="0">
                <a:latin typeface="Arial" panose="020B0604020202020204" pitchFamily="34" charset="0"/>
              </a:rPr>
              <a:pPr/>
              <a:t>26</a:t>
            </a:fld>
            <a:endParaRPr lang="en-US" altLang="en-US">
              <a:latin typeface="Arial" panose="020B0604020202020204" pitchFamily="34" charset="0"/>
            </a:endParaRPr>
          </a:p>
        </p:txBody>
      </p:sp>
    </p:spTree>
    <p:extLst>
      <p:ext uri="{BB962C8B-B14F-4D97-AF65-F5344CB8AC3E}">
        <p14:creationId xmlns:p14="http://schemas.microsoft.com/office/powerpoint/2010/main" val="782207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US" altLang="en-US"/>
              <a:t>Children with special health care needs may not be verbal or</a:t>
            </a:r>
          </a:p>
          <a:p>
            <a:r>
              <a:rPr lang="en-US" altLang="en-US"/>
              <a:t>have levels of interaction that you may expected based on age</a:t>
            </a:r>
          </a:p>
          <a:p>
            <a:r>
              <a:rPr lang="en-US" altLang="en-US"/>
              <a:t>and developmental stage.</a:t>
            </a:r>
          </a:p>
          <a:p>
            <a:r>
              <a:rPr lang="en-US" altLang="en-US"/>
              <a:t>• It is essential to ask the caregiver to describe their baseline</a:t>
            </a:r>
          </a:p>
          <a:p>
            <a:r>
              <a:rPr lang="en-US" altLang="en-US"/>
              <a:t>status and if their responsiveness is currently different. A good</a:t>
            </a:r>
          </a:p>
          <a:p>
            <a:r>
              <a:rPr lang="en-US" altLang="en-US"/>
              <a:t>way to get this information is to ask the caregiver to describe</a:t>
            </a:r>
          </a:p>
          <a:p>
            <a:r>
              <a:rPr lang="en-US" altLang="en-US"/>
              <a:t>his or her chief concern and reasons for presenting to the</a:t>
            </a:r>
          </a:p>
          <a:p>
            <a:r>
              <a:rPr lang="en-US" altLang="en-US"/>
              <a:t>emergency department. It may be different from what you</a:t>
            </a:r>
          </a:p>
          <a:p>
            <a:r>
              <a:rPr lang="en-US" altLang="en-US"/>
              <a:t>think by looking at the child.</a:t>
            </a:r>
          </a:p>
          <a:p>
            <a:endParaRPr lang="en-US" altLang="en-US"/>
          </a:p>
        </p:txBody>
      </p:sp>
      <p:sp>
        <p:nvSpPr>
          <p:cNvPr id="57348" name="Slide Number Placeholder 3"/>
          <p:cNvSpPr>
            <a:spLocks noGrp="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B3DB55E8-CD1B-4AEF-A179-D58EA0B626B7}" type="slidenum">
              <a:rPr lang="en-US" altLang="en-US" smtClean="0">
                <a:latin typeface="Arial" panose="020B0604020202020204" pitchFamily="34" charset="0"/>
              </a:rPr>
              <a:pPr/>
              <a:t>27</a:t>
            </a:fld>
            <a:endParaRPr lang="en-US" altLang="en-US">
              <a:latin typeface="Arial" panose="020B0604020202020204" pitchFamily="34" charset="0"/>
            </a:endParaRPr>
          </a:p>
        </p:txBody>
      </p:sp>
    </p:spTree>
    <p:extLst>
      <p:ext uri="{BB962C8B-B14F-4D97-AF65-F5344CB8AC3E}">
        <p14:creationId xmlns:p14="http://schemas.microsoft.com/office/powerpoint/2010/main" val="1362915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exposing the child to identify any obvious injuries, also look for hints that the child may have special needs. </a:t>
            </a:r>
          </a:p>
          <a:p>
            <a:pPr marL="232943" indent="-232943">
              <a:buAutoNum type="arabicPeriod"/>
            </a:pPr>
            <a:r>
              <a:rPr lang="en-US" baseline="0" dirty="0"/>
              <a:t>Scars-any sternotomy scar may indicate a heart surgery. Large scars to the chest and abdomen may indicate the removal of a cancerous tumor. </a:t>
            </a:r>
          </a:p>
          <a:p>
            <a:pPr marL="232943" indent="-232943">
              <a:buAutoNum type="arabicPeriod"/>
            </a:pPr>
            <a:r>
              <a:rPr lang="en-US" baseline="0" dirty="0"/>
              <a:t>Feeding tubes-may indicate the inability to tolerate oral intake but also an easy way to administer meds if needed. </a:t>
            </a:r>
          </a:p>
          <a:p>
            <a:pPr marL="232943" indent="-232943">
              <a:buAutoNum type="arabicPeriod"/>
            </a:pPr>
            <a:r>
              <a:rPr lang="en-US" baseline="0" dirty="0"/>
              <a:t>Shunts-may be due to hydrocephalus or CSF infection. Shunt malfunction may be the cause of mental status changes. </a:t>
            </a:r>
          </a:p>
          <a:p>
            <a:pPr marL="232943" indent="-232943">
              <a:buAutoNum type="arabicPeriod"/>
            </a:pPr>
            <a:r>
              <a:rPr lang="en-US" baseline="0" dirty="0"/>
              <a:t>Look for any kind of medical alert bands that may indicate a PMHX of diabetes, seizures, anaphylaxis, etc. </a:t>
            </a:r>
          </a:p>
          <a:p>
            <a:r>
              <a:rPr lang="en-US" baseline="0" dirty="0"/>
              <a:t>**Must keep them covered to prevent hypothermia**</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754005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altLang="en-US" dirty="0"/>
              <a:t>This is how we usually encounter typical kids complaining of pain or scared or sick. These kids can show pain verbally or by non-verbal cues. </a:t>
            </a:r>
          </a:p>
        </p:txBody>
      </p:sp>
      <p:sp>
        <p:nvSpPr>
          <p:cNvPr id="63492" name="Slide Number Placeholder 3"/>
          <p:cNvSpPr>
            <a:spLocks noGrp="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0248B882-935C-45ED-B2E9-A57089D849DE}" type="slidenum">
              <a:rPr lang="en-US" altLang="en-US" smtClean="0">
                <a:latin typeface="Arial" panose="020B0604020202020204" pitchFamily="34" charset="0"/>
              </a:rPr>
              <a:pPr/>
              <a:t>29</a:t>
            </a:fld>
            <a:endParaRPr lang="en-US" altLang="en-US">
              <a:latin typeface="Arial" panose="020B0604020202020204" pitchFamily="34" charset="0"/>
            </a:endParaRPr>
          </a:p>
        </p:txBody>
      </p:sp>
    </p:spTree>
    <p:extLst>
      <p:ext uri="{BB962C8B-B14F-4D97-AF65-F5344CB8AC3E}">
        <p14:creationId xmlns:p14="http://schemas.microsoft.com/office/powerpoint/2010/main" val="2770560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1CF2CA9E-4FFC-4FAF-AB53-45C51705C042}" type="slidenum">
              <a:rPr lang="en-US" altLang="en-US" smtClean="0">
                <a:latin typeface="Arial" panose="020B0604020202020204" pitchFamily="34" charset="0"/>
              </a:rPr>
              <a:pPr/>
              <a:t>3</a:t>
            </a:fld>
            <a:endParaRPr lang="en-US" altLang="en-US">
              <a:latin typeface="Arial" panose="020B0604020202020204" pitchFamily="34" charset="0"/>
            </a:endParaRPr>
          </a:p>
        </p:txBody>
      </p:sp>
      <p:sp>
        <p:nvSpPr>
          <p:cNvPr id="9219" name="Rectangle 7"/>
          <p:cNvSpPr txBox="1">
            <a:spLocks noGrp="1" noChangeArrowheads="1"/>
          </p:cNvSpPr>
          <p:nvPr/>
        </p:nvSpPr>
        <p:spPr bwMode="auto">
          <a:xfrm>
            <a:off x="3962824" y="8839650"/>
            <a:ext cx="3047577" cy="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896938">
              <a:defRPr>
                <a:solidFill>
                  <a:schemeClr val="tx1"/>
                </a:solidFill>
                <a:latin typeface="Comic Sans MS" panose="030F0702030302020204" pitchFamily="66" charset="0"/>
              </a:defRPr>
            </a:lvl1pPr>
            <a:lvl2pPr marL="731838" indent="-282575" defTabSz="896938">
              <a:defRPr>
                <a:solidFill>
                  <a:schemeClr val="tx1"/>
                </a:solidFill>
                <a:latin typeface="Comic Sans MS" panose="030F0702030302020204" pitchFamily="66" charset="0"/>
              </a:defRPr>
            </a:lvl2pPr>
            <a:lvl3pPr marL="1125538" indent="-225425" defTabSz="896938">
              <a:defRPr>
                <a:solidFill>
                  <a:schemeClr val="tx1"/>
                </a:solidFill>
                <a:latin typeface="Comic Sans MS" panose="030F0702030302020204" pitchFamily="66" charset="0"/>
              </a:defRPr>
            </a:lvl3pPr>
            <a:lvl4pPr marL="1574800" indent="-225425" defTabSz="896938">
              <a:defRPr>
                <a:solidFill>
                  <a:schemeClr val="tx1"/>
                </a:solidFill>
                <a:latin typeface="Comic Sans MS" panose="030F0702030302020204" pitchFamily="66" charset="0"/>
              </a:defRPr>
            </a:lvl4pPr>
            <a:lvl5pPr marL="2025650" indent="-225425" defTabSz="896938">
              <a:defRPr>
                <a:solidFill>
                  <a:schemeClr val="tx1"/>
                </a:solidFill>
                <a:latin typeface="Comic Sans MS" panose="030F0702030302020204" pitchFamily="66" charset="0"/>
              </a:defRPr>
            </a:lvl5pPr>
            <a:lvl6pPr marL="2482850" indent="-225425" defTabSz="896938" eaLnBrk="0" fontAlgn="base" hangingPunct="0">
              <a:spcBef>
                <a:spcPct val="0"/>
              </a:spcBef>
              <a:spcAft>
                <a:spcPct val="0"/>
              </a:spcAft>
              <a:defRPr>
                <a:solidFill>
                  <a:schemeClr val="tx1"/>
                </a:solidFill>
                <a:latin typeface="Comic Sans MS" panose="030F0702030302020204" pitchFamily="66" charset="0"/>
              </a:defRPr>
            </a:lvl6pPr>
            <a:lvl7pPr marL="2940050" indent="-225425" defTabSz="896938" eaLnBrk="0" fontAlgn="base" hangingPunct="0">
              <a:spcBef>
                <a:spcPct val="0"/>
              </a:spcBef>
              <a:spcAft>
                <a:spcPct val="0"/>
              </a:spcAft>
              <a:defRPr>
                <a:solidFill>
                  <a:schemeClr val="tx1"/>
                </a:solidFill>
                <a:latin typeface="Comic Sans MS" panose="030F0702030302020204" pitchFamily="66" charset="0"/>
              </a:defRPr>
            </a:lvl7pPr>
            <a:lvl8pPr marL="3397250" indent="-225425" defTabSz="896938" eaLnBrk="0" fontAlgn="base" hangingPunct="0">
              <a:spcBef>
                <a:spcPct val="0"/>
              </a:spcBef>
              <a:spcAft>
                <a:spcPct val="0"/>
              </a:spcAft>
              <a:defRPr>
                <a:solidFill>
                  <a:schemeClr val="tx1"/>
                </a:solidFill>
                <a:latin typeface="Comic Sans MS" panose="030F0702030302020204" pitchFamily="66" charset="0"/>
              </a:defRPr>
            </a:lvl8pPr>
            <a:lvl9pPr marL="3854450" indent="-225425" defTabSz="896938"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070BB6D2-D096-43C0-AF5F-211D34FCCE45}" type="slidenum">
              <a:rPr lang="en-US" altLang="en-US" sz="1200">
                <a:latin typeface="Arial" panose="020B0604020202020204" pitchFamily="34" charset="0"/>
              </a:rPr>
              <a:pPr algn="r" eaLnBrk="1" hangingPunct="1"/>
              <a:t>3</a:t>
            </a:fld>
            <a:endParaRPr lang="en-US" altLang="en-US" sz="1200">
              <a:latin typeface="Arial" panose="020B0604020202020204" pitchFamily="34" charset="0"/>
            </a:endParaRPr>
          </a:p>
        </p:txBody>
      </p:sp>
      <p:sp>
        <p:nvSpPr>
          <p:cNvPr id="9220" name="Rectangle 2"/>
          <p:cNvSpPr>
            <a:spLocks noGrp="1" noRot="1" noChangeAspect="1" noChangeArrowheads="1" noTextEdit="1"/>
          </p:cNvSpPr>
          <p:nvPr>
            <p:ph type="sldImg"/>
          </p:nvPr>
        </p:nvSpPr>
        <p:spPr>
          <a:xfrm>
            <a:off x="388938" y="685800"/>
            <a:ext cx="6232525" cy="3505200"/>
          </a:xfrm>
          <a:ln/>
        </p:spPr>
      </p:sp>
      <p:sp>
        <p:nvSpPr>
          <p:cNvPr id="9221" name="Rectangle 3"/>
          <p:cNvSpPr>
            <a:spLocks noGrp="1" noChangeArrowheads="1"/>
          </p:cNvSpPr>
          <p:nvPr>
            <p:ph type="body" idx="1"/>
          </p:nvPr>
        </p:nvSpPr>
        <p:spPr>
          <a:xfrm>
            <a:off x="915247" y="4419018"/>
            <a:ext cx="5179907" cy="4191450"/>
          </a:xfrm>
          <a:noFill/>
        </p:spPr>
        <p:txBody>
          <a:bodyPr lIns="91421" tIns="45710" rIns="91421" bIns="45710"/>
          <a:lstStyle/>
          <a:p>
            <a:pPr eaLnBrk="1" hangingPunct="1"/>
            <a:r>
              <a:rPr lang="en-US" altLang="en-US" dirty="0"/>
              <a:t>These are the categories of special patient populations. Many are in-born like congenital heart defects and some are acquired like diabetes and Traumatic Brain Injury (TBI).</a:t>
            </a:r>
          </a:p>
        </p:txBody>
      </p:sp>
    </p:spTree>
    <p:extLst>
      <p:ext uri="{BB962C8B-B14F-4D97-AF65-F5344CB8AC3E}">
        <p14:creationId xmlns:p14="http://schemas.microsoft.com/office/powerpoint/2010/main" val="4289508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r>
              <a:rPr lang="en-US" altLang="en-US" baseline="0" dirty="0"/>
              <a:t>Self reporting is one example of how children who are verbal may complain of pain. There are may pain scales that we will look at over the next few slides. </a:t>
            </a:r>
          </a:p>
          <a:p>
            <a:endParaRPr lang="en-US" altLang="en-US" baseline="0" dirty="0"/>
          </a:p>
          <a:p>
            <a:r>
              <a:rPr lang="en-US" altLang="en-US" baseline="0" dirty="0"/>
              <a:t>Typical kids may have many different ideas of pain and how they describe it. Hurt, discomfort, sore, ache are just a few examples. </a:t>
            </a:r>
          </a:p>
          <a:p>
            <a:endParaRPr lang="en-US" altLang="en-US" dirty="0"/>
          </a:p>
          <a:p>
            <a:r>
              <a:rPr lang="en-US" altLang="en-US" dirty="0"/>
              <a:t>Kids with developmental disabilities/ASD can use IPads to draw and communicate where their pain is. </a:t>
            </a:r>
          </a:p>
          <a:p>
            <a:endParaRPr lang="en-US" altLang="en-US" dirty="0"/>
          </a:p>
          <a:p>
            <a:r>
              <a:rPr lang="en-US" altLang="en-US" dirty="0"/>
              <a:t>Children with CP may use their communication boards. Although they may not be able to speak, they can still be very verbal with their boards. </a:t>
            </a:r>
          </a:p>
        </p:txBody>
      </p:sp>
      <p:sp>
        <p:nvSpPr>
          <p:cNvPr id="65540" name="Slide Number Placeholder 3"/>
          <p:cNvSpPr>
            <a:spLocks noGrp="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C12A7636-F245-4C89-9248-EBEE1E8F63DD}" type="slidenum">
              <a:rPr lang="en-US" altLang="en-US" smtClean="0">
                <a:latin typeface="Arial" panose="020B0604020202020204" pitchFamily="34" charset="0"/>
              </a:rPr>
              <a:pPr/>
              <a:t>30</a:t>
            </a:fld>
            <a:endParaRPr lang="en-US" altLang="en-US">
              <a:latin typeface="Arial" panose="020B0604020202020204" pitchFamily="34" charset="0"/>
            </a:endParaRPr>
          </a:p>
        </p:txBody>
      </p:sp>
    </p:spTree>
    <p:extLst>
      <p:ext uri="{BB962C8B-B14F-4D97-AF65-F5344CB8AC3E}">
        <p14:creationId xmlns:p14="http://schemas.microsoft.com/office/powerpoint/2010/main" val="1348860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r>
              <a:rPr lang="en-US" altLang="en-US"/>
              <a:t>Here is an example of a communication board</a:t>
            </a:r>
          </a:p>
        </p:txBody>
      </p:sp>
      <p:sp>
        <p:nvSpPr>
          <p:cNvPr id="67588" name="Slide Number Placeholder 3"/>
          <p:cNvSpPr>
            <a:spLocks noGrp="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3506D6BA-CC13-4842-AD3E-02A61D1D8513}" type="slidenum">
              <a:rPr lang="en-US" altLang="en-US" smtClean="0">
                <a:latin typeface="Arial" panose="020B0604020202020204" pitchFamily="34" charset="0"/>
              </a:rPr>
              <a:pPr/>
              <a:t>31</a:t>
            </a:fld>
            <a:endParaRPr lang="en-US" altLang="en-US">
              <a:latin typeface="Arial" panose="020B0604020202020204" pitchFamily="34" charset="0"/>
            </a:endParaRPr>
          </a:p>
        </p:txBody>
      </p:sp>
    </p:spTree>
    <p:extLst>
      <p:ext uri="{BB962C8B-B14F-4D97-AF65-F5344CB8AC3E}">
        <p14:creationId xmlns:p14="http://schemas.microsoft.com/office/powerpoint/2010/main" val="4166034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dirty="0"/>
              <a:t> For children that are non-verbal, rely heavily on facial expressions and behavioral cues, information from parents, teachers, caregivers, and other friends. Also, if there vital signs are abnormal from baseline, that may indicate pain. </a:t>
            </a:r>
          </a:p>
        </p:txBody>
      </p:sp>
      <p:sp>
        <p:nvSpPr>
          <p:cNvPr id="69636" name="Slide Number Placeholder 3"/>
          <p:cNvSpPr>
            <a:spLocks noGrp="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691F12AF-FE7B-4A2A-B851-14A7988762B0}" type="slidenum">
              <a:rPr lang="en-US" altLang="en-US" smtClean="0">
                <a:latin typeface="Arial" panose="020B0604020202020204" pitchFamily="34" charset="0"/>
              </a:rPr>
              <a:pPr/>
              <a:t>32</a:t>
            </a:fld>
            <a:endParaRPr lang="en-US" altLang="en-US">
              <a:latin typeface="Arial" panose="020B0604020202020204" pitchFamily="34" charset="0"/>
            </a:endParaRPr>
          </a:p>
        </p:txBody>
      </p:sp>
    </p:spTree>
    <p:extLst>
      <p:ext uri="{BB962C8B-B14F-4D97-AF65-F5344CB8AC3E}">
        <p14:creationId xmlns:p14="http://schemas.microsoft.com/office/powerpoint/2010/main" val="2386346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r>
              <a:rPr lang="en-US" altLang="en-US" dirty="0"/>
              <a:t>This one can be used for infants and non-verbal kids, especially kids cognitive</a:t>
            </a:r>
            <a:r>
              <a:rPr lang="en-US" altLang="en-US" baseline="0" dirty="0"/>
              <a:t> and/or developmental impairment. </a:t>
            </a:r>
            <a:endParaRPr lang="en-US" altLang="en-US" dirty="0"/>
          </a:p>
        </p:txBody>
      </p:sp>
      <p:sp>
        <p:nvSpPr>
          <p:cNvPr id="71684" name="Slide Number Placeholder 3"/>
          <p:cNvSpPr>
            <a:spLocks noGrp="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1B8772A7-9CF3-43D1-A4D1-02B62897CA58}" type="slidenum">
              <a:rPr lang="en-US" altLang="en-US" smtClean="0">
                <a:latin typeface="Arial" panose="020B0604020202020204" pitchFamily="34" charset="0"/>
              </a:rPr>
              <a:pPr/>
              <a:t>33</a:t>
            </a:fld>
            <a:endParaRPr lang="en-US" altLang="en-US">
              <a:latin typeface="Arial" panose="020B0604020202020204" pitchFamily="34" charset="0"/>
            </a:endParaRPr>
          </a:p>
        </p:txBody>
      </p:sp>
    </p:spTree>
    <p:extLst>
      <p:ext uri="{BB962C8B-B14F-4D97-AF65-F5344CB8AC3E}">
        <p14:creationId xmlns:p14="http://schemas.microsoft.com/office/powerpoint/2010/main" val="1254056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dirty="0"/>
              <a:t>This one represents the FACE Scale. Used in</a:t>
            </a:r>
            <a:r>
              <a:rPr lang="en-US" altLang="en-US" baseline="0" dirty="0"/>
              <a:t> children who can relate to cartoon characters to identify the intensity of their pain.  </a:t>
            </a:r>
            <a:r>
              <a:rPr lang="en-US" altLang="en-US" dirty="0"/>
              <a:t>May be useful in non-English speaking or verbal/non-verbal children</a:t>
            </a:r>
          </a:p>
        </p:txBody>
      </p:sp>
      <p:sp>
        <p:nvSpPr>
          <p:cNvPr id="73732" name="Slide Number Placeholder 3"/>
          <p:cNvSpPr>
            <a:spLocks noGrp="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836F588D-6AF3-47FA-8889-CBF48FA56883}" type="slidenum">
              <a:rPr lang="en-US" altLang="en-US" smtClean="0">
                <a:latin typeface="Arial" panose="020B0604020202020204" pitchFamily="34" charset="0"/>
              </a:rPr>
              <a:pPr/>
              <a:t>34</a:t>
            </a:fld>
            <a:endParaRPr lang="en-US" altLang="en-US">
              <a:latin typeface="Arial" panose="020B0604020202020204" pitchFamily="34" charset="0"/>
            </a:endParaRPr>
          </a:p>
        </p:txBody>
      </p:sp>
    </p:spTree>
    <p:extLst>
      <p:ext uri="{BB962C8B-B14F-4D97-AF65-F5344CB8AC3E}">
        <p14:creationId xmlns:p14="http://schemas.microsoft.com/office/powerpoint/2010/main" val="899289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r>
              <a:rPr lang="en-US" altLang="en-US"/>
              <a:t>Need to be creative with kids with special needs. Perhaps some non-verbal kids have a favorite movie they can relate to. </a:t>
            </a:r>
          </a:p>
        </p:txBody>
      </p:sp>
      <p:sp>
        <p:nvSpPr>
          <p:cNvPr id="75780" name="Slide Number Placeholder 3"/>
          <p:cNvSpPr>
            <a:spLocks noGrp="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800F72A9-E157-416F-BE1D-567967AA382B}" type="slidenum">
              <a:rPr lang="en-US" altLang="en-US" smtClean="0">
                <a:latin typeface="Arial" panose="020B0604020202020204" pitchFamily="34" charset="0"/>
              </a:rPr>
              <a:pPr/>
              <a:t>35</a:t>
            </a:fld>
            <a:endParaRPr lang="en-US" altLang="en-US">
              <a:latin typeface="Arial" panose="020B0604020202020204" pitchFamily="34" charset="0"/>
            </a:endParaRPr>
          </a:p>
        </p:txBody>
      </p:sp>
    </p:spTree>
    <p:extLst>
      <p:ext uri="{BB962C8B-B14F-4D97-AF65-F5344CB8AC3E}">
        <p14:creationId xmlns:p14="http://schemas.microsoft.com/office/powerpoint/2010/main" val="217308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altLang="en-US" dirty="0"/>
              <a:t>A thorough assessment</a:t>
            </a:r>
            <a:r>
              <a:rPr lang="en-US" altLang="en-US" baseline="0" dirty="0"/>
              <a:t> of the clinical presentation, including vital signs and tears, along with a thorough behavioral assessment of non-verbal cues, withdrawn, agitated, should point you in the right direction on how to manage the child’s pain. </a:t>
            </a:r>
          </a:p>
          <a:p>
            <a:endParaRPr lang="en-US" altLang="en-US" baseline="0" dirty="0"/>
          </a:p>
          <a:p>
            <a:r>
              <a:rPr lang="en-US" altLang="en-US" baseline="0" dirty="0"/>
              <a:t>Including parents, caregivers, or teachers, (if available) is essential. </a:t>
            </a:r>
            <a:endParaRPr lang="en-US" altLang="en-US" dirty="0"/>
          </a:p>
        </p:txBody>
      </p:sp>
      <p:sp>
        <p:nvSpPr>
          <p:cNvPr id="77828" name="Slide Number Placeholder 3"/>
          <p:cNvSpPr>
            <a:spLocks noGrp="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61AB9203-CA30-427D-8A67-2FD6D303538F}" type="slidenum">
              <a:rPr lang="en-US" altLang="en-US" smtClean="0">
                <a:latin typeface="Arial" panose="020B0604020202020204" pitchFamily="34" charset="0"/>
              </a:rPr>
              <a:pPr/>
              <a:t>36</a:t>
            </a:fld>
            <a:endParaRPr lang="en-US" altLang="en-US">
              <a:latin typeface="Arial" panose="020B0604020202020204" pitchFamily="34" charset="0"/>
            </a:endParaRPr>
          </a:p>
        </p:txBody>
      </p:sp>
    </p:spTree>
    <p:extLst>
      <p:ext uri="{BB962C8B-B14F-4D97-AF65-F5344CB8AC3E}">
        <p14:creationId xmlns:p14="http://schemas.microsoft.com/office/powerpoint/2010/main" val="3917922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r>
              <a:rPr lang="en-US" altLang="en-US" dirty="0"/>
              <a:t>Non-opioids: Tylenol, NSAIDS. </a:t>
            </a:r>
          </a:p>
          <a:p>
            <a:r>
              <a:rPr lang="en-US" altLang="en-US" dirty="0"/>
              <a:t>Opioids: Narcotics, oxy. Morphine. Try to avoid combination drugs like Percocet. </a:t>
            </a:r>
          </a:p>
          <a:p>
            <a:r>
              <a:rPr lang="en-US" altLang="en-US" dirty="0"/>
              <a:t>Adjunctive: muscle relaxers, local anesthetics</a:t>
            </a:r>
          </a:p>
          <a:p>
            <a:r>
              <a:rPr lang="en-US" altLang="en-US" dirty="0"/>
              <a:t>Non-pharm: Ice or heat may alleviate some pain. Do not forget to elevate an injured extremity. distraction can include bubbles, movies, video games, fish tanks, coloring, etc. Family presence (if available) is a good distraction. </a:t>
            </a:r>
          </a:p>
        </p:txBody>
      </p:sp>
      <p:sp>
        <p:nvSpPr>
          <p:cNvPr id="79876" name="Slide Number Placeholder 3"/>
          <p:cNvSpPr>
            <a:spLocks noGrp="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A9D04A10-53C2-450D-8742-C4D9ADD6532A}" type="slidenum">
              <a:rPr lang="en-US" altLang="en-US" smtClean="0">
                <a:latin typeface="Arial" panose="020B0604020202020204" pitchFamily="34" charset="0"/>
              </a:rPr>
              <a:pPr/>
              <a:t>37</a:t>
            </a:fld>
            <a:endParaRPr lang="en-US" altLang="en-US">
              <a:latin typeface="Arial" panose="020B0604020202020204" pitchFamily="34" charset="0"/>
            </a:endParaRPr>
          </a:p>
        </p:txBody>
      </p:sp>
    </p:spTree>
    <p:extLst>
      <p:ext uri="{BB962C8B-B14F-4D97-AF65-F5344CB8AC3E}">
        <p14:creationId xmlns:p14="http://schemas.microsoft.com/office/powerpoint/2010/main" val="1610593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4B00A48E-EE8B-4B0A-8551-76C4E1EB29C9}" type="slidenum">
              <a:rPr lang="en-US" altLang="en-US" smtClean="0">
                <a:latin typeface="Arial" panose="020B0604020202020204" pitchFamily="34" charset="0"/>
              </a:rPr>
              <a:pPr/>
              <a:t>38</a:t>
            </a:fld>
            <a:endParaRPr lang="en-US" altLang="en-US">
              <a:latin typeface="Arial" panose="020B0604020202020204" pitchFamily="34" charset="0"/>
            </a:endParaRPr>
          </a:p>
        </p:txBody>
      </p:sp>
      <p:sp>
        <p:nvSpPr>
          <p:cNvPr id="81923" name="Rectangle 7"/>
          <p:cNvSpPr txBox="1">
            <a:spLocks noGrp="1" noChangeArrowheads="1"/>
          </p:cNvSpPr>
          <p:nvPr/>
        </p:nvSpPr>
        <p:spPr bwMode="auto">
          <a:xfrm>
            <a:off x="3962824" y="8839650"/>
            <a:ext cx="3047577" cy="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896938">
              <a:defRPr>
                <a:solidFill>
                  <a:schemeClr val="tx1"/>
                </a:solidFill>
                <a:latin typeface="Comic Sans MS" panose="030F0702030302020204" pitchFamily="66" charset="0"/>
              </a:defRPr>
            </a:lvl1pPr>
            <a:lvl2pPr marL="731838" indent="-282575" defTabSz="896938">
              <a:defRPr>
                <a:solidFill>
                  <a:schemeClr val="tx1"/>
                </a:solidFill>
                <a:latin typeface="Comic Sans MS" panose="030F0702030302020204" pitchFamily="66" charset="0"/>
              </a:defRPr>
            </a:lvl2pPr>
            <a:lvl3pPr marL="1125538" indent="-225425" defTabSz="896938">
              <a:defRPr>
                <a:solidFill>
                  <a:schemeClr val="tx1"/>
                </a:solidFill>
                <a:latin typeface="Comic Sans MS" panose="030F0702030302020204" pitchFamily="66" charset="0"/>
              </a:defRPr>
            </a:lvl3pPr>
            <a:lvl4pPr marL="1574800" indent="-225425" defTabSz="896938">
              <a:defRPr>
                <a:solidFill>
                  <a:schemeClr val="tx1"/>
                </a:solidFill>
                <a:latin typeface="Comic Sans MS" panose="030F0702030302020204" pitchFamily="66" charset="0"/>
              </a:defRPr>
            </a:lvl4pPr>
            <a:lvl5pPr marL="2025650" indent="-225425" defTabSz="896938">
              <a:defRPr>
                <a:solidFill>
                  <a:schemeClr val="tx1"/>
                </a:solidFill>
                <a:latin typeface="Comic Sans MS" panose="030F0702030302020204" pitchFamily="66" charset="0"/>
              </a:defRPr>
            </a:lvl5pPr>
            <a:lvl6pPr marL="2482850" indent="-225425" defTabSz="896938" eaLnBrk="0" fontAlgn="base" hangingPunct="0">
              <a:spcBef>
                <a:spcPct val="0"/>
              </a:spcBef>
              <a:spcAft>
                <a:spcPct val="0"/>
              </a:spcAft>
              <a:defRPr>
                <a:solidFill>
                  <a:schemeClr val="tx1"/>
                </a:solidFill>
                <a:latin typeface="Comic Sans MS" panose="030F0702030302020204" pitchFamily="66" charset="0"/>
              </a:defRPr>
            </a:lvl6pPr>
            <a:lvl7pPr marL="2940050" indent="-225425" defTabSz="896938" eaLnBrk="0" fontAlgn="base" hangingPunct="0">
              <a:spcBef>
                <a:spcPct val="0"/>
              </a:spcBef>
              <a:spcAft>
                <a:spcPct val="0"/>
              </a:spcAft>
              <a:defRPr>
                <a:solidFill>
                  <a:schemeClr val="tx1"/>
                </a:solidFill>
                <a:latin typeface="Comic Sans MS" panose="030F0702030302020204" pitchFamily="66" charset="0"/>
              </a:defRPr>
            </a:lvl7pPr>
            <a:lvl8pPr marL="3397250" indent="-225425" defTabSz="896938" eaLnBrk="0" fontAlgn="base" hangingPunct="0">
              <a:spcBef>
                <a:spcPct val="0"/>
              </a:spcBef>
              <a:spcAft>
                <a:spcPct val="0"/>
              </a:spcAft>
              <a:defRPr>
                <a:solidFill>
                  <a:schemeClr val="tx1"/>
                </a:solidFill>
                <a:latin typeface="Comic Sans MS" panose="030F0702030302020204" pitchFamily="66" charset="0"/>
              </a:defRPr>
            </a:lvl8pPr>
            <a:lvl9pPr marL="3854450" indent="-225425" defTabSz="896938"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2B5D3AD2-472F-4993-BC5F-CA9F976F2E91}" type="slidenum">
              <a:rPr lang="en-US" altLang="en-US" sz="1200">
                <a:latin typeface="Arial" panose="020B0604020202020204" pitchFamily="34" charset="0"/>
              </a:rPr>
              <a:pPr algn="r" eaLnBrk="1" hangingPunct="1"/>
              <a:t>38</a:t>
            </a:fld>
            <a:endParaRPr lang="en-US" altLang="en-US" sz="1200">
              <a:latin typeface="Arial" panose="020B0604020202020204" pitchFamily="34" charset="0"/>
            </a:endParaRPr>
          </a:p>
        </p:txBody>
      </p:sp>
      <p:sp>
        <p:nvSpPr>
          <p:cNvPr id="81924" name="Rectangle 2"/>
          <p:cNvSpPr>
            <a:spLocks noGrp="1" noRot="1" noChangeAspect="1" noChangeArrowheads="1" noTextEdit="1"/>
          </p:cNvSpPr>
          <p:nvPr>
            <p:ph type="sldImg"/>
          </p:nvPr>
        </p:nvSpPr>
        <p:spPr>
          <a:xfrm>
            <a:off x="388938" y="685800"/>
            <a:ext cx="6232525" cy="3505200"/>
          </a:xfrm>
          <a:ln/>
        </p:spPr>
      </p:sp>
      <p:sp>
        <p:nvSpPr>
          <p:cNvPr id="81925" name="Rectangle 3"/>
          <p:cNvSpPr>
            <a:spLocks noGrp="1" noChangeArrowheads="1"/>
          </p:cNvSpPr>
          <p:nvPr>
            <p:ph type="body" idx="1"/>
          </p:nvPr>
        </p:nvSpPr>
        <p:spPr>
          <a:xfrm>
            <a:off x="915247" y="4419018"/>
            <a:ext cx="5179907" cy="4191450"/>
          </a:xfrm>
          <a:noFill/>
        </p:spPr>
        <p:txBody>
          <a:bodyPr lIns="91421" tIns="45710" rIns="91421" bIns="45710"/>
          <a:lstStyle/>
          <a:p>
            <a:pPr eaLnBrk="1" hangingPunct="1"/>
            <a:r>
              <a:rPr lang="en-US" altLang="en-US" baseline="0" dirty="0"/>
              <a:t>Just imagine the emotion that goes through your mind if you are a parent, caregiver, relative of a child, special needs or not, that has become of victim of a mass casualty event. These individuals are vulnerable, afraid, angry, concerned, you name it. </a:t>
            </a:r>
          </a:p>
          <a:p>
            <a:pPr eaLnBrk="1" hangingPunct="1"/>
            <a:endParaRPr lang="en-US" altLang="en-US" baseline="0" dirty="0"/>
          </a:p>
          <a:p>
            <a:pPr eaLnBrk="1" hangingPunct="1"/>
            <a:r>
              <a:rPr lang="en-US" altLang="en-US" baseline="0" dirty="0"/>
              <a:t>As long as they are not interfering with the care of your patient, parents and caregivers should be able to remain with their loved ones. They can be a source of calmness for you and the child. </a:t>
            </a:r>
          </a:p>
          <a:p>
            <a:pPr eaLnBrk="1" hangingPunct="1"/>
            <a:endParaRPr lang="en-US" altLang="en-US" baseline="0" dirty="0"/>
          </a:p>
          <a:p>
            <a:pPr eaLnBrk="1" hangingPunct="1"/>
            <a:r>
              <a:rPr lang="en-US" altLang="en-US" baseline="0" dirty="0"/>
              <a:t>Keep them involved and keep them informed. This may alleviate some stress in a high stressful situation. </a:t>
            </a:r>
          </a:p>
          <a:p>
            <a:pPr eaLnBrk="1" hangingPunct="1"/>
            <a:endParaRPr lang="en-US" altLang="en-US" dirty="0"/>
          </a:p>
        </p:txBody>
      </p:sp>
    </p:spTree>
    <p:extLst>
      <p:ext uri="{BB962C8B-B14F-4D97-AF65-F5344CB8AC3E}">
        <p14:creationId xmlns:p14="http://schemas.microsoft.com/office/powerpoint/2010/main" val="36891806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74A78F5E-BD1F-43F8-8139-EF78823F67F4}" type="slidenum">
              <a:rPr lang="en-US" altLang="en-US" smtClean="0">
                <a:latin typeface="Arial" panose="020B0604020202020204" pitchFamily="34" charset="0"/>
              </a:rPr>
              <a:pPr/>
              <a:t>39</a:t>
            </a:fld>
            <a:endParaRPr lang="en-US" altLang="en-US">
              <a:latin typeface="Arial" panose="020B0604020202020204" pitchFamily="34" charset="0"/>
            </a:endParaRPr>
          </a:p>
        </p:txBody>
      </p:sp>
      <p:sp>
        <p:nvSpPr>
          <p:cNvPr id="83971" name="Slide Image Placeholder 1"/>
          <p:cNvSpPr>
            <a:spLocks noGrp="1" noRot="1" noChangeAspect="1" noTextEdit="1"/>
          </p:cNvSpPr>
          <p:nvPr>
            <p:ph type="sldImg"/>
          </p:nvPr>
        </p:nvSpPr>
        <p:spPr>
          <a:xfrm>
            <a:off x="388938" y="685800"/>
            <a:ext cx="6232525" cy="3505200"/>
          </a:xfrm>
          <a:ln/>
        </p:spPr>
      </p:sp>
      <p:sp>
        <p:nvSpPr>
          <p:cNvPr id="83972" name="Notes Placeholder 2"/>
          <p:cNvSpPr>
            <a:spLocks noGrp="1"/>
          </p:cNvSpPr>
          <p:nvPr>
            <p:ph type="body" idx="1"/>
          </p:nvPr>
        </p:nvSpPr>
        <p:spPr>
          <a:xfrm>
            <a:off x="915247" y="4419018"/>
            <a:ext cx="5179907" cy="4191450"/>
          </a:xfrm>
          <a:noFill/>
        </p:spPr>
        <p:txBody>
          <a:bodyPr lIns="91421" tIns="45710" rIns="91421" bIns="45710"/>
          <a:lstStyle/>
          <a:p>
            <a:pPr eaLnBrk="1" hangingPunct="1"/>
            <a:r>
              <a:rPr lang="en-US" altLang="en-US" dirty="0"/>
              <a:t>In summary; you need to have</a:t>
            </a:r>
            <a:r>
              <a:rPr lang="en-US" altLang="en-US" baseline="0" dirty="0"/>
              <a:t> the same priorities, ABCs, when encountering children, special needs or not, who present as sick or injured. </a:t>
            </a:r>
          </a:p>
          <a:p>
            <a:pPr eaLnBrk="1" hangingPunct="1"/>
            <a:endParaRPr lang="en-US" altLang="en-US" baseline="0" dirty="0"/>
          </a:p>
          <a:p>
            <a:pPr eaLnBrk="1" hangingPunct="1"/>
            <a:r>
              <a:rPr lang="en-US" altLang="en-US" baseline="0" dirty="0"/>
              <a:t>Since almost everything for the basic resuscitation in children is weight-based, utilize your resources. This may include weight/length based resuscitation tapes, pediatric resuscitation apps for you personal devices, or expert consultation from your local pediatric hospital. </a:t>
            </a:r>
          </a:p>
          <a:p>
            <a:pPr eaLnBrk="1" hangingPunct="1"/>
            <a:endParaRPr lang="en-US" altLang="en-US" baseline="0" dirty="0"/>
          </a:p>
          <a:p>
            <a:pPr eaLnBrk="1" hangingPunct="1"/>
            <a:r>
              <a:rPr lang="en-US" altLang="en-US" baseline="0" dirty="0"/>
              <a:t>Keep parents and caregivers involved. This will help you determine the baseline of your patient so you can address their needs appropriately. </a:t>
            </a:r>
          </a:p>
          <a:p>
            <a:pPr eaLnBrk="1" hangingPunct="1"/>
            <a:endParaRPr lang="en-US" altLang="en-US" baseline="0" dirty="0"/>
          </a:p>
          <a:p>
            <a:pPr eaLnBrk="1" hangingPunct="1"/>
            <a:endParaRPr lang="en-US" altLang="en-US" baseline="0" dirty="0"/>
          </a:p>
          <a:p>
            <a:pPr eaLnBrk="1" hangingPunct="1"/>
            <a:endParaRPr lang="en-US" altLang="en-US" dirty="0"/>
          </a:p>
        </p:txBody>
      </p:sp>
      <p:sp>
        <p:nvSpPr>
          <p:cNvPr id="83973" name="Slide Number Placeholder 3"/>
          <p:cNvSpPr txBox="1">
            <a:spLocks noGrp="1"/>
          </p:cNvSpPr>
          <p:nvPr/>
        </p:nvSpPr>
        <p:spPr bwMode="auto">
          <a:xfrm>
            <a:off x="3962824" y="8839650"/>
            <a:ext cx="3047577" cy="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896938">
              <a:defRPr>
                <a:solidFill>
                  <a:schemeClr val="tx1"/>
                </a:solidFill>
                <a:latin typeface="Comic Sans MS" panose="030F0702030302020204" pitchFamily="66" charset="0"/>
              </a:defRPr>
            </a:lvl1pPr>
            <a:lvl2pPr marL="731838" indent="-282575" defTabSz="896938">
              <a:defRPr>
                <a:solidFill>
                  <a:schemeClr val="tx1"/>
                </a:solidFill>
                <a:latin typeface="Comic Sans MS" panose="030F0702030302020204" pitchFamily="66" charset="0"/>
              </a:defRPr>
            </a:lvl2pPr>
            <a:lvl3pPr marL="1125538" indent="-225425" defTabSz="896938">
              <a:defRPr>
                <a:solidFill>
                  <a:schemeClr val="tx1"/>
                </a:solidFill>
                <a:latin typeface="Comic Sans MS" panose="030F0702030302020204" pitchFamily="66" charset="0"/>
              </a:defRPr>
            </a:lvl3pPr>
            <a:lvl4pPr marL="1574800" indent="-225425" defTabSz="896938">
              <a:defRPr>
                <a:solidFill>
                  <a:schemeClr val="tx1"/>
                </a:solidFill>
                <a:latin typeface="Comic Sans MS" panose="030F0702030302020204" pitchFamily="66" charset="0"/>
              </a:defRPr>
            </a:lvl4pPr>
            <a:lvl5pPr marL="2025650" indent="-225425" defTabSz="896938">
              <a:defRPr>
                <a:solidFill>
                  <a:schemeClr val="tx1"/>
                </a:solidFill>
                <a:latin typeface="Comic Sans MS" panose="030F0702030302020204" pitchFamily="66" charset="0"/>
              </a:defRPr>
            </a:lvl5pPr>
            <a:lvl6pPr marL="2482850" indent="-225425" defTabSz="896938" eaLnBrk="0" fontAlgn="base" hangingPunct="0">
              <a:spcBef>
                <a:spcPct val="0"/>
              </a:spcBef>
              <a:spcAft>
                <a:spcPct val="0"/>
              </a:spcAft>
              <a:defRPr>
                <a:solidFill>
                  <a:schemeClr val="tx1"/>
                </a:solidFill>
                <a:latin typeface="Comic Sans MS" panose="030F0702030302020204" pitchFamily="66" charset="0"/>
              </a:defRPr>
            </a:lvl6pPr>
            <a:lvl7pPr marL="2940050" indent="-225425" defTabSz="896938" eaLnBrk="0" fontAlgn="base" hangingPunct="0">
              <a:spcBef>
                <a:spcPct val="0"/>
              </a:spcBef>
              <a:spcAft>
                <a:spcPct val="0"/>
              </a:spcAft>
              <a:defRPr>
                <a:solidFill>
                  <a:schemeClr val="tx1"/>
                </a:solidFill>
                <a:latin typeface="Comic Sans MS" panose="030F0702030302020204" pitchFamily="66" charset="0"/>
              </a:defRPr>
            </a:lvl7pPr>
            <a:lvl8pPr marL="3397250" indent="-225425" defTabSz="896938" eaLnBrk="0" fontAlgn="base" hangingPunct="0">
              <a:spcBef>
                <a:spcPct val="0"/>
              </a:spcBef>
              <a:spcAft>
                <a:spcPct val="0"/>
              </a:spcAft>
              <a:defRPr>
                <a:solidFill>
                  <a:schemeClr val="tx1"/>
                </a:solidFill>
                <a:latin typeface="Comic Sans MS" panose="030F0702030302020204" pitchFamily="66" charset="0"/>
              </a:defRPr>
            </a:lvl8pPr>
            <a:lvl9pPr marL="3854450" indent="-225425" defTabSz="896938"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8702DE63-CD2C-46F0-925B-FA4B59E23C91}" type="slidenum">
              <a:rPr lang="en-US" altLang="en-US" sz="1200">
                <a:latin typeface="Arial" panose="020B0604020202020204" pitchFamily="34" charset="0"/>
              </a:rPr>
              <a:pPr algn="r" eaLnBrk="1" hangingPunct="1"/>
              <a:t>39</a:t>
            </a:fld>
            <a:endParaRPr lang="en-US" altLang="en-US" sz="1200">
              <a:latin typeface="Arial" panose="020B0604020202020204" pitchFamily="34" charset="0"/>
            </a:endParaRPr>
          </a:p>
        </p:txBody>
      </p:sp>
    </p:spTree>
    <p:extLst>
      <p:ext uri="{BB962C8B-B14F-4D97-AF65-F5344CB8AC3E}">
        <p14:creationId xmlns:p14="http://schemas.microsoft.com/office/powerpoint/2010/main" val="3317374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D10EC86A-ED54-4C25-A390-71BDA9B8F4E7}" type="slidenum">
              <a:rPr lang="en-US" altLang="en-US" smtClean="0">
                <a:latin typeface="Arial" panose="020B0604020202020204" pitchFamily="34" charset="0"/>
              </a:rPr>
              <a:pPr/>
              <a:t>4</a:t>
            </a:fld>
            <a:endParaRPr lang="en-US" altLang="en-US">
              <a:latin typeface="Arial" panose="020B0604020202020204" pitchFamily="34" charset="0"/>
            </a:endParaRPr>
          </a:p>
        </p:txBody>
      </p:sp>
      <p:sp>
        <p:nvSpPr>
          <p:cNvPr id="11267" name="Rectangle 7"/>
          <p:cNvSpPr txBox="1">
            <a:spLocks noGrp="1" noChangeArrowheads="1"/>
          </p:cNvSpPr>
          <p:nvPr/>
        </p:nvSpPr>
        <p:spPr bwMode="auto">
          <a:xfrm>
            <a:off x="3962824" y="8839650"/>
            <a:ext cx="3047577" cy="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896938">
              <a:defRPr>
                <a:solidFill>
                  <a:schemeClr val="tx1"/>
                </a:solidFill>
                <a:latin typeface="Comic Sans MS" panose="030F0702030302020204" pitchFamily="66" charset="0"/>
              </a:defRPr>
            </a:lvl1pPr>
            <a:lvl2pPr marL="731838" indent="-282575" defTabSz="896938">
              <a:defRPr>
                <a:solidFill>
                  <a:schemeClr val="tx1"/>
                </a:solidFill>
                <a:latin typeface="Comic Sans MS" panose="030F0702030302020204" pitchFamily="66" charset="0"/>
              </a:defRPr>
            </a:lvl2pPr>
            <a:lvl3pPr marL="1125538" indent="-225425" defTabSz="896938">
              <a:defRPr>
                <a:solidFill>
                  <a:schemeClr val="tx1"/>
                </a:solidFill>
                <a:latin typeface="Comic Sans MS" panose="030F0702030302020204" pitchFamily="66" charset="0"/>
              </a:defRPr>
            </a:lvl3pPr>
            <a:lvl4pPr marL="1574800" indent="-225425" defTabSz="896938">
              <a:defRPr>
                <a:solidFill>
                  <a:schemeClr val="tx1"/>
                </a:solidFill>
                <a:latin typeface="Comic Sans MS" panose="030F0702030302020204" pitchFamily="66" charset="0"/>
              </a:defRPr>
            </a:lvl4pPr>
            <a:lvl5pPr marL="2025650" indent="-225425" defTabSz="896938">
              <a:defRPr>
                <a:solidFill>
                  <a:schemeClr val="tx1"/>
                </a:solidFill>
                <a:latin typeface="Comic Sans MS" panose="030F0702030302020204" pitchFamily="66" charset="0"/>
              </a:defRPr>
            </a:lvl5pPr>
            <a:lvl6pPr marL="2482850" indent="-225425" defTabSz="896938" eaLnBrk="0" fontAlgn="base" hangingPunct="0">
              <a:spcBef>
                <a:spcPct val="0"/>
              </a:spcBef>
              <a:spcAft>
                <a:spcPct val="0"/>
              </a:spcAft>
              <a:defRPr>
                <a:solidFill>
                  <a:schemeClr val="tx1"/>
                </a:solidFill>
                <a:latin typeface="Comic Sans MS" panose="030F0702030302020204" pitchFamily="66" charset="0"/>
              </a:defRPr>
            </a:lvl6pPr>
            <a:lvl7pPr marL="2940050" indent="-225425" defTabSz="896938" eaLnBrk="0" fontAlgn="base" hangingPunct="0">
              <a:spcBef>
                <a:spcPct val="0"/>
              </a:spcBef>
              <a:spcAft>
                <a:spcPct val="0"/>
              </a:spcAft>
              <a:defRPr>
                <a:solidFill>
                  <a:schemeClr val="tx1"/>
                </a:solidFill>
                <a:latin typeface="Comic Sans MS" panose="030F0702030302020204" pitchFamily="66" charset="0"/>
              </a:defRPr>
            </a:lvl7pPr>
            <a:lvl8pPr marL="3397250" indent="-225425" defTabSz="896938" eaLnBrk="0" fontAlgn="base" hangingPunct="0">
              <a:spcBef>
                <a:spcPct val="0"/>
              </a:spcBef>
              <a:spcAft>
                <a:spcPct val="0"/>
              </a:spcAft>
              <a:defRPr>
                <a:solidFill>
                  <a:schemeClr val="tx1"/>
                </a:solidFill>
                <a:latin typeface="Comic Sans MS" panose="030F0702030302020204" pitchFamily="66" charset="0"/>
              </a:defRPr>
            </a:lvl8pPr>
            <a:lvl9pPr marL="3854450" indent="-225425" defTabSz="896938"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5BE19809-8882-43AE-9FB1-3CECE30868D2}" type="slidenum">
              <a:rPr lang="en-US" altLang="en-US" sz="1200">
                <a:latin typeface="Arial" panose="020B0604020202020204" pitchFamily="34" charset="0"/>
              </a:rPr>
              <a:pPr algn="r" eaLnBrk="1" hangingPunct="1"/>
              <a:t>4</a:t>
            </a:fld>
            <a:endParaRPr lang="en-US" altLang="en-US" sz="1200">
              <a:latin typeface="Arial" panose="020B0604020202020204" pitchFamily="34" charset="0"/>
            </a:endParaRPr>
          </a:p>
        </p:txBody>
      </p:sp>
      <p:sp>
        <p:nvSpPr>
          <p:cNvPr id="11268" name="Rectangle 2"/>
          <p:cNvSpPr>
            <a:spLocks noGrp="1" noRot="1" noChangeAspect="1" noChangeArrowheads="1" noTextEdit="1"/>
          </p:cNvSpPr>
          <p:nvPr>
            <p:ph type="sldImg"/>
          </p:nvPr>
        </p:nvSpPr>
        <p:spPr>
          <a:xfrm>
            <a:off x="388938" y="685800"/>
            <a:ext cx="6232525" cy="3505200"/>
          </a:xfrm>
          <a:ln/>
        </p:spPr>
      </p:sp>
      <p:sp>
        <p:nvSpPr>
          <p:cNvPr id="11269" name="Rectangle 3"/>
          <p:cNvSpPr>
            <a:spLocks noGrp="1" noChangeArrowheads="1"/>
          </p:cNvSpPr>
          <p:nvPr>
            <p:ph type="body" idx="1"/>
          </p:nvPr>
        </p:nvSpPr>
        <p:spPr>
          <a:xfrm>
            <a:off x="915247" y="4419018"/>
            <a:ext cx="5179907" cy="4191450"/>
          </a:xfrm>
        </p:spPr>
        <p:txBody>
          <a:bodyPr lIns="91421" tIns="45710" rIns="91421" bIns="45710"/>
          <a:lstStyle/>
          <a:p>
            <a:pPr marL="232943" indent="-232943">
              <a:buFontTx/>
              <a:buAutoNum type="arabicPeriod"/>
              <a:defRPr/>
            </a:pPr>
            <a:r>
              <a:rPr lang="en-US" altLang="en-US" dirty="0"/>
              <a:t>Congenital (present at birth)</a:t>
            </a:r>
          </a:p>
          <a:p>
            <a:pPr marL="232943" indent="-232943">
              <a:buFontTx/>
              <a:buAutoNum type="arabicPeriod"/>
              <a:defRPr/>
            </a:pPr>
            <a:r>
              <a:rPr lang="en-US" altLang="en-US" dirty="0"/>
              <a:t>Name some common heart defects: Atrial/ventricle septal defect, transposition of the great vessels, Patent ductus arteriosus, Etc. </a:t>
            </a:r>
          </a:p>
          <a:p>
            <a:pPr marL="232943" indent="-232943">
              <a:buFontTx/>
              <a:buAutoNum type="arabicPeriod"/>
              <a:defRPr/>
            </a:pPr>
            <a:r>
              <a:rPr lang="en-US" altLang="en-US" dirty="0"/>
              <a:t>Look for sternotomy scar during exposure</a:t>
            </a:r>
          </a:p>
          <a:p>
            <a:pPr eaLnBrk="1" hangingPunct="1">
              <a:defRPr/>
            </a:pPr>
            <a:r>
              <a:rPr lang="en-US" altLang="en-US" dirty="0"/>
              <a:t>3.   Cardiac issues need slower fluid challenges, they may have poor circulation that is chronic so the extremities looked mottled, if children have their heart valves replaced, their EKG could look like a BBB or afib, Vital signs may not be within normal range but it is normal for the child. </a:t>
            </a:r>
          </a:p>
        </p:txBody>
      </p:sp>
    </p:spTree>
    <p:extLst>
      <p:ext uri="{BB962C8B-B14F-4D97-AF65-F5344CB8AC3E}">
        <p14:creationId xmlns:p14="http://schemas.microsoft.com/office/powerpoint/2010/main" val="1884433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40</a:t>
            </a:fld>
            <a:endParaRPr lang="en-US" dirty="0"/>
          </a:p>
        </p:txBody>
      </p:sp>
    </p:spTree>
    <p:extLst>
      <p:ext uri="{BB962C8B-B14F-4D97-AF65-F5344CB8AC3E}">
        <p14:creationId xmlns:p14="http://schemas.microsoft.com/office/powerpoint/2010/main" val="3386900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273200D0-9DC8-4E87-81F8-72EE5E8317B7}" type="slidenum">
              <a:rPr lang="en-US" altLang="en-US" smtClean="0">
                <a:latin typeface="Arial" panose="020B0604020202020204" pitchFamily="34" charset="0"/>
              </a:rPr>
              <a:pPr/>
              <a:t>5</a:t>
            </a:fld>
            <a:endParaRPr lang="en-US" altLang="en-US">
              <a:latin typeface="Arial" panose="020B0604020202020204" pitchFamily="34" charset="0"/>
            </a:endParaRPr>
          </a:p>
        </p:txBody>
      </p:sp>
      <p:sp>
        <p:nvSpPr>
          <p:cNvPr id="13315" name="Rectangle 7"/>
          <p:cNvSpPr txBox="1">
            <a:spLocks noGrp="1" noChangeArrowheads="1"/>
          </p:cNvSpPr>
          <p:nvPr/>
        </p:nvSpPr>
        <p:spPr bwMode="auto">
          <a:xfrm>
            <a:off x="3962824" y="8839650"/>
            <a:ext cx="3047577" cy="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896938">
              <a:defRPr>
                <a:solidFill>
                  <a:schemeClr val="tx1"/>
                </a:solidFill>
                <a:latin typeface="Comic Sans MS" panose="030F0702030302020204" pitchFamily="66" charset="0"/>
              </a:defRPr>
            </a:lvl1pPr>
            <a:lvl2pPr marL="731838" indent="-282575" defTabSz="896938">
              <a:defRPr>
                <a:solidFill>
                  <a:schemeClr val="tx1"/>
                </a:solidFill>
                <a:latin typeface="Comic Sans MS" panose="030F0702030302020204" pitchFamily="66" charset="0"/>
              </a:defRPr>
            </a:lvl2pPr>
            <a:lvl3pPr marL="1125538" indent="-225425" defTabSz="896938">
              <a:defRPr>
                <a:solidFill>
                  <a:schemeClr val="tx1"/>
                </a:solidFill>
                <a:latin typeface="Comic Sans MS" panose="030F0702030302020204" pitchFamily="66" charset="0"/>
              </a:defRPr>
            </a:lvl3pPr>
            <a:lvl4pPr marL="1574800" indent="-225425" defTabSz="896938">
              <a:defRPr>
                <a:solidFill>
                  <a:schemeClr val="tx1"/>
                </a:solidFill>
                <a:latin typeface="Comic Sans MS" panose="030F0702030302020204" pitchFamily="66" charset="0"/>
              </a:defRPr>
            </a:lvl4pPr>
            <a:lvl5pPr marL="2025650" indent="-225425" defTabSz="896938">
              <a:defRPr>
                <a:solidFill>
                  <a:schemeClr val="tx1"/>
                </a:solidFill>
                <a:latin typeface="Comic Sans MS" panose="030F0702030302020204" pitchFamily="66" charset="0"/>
              </a:defRPr>
            </a:lvl5pPr>
            <a:lvl6pPr marL="2482850" indent="-225425" defTabSz="896938" eaLnBrk="0" fontAlgn="base" hangingPunct="0">
              <a:spcBef>
                <a:spcPct val="0"/>
              </a:spcBef>
              <a:spcAft>
                <a:spcPct val="0"/>
              </a:spcAft>
              <a:defRPr>
                <a:solidFill>
                  <a:schemeClr val="tx1"/>
                </a:solidFill>
                <a:latin typeface="Comic Sans MS" panose="030F0702030302020204" pitchFamily="66" charset="0"/>
              </a:defRPr>
            </a:lvl6pPr>
            <a:lvl7pPr marL="2940050" indent="-225425" defTabSz="896938" eaLnBrk="0" fontAlgn="base" hangingPunct="0">
              <a:spcBef>
                <a:spcPct val="0"/>
              </a:spcBef>
              <a:spcAft>
                <a:spcPct val="0"/>
              </a:spcAft>
              <a:defRPr>
                <a:solidFill>
                  <a:schemeClr val="tx1"/>
                </a:solidFill>
                <a:latin typeface="Comic Sans MS" panose="030F0702030302020204" pitchFamily="66" charset="0"/>
              </a:defRPr>
            </a:lvl7pPr>
            <a:lvl8pPr marL="3397250" indent="-225425" defTabSz="896938" eaLnBrk="0" fontAlgn="base" hangingPunct="0">
              <a:spcBef>
                <a:spcPct val="0"/>
              </a:spcBef>
              <a:spcAft>
                <a:spcPct val="0"/>
              </a:spcAft>
              <a:defRPr>
                <a:solidFill>
                  <a:schemeClr val="tx1"/>
                </a:solidFill>
                <a:latin typeface="Comic Sans MS" panose="030F0702030302020204" pitchFamily="66" charset="0"/>
              </a:defRPr>
            </a:lvl8pPr>
            <a:lvl9pPr marL="3854450" indent="-225425" defTabSz="896938"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9CCDF1AB-8594-4EE2-BD04-439FFB338170}" type="slidenum">
              <a:rPr lang="en-US" altLang="en-US" sz="1200">
                <a:latin typeface="Arial" panose="020B0604020202020204" pitchFamily="34" charset="0"/>
              </a:rPr>
              <a:pPr algn="r" eaLnBrk="1" hangingPunct="1"/>
              <a:t>5</a:t>
            </a:fld>
            <a:endParaRPr lang="en-US" altLang="en-US" sz="1200">
              <a:latin typeface="Arial" panose="020B0604020202020204" pitchFamily="34" charset="0"/>
            </a:endParaRPr>
          </a:p>
        </p:txBody>
      </p:sp>
      <p:sp>
        <p:nvSpPr>
          <p:cNvPr id="13316" name="Rectangle 2"/>
          <p:cNvSpPr>
            <a:spLocks noGrp="1" noRot="1" noChangeAspect="1" noChangeArrowheads="1" noTextEdit="1"/>
          </p:cNvSpPr>
          <p:nvPr>
            <p:ph type="sldImg"/>
          </p:nvPr>
        </p:nvSpPr>
        <p:spPr>
          <a:xfrm>
            <a:off x="388938" y="685800"/>
            <a:ext cx="6232525" cy="3505200"/>
          </a:xfrm>
          <a:ln/>
        </p:spPr>
      </p:sp>
      <p:sp>
        <p:nvSpPr>
          <p:cNvPr id="13317" name="Rectangle 3"/>
          <p:cNvSpPr>
            <a:spLocks noGrp="1" noChangeArrowheads="1"/>
          </p:cNvSpPr>
          <p:nvPr>
            <p:ph type="body" idx="1"/>
          </p:nvPr>
        </p:nvSpPr>
        <p:spPr>
          <a:xfrm>
            <a:off x="915247" y="4419018"/>
            <a:ext cx="5179907" cy="4191450"/>
          </a:xfrm>
          <a:noFill/>
        </p:spPr>
        <p:txBody>
          <a:bodyPr lIns="91421" tIns="45710" rIns="91421" bIns="45710"/>
          <a:lstStyle/>
          <a:p>
            <a:pPr marL="232943" indent="-232943">
              <a:buFontTx/>
              <a:buAutoNum type="arabicPeriod"/>
            </a:pPr>
            <a:r>
              <a:rPr lang="en-US" altLang="en-US" dirty="0"/>
              <a:t>What is cerebral palsy?</a:t>
            </a:r>
          </a:p>
          <a:p>
            <a:pPr marL="698830" lvl="1" indent="-232943">
              <a:buFontTx/>
              <a:buAutoNum type="arabicPeriod"/>
            </a:pPr>
            <a:r>
              <a:rPr lang="en-US" altLang="en-US" dirty="0"/>
              <a:t>Loss or impaired motor function as a result of brain injury or abnormal development. Many different levels of functioning in kids with CP. </a:t>
            </a:r>
          </a:p>
          <a:p>
            <a:pPr marL="698830" lvl="1" indent="-232943">
              <a:buFontTx/>
              <a:buAutoNum type="arabicPeriod"/>
            </a:pPr>
            <a:r>
              <a:rPr lang="en-US" altLang="en-US" dirty="0"/>
              <a:t>Fine-writing, ADLs, brushing teeth. Gross-wheelchair bound, adaptive crutches. Oral-feeding tube, heavy secretions, uncontrolled noises. </a:t>
            </a:r>
          </a:p>
          <a:p>
            <a:pPr marL="698830" lvl="1" indent="-232943">
              <a:buFontTx/>
              <a:buAutoNum type="arabicPeriod"/>
            </a:pPr>
            <a:r>
              <a:rPr lang="en-US" altLang="en-US" dirty="0"/>
              <a:t>Challenges: positioning/immobilization may be difficult if hypertone or low tone. Best position of comfort possible is optimal (this may be on their stomach). Communication: Just because they may not speak doesn’t mean they cannot be verbal with the use of communication boards</a:t>
            </a:r>
          </a:p>
        </p:txBody>
      </p:sp>
    </p:spTree>
    <p:extLst>
      <p:ext uri="{BB962C8B-B14F-4D97-AF65-F5344CB8AC3E}">
        <p14:creationId xmlns:p14="http://schemas.microsoft.com/office/powerpoint/2010/main" val="276932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9BC1EE90-A51C-4530-BDE6-B40D7F3E84CB}" type="slidenum">
              <a:rPr lang="en-US" altLang="en-US" smtClean="0">
                <a:latin typeface="Arial" panose="020B0604020202020204" pitchFamily="34" charset="0"/>
              </a:rPr>
              <a:pPr/>
              <a:t>6</a:t>
            </a:fld>
            <a:endParaRPr lang="en-US" altLang="en-US">
              <a:latin typeface="Arial" panose="020B0604020202020204" pitchFamily="34" charset="0"/>
            </a:endParaRPr>
          </a:p>
        </p:txBody>
      </p:sp>
      <p:sp>
        <p:nvSpPr>
          <p:cNvPr id="15363" name="Rectangle 7"/>
          <p:cNvSpPr txBox="1">
            <a:spLocks noGrp="1" noChangeArrowheads="1"/>
          </p:cNvSpPr>
          <p:nvPr/>
        </p:nvSpPr>
        <p:spPr bwMode="auto">
          <a:xfrm>
            <a:off x="3962824" y="8839650"/>
            <a:ext cx="3047577" cy="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896938">
              <a:defRPr>
                <a:solidFill>
                  <a:schemeClr val="tx1"/>
                </a:solidFill>
                <a:latin typeface="Comic Sans MS" panose="030F0702030302020204" pitchFamily="66" charset="0"/>
              </a:defRPr>
            </a:lvl1pPr>
            <a:lvl2pPr marL="731838" indent="-282575" defTabSz="896938">
              <a:defRPr>
                <a:solidFill>
                  <a:schemeClr val="tx1"/>
                </a:solidFill>
                <a:latin typeface="Comic Sans MS" panose="030F0702030302020204" pitchFamily="66" charset="0"/>
              </a:defRPr>
            </a:lvl2pPr>
            <a:lvl3pPr marL="1125538" indent="-225425" defTabSz="896938">
              <a:defRPr>
                <a:solidFill>
                  <a:schemeClr val="tx1"/>
                </a:solidFill>
                <a:latin typeface="Comic Sans MS" panose="030F0702030302020204" pitchFamily="66" charset="0"/>
              </a:defRPr>
            </a:lvl3pPr>
            <a:lvl4pPr marL="1574800" indent="-225425" defTabSz="896938">
              <a:defRPr>
                <a:solidFill>
                  <a:schemeClr val="tx1"/>
                </a:solidFill>
                <a:latin typeface="Comic Sans MS" panose="030F0702030302020204" pitchFamily="66" charset="0"/>
              </a:defRPr>
            </a:lvl4pPr>
            <a:lvl5pPr marL="2025650" indent="-225425" defTabSz="896938">
              <a:defRPr>
                <a:solidFill>
                  <a:schemeClr val="tx1"/>
                </a:solidFill>
                <a:latin typeface="Comic Sans MS" panose="030F0702030302020204" pitchFamily="66" charset="0"/>
              </a:defRPr>
            </a:lvl5pPr>
            <a:lvl6pPr marL="2482850" indent="-225425" defTabSz="896938" eaLnBrk="0" fontAlgn="base" hangingPunct="0">
              <a:spcBef>
                <a:spcPct val="0"/>
              </a:spcBef>
              <a:spcAft>
                <a:spcPct val="0"/>
              </a:spcAft>
              <a:defRPr>
                <a:solidFill>
                  <a:schemeClr val="tx1"/>
                </a:solidFill>
                <a:latin typeface="Comic Sans MS" panose="030F0702030302020204" pitchFamily="66" charset="0"/>
              </a:defRPr>
            </a:lvl6pPr>
            <a:lvl7pPr marL="2940050" indent="-225425" defTabSz="896938" eaLnBrk="0" fontAlgn="base" hangingPunct="0">
              <a:spcBef>
                <a:spcPct val="0"/>
              </a:spcBef>
              <a:spcAft>
                <a:spcPct val="0"/>
              </a:spcAft>
              <a:defRPr>
                <a:solidFill>
                  <a:schemeClr val="tx1"/>
                </a:solidFill>
                <a:latin typeface="Comic Sans MS" panose="030F0702030302020204" pitchFamily="66" charset="0"/>
              </a:defRPr>
            </a:lvl7pPr>
            <a:lvl8pPr marL="3397250" indent="-225425" defTabSz="896938" eaLnBrk="0" fontAlgn="base" hangingPunct="0">
              <a:spcBef>
                <a:spcPct val="0"/>
              </a:spcBef>
              <a:spcAft>
                <a:spcPct val="0"/>
              </a:spcAft>
              <a:defRPr>
                <a:solidFill>
                  <a:schemeClr val="tx1"/>
                </a:solidFill>
                <a:latin typeface="Comic Sans MS" panose="030F0702030302020204" pitchFamily="66" charset="0"/>
              </a:defRPr>
            </a:lvl8pPr>
            <a:lvl9pPr marL="3854450" indent="-225425" defTabSz="896938"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53627C4C-3F9A-4444-BC69-F212636A4E54}" type="slidenum">
              <a:rPr lang="en-US" altLang="en-US" sz="1200">
                <a:latin typeface="Arial" panose="020B0604020202020204" pitchFamily="34" charset="0"/>
              </a:rPr>
              <a:pPr algn="r" eaLnBrk="1" hangingPunct="1"/>
              <a:t>6</a:t>
            </a:fld>
            <a:endParaRPr lang="en-US" altLang="en-US" sz="1200">
              <a:latin typeface="Arial" panose="020B0604020202020204" pitchFamily="34" charset="0"/>
            </a:endParaRPr>
          </a:p>
        </p:txBody>
      </p:sp>
      <p:sp>
        <p:nvSpPr>
          <p:cNvPr id="15364" name="Rectangle 2"/>
          <p:cNvSpPr>
            <a:spLocks noGrp="1" noRot="1" noChangeAspect="1" noChangeArrowheads="1" noTextEdit="1"/>
          </p:cNvSpPr>
          <p:nvPr>
            <p:ph type="sldImg"/>
          </p:nvPr>
        </p:nvSpPr>
        <p:spPr>
          <a:xfrm>
            <a:off x="388938" y="685800"/>
            <a:ext cx="6232525" cy="3505200"/>
          </a:xfrm>
          <a:ln/>
        </p:spPr>
      </p:sp>
      <p:sp>
        <p:nvSpPr>
          <p:cNvPr id="15365" name="Rectangle 3"/>
          <p:cNvSpPr>
            <a:spLocks noGrp="1" noChangeArrowheads="1"/>
          </p:cNvSpPr>
          <p:nvPr>
            <p:ph type="body" idx="1"/>
          </p:nvPr>
        </p:nvSpPr>
        <p:spPr>
          <a:xfrm>
            <a:off x="915247" y="4419018"/>
            <a:ext cx="5179907" cy="4191450"/>
          </a:xfrm>
          <a:noFill/>
        </p:spPr>
        <p:txBody>
          <a:bodyPr lIns="91421" tIns="45710" rIns="91421" bIns="45710"/>
          <a:lstStyle/>
          <a:p>
            <a:pPr eaLnBrk="1" hangingPunct="1"/>
            <a:r>
              <a:rPr lang="en-US" altLang="en-US"/>
              <a:t>These are some positioning examples. </a:t>
            </a:r>
          </a:p>
        </p:txBody>
      </p:sp>
    </p:spTree>
    <p:extLst>
      <p:ext uri="{BB962C8B-B14F-4D97-AF65-F5344CB8AC3E}">
        <p14:creationId xmlns:p14="http://schemas.microsoft.com/office/powerpoint/2010/main" val="3275559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4F0AF375-E6A7-4A99-8A74-57929161DE06}" type="slidenum">
              <a:rPr lang="en-US" altLang="en-US" smtClean="0">
                <a:latin typeface="Arial" panose="020B0604020202020204" pitchFamily="34" charset="0"/>
              </a:rPr>
              <a:pPr/>
              <a:t>7</a:t>
            </a:fld>
            <a:endParaRPr lang="en-US" altLang="en-US">
              <a:latin typeface="Arial" panose="020B0604020202020204" pitchFamily="34" charset="0"/>
            </a:endParaRPr>
          </a:p>
        </p:txBody>
      </p:sp>
      <p:sp>
        <p:nvSpPr>
          <p:cNvPr id="17411" name="Rectangle 7"/>
          <p:cNvSpPr txBox="1">
            <a:spLocks noGrp="1" noChangeArrowheads="1"/>
          </p:cNvSpPr>
          <p:nvPr/>
        </p:nvSpPr>
        <p:spPr bwMode="auto">
          <a:xfrm>
            <a:off x="3962824" y="8839650"/>
            <a:ext cx="3047577" cy="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896938">
              <a:defRPr>
                <a:solidFill>
                  <a:schemeClr val="tx1"/>
                </a:solidFill>
                <a:latin typeface="Comic Sans MS" panose="030F0702030302020204" pitchFamily="66" charset="0"/>
              </a:defRPr>
            </a:lvl1pPr>
            <a:lvl2pPr marL="731838" indent="-282575" defTabSz="896938">
              <a:defRPr>
                <a:solidFill>
                  <a:schemeClr val="tx1"/>
                </a:solidFill>
                <a:latin typeface="Comic Sans MS" panose="030F0702030302020204" pitchFamily="66" charset="0"/>
              </a:defRPr>
            </a:lvl2pPr>
            <a:lvl3pPr marL="1125538" indent="-225425" defTabSz="896938">
              <a:defRPr>
                <a:solidFill>
                  <a:schemeClr val="tx1"/>
                </a:solidFill>
                <a:latin typeface="Comic Sans MS" panose="030F0702030302020204" pitchFamily="66" charset="0"/>
              </a:defRPr>
            </a:lvl3pPr>
            <a:lvl4pPr marL="1574800" indent="-225425" defTabSz="896938">
              <a:defRPr>
                <a:solidFill>
                  <a:schemeClr val="tx1"/>
                </a:solidFill>
                <a:latin typeface="Comic Sans MS" panose="030F0702030302020204" pitchFamily="66" charset="0"/>
              </a:defRPr>
            </a:lvl4pPr>
            <a:lvl5pPr marL="2025650" indent="-225425" defTabSz="896938">
              <a:defRPr>
                <a:solidFill>
                  <a:schemeClr val="tx1"/>
                </a:solidFill>
                <a:latin typeface="Comic Sans MS" panose="030F0702030302020204" pitchFamily="66" charset="0"/>
              </a:defRPr>
            </a:lvl5pPr>
            <a:lvl6pPr marL="2482850" indent="-225425" defTabSz="896938" eaLnBrk="0" fontAlgn="base" hangingPunct="0">
              <a:spcBef>
                <a:spcPct val="0"/>
              </a:spcBef>
              <a:spcAft>
                <a:spcPct val="0"/>
              </a:spcAft>
              <a:defRPr>
                <a:solidFill>
                  <a:schemeClr val="tx1"/>
                </a:solidFill>
                <a:latin typeface="Comic Sans MS" panose="030F0702030302020204" pitchFamily="66" charset="0"/>
              </a:defRPr>
            </a:lvl6pPr>
            <a:lvl7pPr marL="2940050" indent="-225425" defTabSz="896938" eaLnBrk="0" fontAlgn="base" hangingPunct="0">
              <a:spcBef>
                <a:spcPct val="0"/>
              </a:spcBef>
              <a:spcAft>
                <a:spcPct val="0"/>
              </a:spcAft>
              <a:defRPr>
                <a:solidFill>
                  <a:schemeClr val="tx1"/>
                </a:solidFill>
                <a:latin typeface="Comic Sans MS" panose="030F0702030302020204" pitchFamily="66" charset="0"/>
              </a:defRPr>
            </a:lvl7pPr>
            <a:lvl8pPr marL="3397250" indent="-225425" defTabSz="896938" eaLnBrk="0" fontAlgn="base" hangingPunct="0">
              <a:spcBef>
                <a:spcPct val="0"/>
              </a:spcBef>
              <a:spcAft>
                <a:spcPct val="0"/>
              </a:spcAft>
              <a:defRPr>
                <a:solidFill>
                  <a:schemeClr val="tx1"/>
                </a:solidFill>
                <a:latin typeface="Comic Sans MS" panose="030F0702030302020204" pitchFamily="66" charset="0"/>
              </a:defRPr>
            </a:lvl8pPr>
            <a:lvl9pPr marL="3854450" indent="-225425" defTabSz="896938"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7C3A090B-2ACF-4F37-94EA-7BAE99B3CD0B}" type="slidenum">
              <a:rPr lang="en-US" altLang="en-US" sz="1200">
                <a:latin typeface="Arial" panose="020B0604020202020204" pitchFamily="34" charset="0"/>
              </a:rPr>
              <a:pPr algn="r" eaLnBrk="1" hangingPunct="1"/>
              <a:t>7</a:t>
            </a:fld>
            <a:endParaRPr lang="en-US" altLang="en-US" sz="1200">
              <a:latin typeface="Arial" panose="020B0604020202020204" pitchFamily="34" charset="0"/>
            </a:endParaRPr>
          </a:p>
        </p:txBody>
      </p:sp>
      <p:sp>
        <p:nvSpPr>
          <p:cNvPr id="17412" name="Rectangle 2"/>
          <p:cNvSpPr>
            <a:spLocks noGrp="1" noRot="1" noChangeAspect="1" noChangeArrowheads="1" noTextEdit="1"/>
          </p:cNvSpPr>
          <p:nvPr>
            <p:ph type="sldImg"/>
          </p:nvPr>
        </p:nvSpPr>
        <p:spPr>
          <a:xfrm>
            <a:off x="388938" y="685800"/>
            <a:ext cx="6232525" cy="3505200"/>
          </a:xfrm>
          <a:ln/>
        </p:spPr>
      </p:sp>
      <p:sp>
        <p:nvSpPr>
          <p:cNvPr id="17413" name="Rectangle 3"/>
          <p:cNvSpPr>
            <a:spLocks noGrp="1" noChangeArrowheads="1"/>
          </p:cNvSpPr>
          <p:nvPr>
            <p:ph type="body" idx="1"/>
          </p:nvPr>
        </p:nvSpPr>
        <p:spPr>
          <a:xfrm>
            <a:off x="915247" y="4419018"/>
            <a:ext cx="5179907" cy="4191450"/>
          </a:xfrm>
          <a:noFill/>
        </p:spPr>
        <p:txBody>
          <a:bodyPr lIns="91421" tIns="45710" rIns="91421" bIns="45710"/>
          <a:lstStyle/>
          <a:p>
            <a:pPr marL="232943" indent="-232943">
              <a:buFontTx/>
              <a:buAutoNum type="arabicPeriod"/>
            </a:pPr>
            <a:r>
              <a:rPr lang="en-US" altLang="en-US" dirty="0"/>
              <a:t>Muscular Dystrophy,</a:t>
            </a:r>
            <a:r>
              <a:rPr lang="en-US" altLang="en-US" baseline="0" dirty="0"/>
              <a:t> which usually effects boys, causes progressive muscle weakness due to a genetic mutation. Duchenne muscular dystrophy is the most common. </a:t>
            </a:r>
          </a:p>
          <a:p>
            <a:pPr marL="232943" indent="-232943">
              <a:buFontTx/>
              <a:buAutoNum type="arabicPeriod"/>
            </a:pPr>
            <a:r>
              <a:rPr lang="en-US" altLang="en-US" baseline="0" dirty="0"/>
              <a:t>Challenges:</a:t>
            </a:r>
          </a:p>
          <a:p>
            <a:pPr marL="698830" lvl="1" indent="-232943">
              <a:buFontTx/>
              <a:buAutoNum type="arabicPeriod"/>
            </a:pPr>
            <a:r>
              <a:rPr lang="en-US" altLang="en-US" baseline="0" dirty="0"/>
              <a:t>If the child was diagnosed at an early age, the progression of muscle weakness may have left them wheelchair/scooter bound. </a:t>
            </a:r>
          </a:p>
          <a:p>
            <a:pPr marL="698830" lvl="1" indent="-232943">
              <a:buFontTx/>
              <a:buAutoNum type="arabicPeriod"/>
            </a:pPr>
            <a:r>
              <a:rPr lang="en-US" altLang="en-US" baseline="0" dirty="0"/>
              <a:t>Progressive muscle weakness may effect their ability to breath appropriately. They may be vent dependent. One important thing to remember if you have to support their airway with intubation, succinylcholine is contraindicated in patients with neuromuscular disease. This may cause fatal hyperkalemia. </a:t>
            </a:r>
          </a:p>
          <a:p>
            <a:pPr marL="698830" lvl="1" indent="-232943">
              <a:buFontTx/>
              <a:buAutoNum type="arabicPeriod"/>
            </a:pPr>
            <a:r>
              <a:rPr lang="en-US" altLang="en-US" baseline="0" dirty="0"/>
              <a:t>Muscular dystrophy may reduce the efficiency of the heart muscle so careful fluid resuscitation should be considered. </a:t>
            </a:r>
          </a:p>
          <a:p>
            <a:pPr marL="465887" lvl="1"/>
            <a:endParaRPr lang="en-US" altLang="en-US" baseline="0" dirty="0"/>
          </a:p>
          <a:p>
            <a:pPr marL="465887" lvl="1"/>
            <a:endParaRPr lang="en-US" altLang="en-US" dirty="0"/>
          </a:p>
        </p:txBody>
      </p:sp>
    </p:spTree>
    <p:extLst>
      <p:ext uri="{BB962C8B-B14F-4D97-AF65-F5344CB8AC3E}">
        <p14:creationId xmlns:p14="http://schemas.microsoft.com/office/powerpoint/2010/main" val="2022992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4F0AF375-E6A7-4A99-8A74-57929161DE06}" type="slidenum">
              <a:rPr lang="en-US" altLang="en-US" smtClean="0">
                <a:latin typeface="Arial" panose="020B0604020202020204" pitchFamily="34" charset="0"/>
              </a:rPr>
              <a:pPr/>
              <a:t>8</a:t>
            </a:fld>
            <a:endParaRPr lang="en-US" altLang="en-US">
              <a:latin typeface="Arial" panose="020B0604020202020204" pitchFamily="34" charset="0"/>
            </a:endParaRPr>
          </a:p>
        </p:txBody>
      </p:sp>
      <p:sp>
        <p:nvSpPr>
          <p:cNvPr id="17411" name="Rectangle 7"/>
          <p:cNvSpPr txBox="1">
            <a:spLocks noGrp="1" noChangeArrowheads="1"/>
          </p:cNvSpPr>
          <p:nvPr/>
        </p:nvSpPr>
        <p:spPr bwMode="auto">
          <a:xfrm>
            <a:off x="3962824" y="8839650"/>
            <a:ext cx="3047577" cy="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896938">
              <a:defRPr>
                <a:solidFill>
                  <a:schemeClr val="tx1"/>
                </a:solidFill>
                <a:latin typeface="Comic Sans MS" panose="030F0702030302020204" pitchFamily="66" charset="0"/>
              </a:defRPr>
            </a:lvl1pPr>
            <a:lvl2pPr marL="731838" indent="-282575" defTabSz="896938">
              <a:defRPr>
                <a:solidFill>
                  <a:schemeClr val="tx1"/>
                </a:solidFill>
                <a:latin typeface="Comic Sans MS" panose="030F0702030302020204" pitchFamily="66" charset="0"/>
              </a:defRPr>
            </a:lvl2pPr>
            <a:lvl3pPr marL="1125538" indent="-225425" defTabSz="896938">
              <a:defRPr>
                <a:solidFill>
                  <a:schemeClr val="tx1"/>
                </a:solidFill>
                <a:latin typeface="Comic Sans MS" panose="030F0702030302020204" pitchFamily="66" charset="0"/>
              </a:defRPr>
            </a:lvl3pPr>
            <a:lvl4pPr marL="1574800" indent="-225425" defTabSz="896938">
              <a:defRPr>
                <a:solidFill>
                  <a:schemeClr val="tx1"/>
                </a:solidFill>
                <a:latin typeface="Comic Sans MS" panose="030F0702030302020204" pitchFamily="66" charset="0"/>
              </a:defRPr>
            </a:lvl4pPr>
            <a:lvl5pPr marL="2025650" indent="-225425" defTabSz="896938">
              <a:defRPr>
                <a:solidFill>
                  <a:schemeClr val="tx1"/>
                </a:solidFill>
                <a:latin typeface="Comic Sans MS" panose="030F0702030302020204" pitchFamily="66" charset="0"/>
              </a:defRPr>
            </a:lvl5pPr>
            <a:lvl6pPr marL="2482850" indent="-225425" defTabSz="896938" eaLnBrk="0" fontAlgn="base" hangingPunct="0">
              <a:spcBef>
                <a:spcPct val="0"/>
              </a:spcBef>
              <a:spcAft>
                <a:spcPct val="0"/>
              </a:spcAft>
              <a:defRPr>
                <a:solidFill>
                  <a:schemeClr val="tx1"/>
                </a:solidFill>
                <a:latin typeface="Comic Sans MS" panose="030F0702030302020204" pitchFamily="66" charset="0"/>
              </a:defRPr>
            </a:lvl6pPr>
            <a:lvl7pPr marL="2940050" indent="-225425" defTabSz="896938" eaLnBrk="0" fontAlgn="base" hangingPunct="0">
              <a:spcBef>
                <a:spcPct val="0"/>
              </a:spcBef>
              <a:spcAft>
                <a:spcPct val="0"/>
              </a:spcAft>
              <a:defRPr>
                <a:solidFill>
                  <a:schemeClr val="tx1"/>
                </a:solidFill>
                <a:latin typeface="Comic Sans MS" panose="030F0702030302020204" pitchFamily="66" charset="0"/>
              </a:defRPr>
            </a:lvl7pPr>
            <a:lvl8pPr marL="3397250" indent="-225425" defTabSz="896938" eaLnBrk="0" fontAlgn="base" hangingPunct="0">
              <a:spcBef>
                <a:spcPct val="0"/>
              </a:spcBef>
              <a:spcAft>
                <a:spcPct val="0"/>
              </a:spcAft>
              <a:defRPr>
                <a:solidFill>
                  <a:schemeClr val="tx1"/>
                </a:solidFill>
                <a:latin typeface="Comic Sans MS" panose="030F0702030302020204" pitchFamily="66" charset="0"/>
              </a:defRPr>
            </a:lvl8pPr>
            <a:lvl9pPr marL="3854450" indent="-225425" defTabSz="896938"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7C3A090B-2ACF-4F37-94EA-7BAE99B3CD0B}" type="slidenum">
              <a:rPr lang="en-US" altLang="en-US" sz="1200">
                <a:latin typeface="Arial" panose="020B0604020202020204" pitchFamily="34" charset="0"/>
              </a:rPr>
              <a:pPr algn="r" eaLnBrk="1" hangingPunct="1"/>
              <a:t>8</a:t>
            </a:fld>
            <a:endParaRPr lang="en-US" altLang="en-US" sz="1200">
              <a:latin typeface="Arial" panose="020B0604020202020204" pitchFamily="34" charset="0"/>
            </a:endParaRPr>
          </a:p>
        </p:txBody>
      </p:sp>
      <p:sp>
        <p:nvSpPr>
          <p:cNvPr id="17412" name="Rectangle 2"/>
          <p:cNvSpPr>
            <a:spLocks noGrp="1" noRot="1" noChangeAspect="1" noChangeArrowheads="1" noTextEdit="1"/>
          </p:cNvSpPr>
          <p:nvPr>
            <p:ph type="sldImg"/>
          </p:nvPr>
        </p:nvSpPr>
        <p:spPr>
          <a:xfrm>
            <a:off x="388938" y="685800"/>
            <a:ext cx="6232525" cy="3505200"/>
          </a:xfrm>
          <a:ln/>
        </p:spPr>
      </p:sp>
      <p:sp>
        <p:nvSpPr>
          <p:cNvPr id="17413" name="Rectangle 3"/>
          <p:cNvSpPr>
            <a:spLocks noGrp="1" noChangeArrowheads="1"/>
          </p:cNvSpPr>
          <p:nvPr>
            <p:ph type="body" idx="1"/>
          </p:nvPr>
        </p:nvSpPr>
        <p:spPr>
          <a:xfrm>
            <a:off x="915247" y="4419018"/>
            <a:ext cx="5179907" cy="4191450"/>
          </a:xfrm>
          <a:noFill/>
        </p:spPr>
        <p:txBody>
          <a:bodyPr lIns="91421" tIns="45710" rIns="91421" bIns="45710"/>
          <a:lstStyle/>
          <a:p>
            <a:pPr marL="232943" indent="-232943">
              <a:buFontTx/>
              <a:buAutoNum type="arabicPeriod"/>
            </a:pPr>
            <a:r>
              <a:rPr lang="en-US" altLang="en-US"/>
              <a:t>Autism spectrum disorder; Aspergers, ADD, ADHD, Autism, </a:t>
            </a:r>
          </a:p>
          <a:p>
            <a:pPr marL="232943" indent="-232943">
              <a:buFontTx/>
              <a:buAutoNum type="arabicPeriod"/>
            </a:pPr>
            <a:r>
              <a:rPr lang="en-US" altLang="en-US"/>
              <a:t>Exposure-alcohol or toxins</a:t>
            </a:r>
          </a:p>
          <a:p>
            <a:pPr marL="232943" indent="-232943">
              <a:buFontTx/>
              <a:buAutoNum type="arabicPeriod"/>
            </a:pPr>
            <a:r>
              <a:rPr lang="en-US" altLang="en-US"/>
              <a:t>Communication can be done with PECS-examples later in the slide deck</a:t>
            </a:r>
          </a:p>
          <a:p>
            <a:pPr marL="232943" indent="-232943">
              <a:buFontTx/>
              <a:buAutoNum type="arabicPeriod"/>
            </a:pPr>
            <a:r>
              <a:rPr lang="en-US" altLang="en-US"/>
              <a:t>Pain assessments with FLACCS or FACES-examples later in the slide deck</a:t>
            </a:r>
          </a:p>
          <a:p>
            <a:pPr marL="232943" indent="-232943">
              <a:buFontTx/>
              <a:buAutoNum type="arabicPeriod"/>
            </a:pPr>
            <a:r>
              <a:rPr lang="en-US" altLang="en-US"/>
              <a:t>Appearances are usually normal so assessments have to be thorough</a:t>
            </a:r>
          </a:p>
        </p:txBody>
      </p:sp>
    </p:spTree>
    <p:extLst>
      <p:ext uri="{BB962C8B-B14F-4D97-AF65-F5344CB8AC3E}">
        <p14:creationId xmlns:p14="http://schemas.microsoft.com/office/powerpoint/2010/main" val="3307884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Comic Sans MS" panose="030F0702030302020204" pitchFamily="66" charset="0"/>
              </a:defRPr>
            </a:lvl1pPr>
            <a:lvl2pPr marL="757066" indent="-291179">
              <a:defRPr>
                <a:solidFill>
                  <a:schemeClr val="tx1"/>
                </a:solidFill>
                <a:latin typeface="Comic Sans MS" panose="030F0702030302020204" pitchFamily="66" charset="0"/>
              </a:defRPr>
            </a:lvl2pPr>
            <a:lvl3pPr marL="1164717" indent="-232943">
              <a:defRPr>
                <a:solidFill>
                  <a:schemeClr val="tx1"/>
                </a:solidFill>
                <a:latin typeface="Comic Sans MS" panose="030F0702030302020204" pitchFamily="66" charset="0"/>
              </a:defRPr>
            </a:lvl3pPr>
            <a:lvl4pPr marL="1630604" indent="-232943">
              <a:defRPr>
                <a:solidFill>
                  <a:schemeClr val="tx1"/>
                </a:solidFill>
                <a:latin typeface="Comic Sans MS" panose="030F0702030302020204" pitchFamily="66" charset="0"/>
              </a:defRPr>
            </a:lvl4pPr>
            <a:lvl5pPr marL="2096491" indent="-232943">
              <a:defRPr>
                <a:solidFill>
                  <a:schemeClr val="tx1"/>
                </a:solidFill>
                <a:latin typeface="Comic Sans MS" panose="030F0702030302020204" pitchFamily="66" charset="0"/>
              </a:defRPr>
            </a:lvl5pPr>
            <a:lvl6pPr marL="2562377" indent="-232943" eaLnBrk="0" fontAlgn="base" hangingPunct="0">
              <a:spcBef>
                <a:spcPct val="0"/>
              </a:spcBef>
              <a:spcAft>
                <a:spcPct val="0"/>
              </a:spcAft>
              <a:defRPr>
                <a:solidFill>
                  <a:schemeClr val="tx1"/>
                </a:solidFill>
                <a:latin typeface="Comic Sans MS" panose="030F0702030302020204" pitchFamily="66" charset="0"/>
              </a:defRPr>
            </a:lvl6pPr>
            <a:lvl7pPr marL="3028264" indent="-232943" eaLnBrk="0" fontAlgn="base" hangingPunct="0">
              <a:spcBef>
                <a:spcPct val="0"/>
              </a:spcBef>
              <a:spcAft>
                <a:spcPct val="0"/>
              </a:spcAft>
              <a:defRPr>
                <a:solidFill>
                  <a:schemeClr val="tx1"/>
                </a:solidFill>
                <a:latin typeface="Comic Sans MS" panose="030F0702030302020204" pitchFamily="66" charset="0"/>
              </a:defRPr>
            </a:lvl7pPr>
            <a:lvl8pPr marL="3494151" indent="-232943" eaLnBrk="0" fontAlgn="base" hangingPunct="0">
              <a:spcBef>
                <a:spcPct val="0"/>
              </a:spcBef>
              <a:spcAft>
                <a:spcPct val="0"/>
              </a:spcAft>
              <a:defRPr>
                <a:solidFill>
                  <a:schemeClr val="tx1"/>
                </a:solidFill>
                <a:latin typeface="Comic Sans MS" panose="030F0702030302020204" pitchFamily="66" charset="0"/>
              </a:defRPr>
            </a:lvl8pPr>
            <a:lvl9pPr marL="3960038" indent="-232943" eaLnBrk="0" fontAlgn="base" hangingPunct="0">
              <a:spcBef>
                <a:spcPct val="0"/>
              </a:spcBef>
              <a:spcAft>
                <a:spcPct val="0"/>
              </a:spcAft>
              <a:defRPr>
                <a:solidFill>
                  <a:schemeClr val="tx1"/>
                </a:solidFill>
                <a:latin typeface="Comic Sans MS" panose="030F0702030302020204" pitchFamily="66" charset="0"/>
              </a:defRPr>
            </a:lvl9pPr>
          </a:lstStyle>
          <a:p>
            <a:fld id="{E2CC63F5-5D88-4191-B6B8-43A5CD37C933}" type="slidenum">
              <a:rPr lang="en-US" altLang="en-US" smtClean="0">
                <a:latin typeface="Arial" panose="020B0604020202020204" pitchFamily="34" charset="0"/>
              </a:rPr>
              <a:pPr/>
              <a:t>9</a:t>
            </a:fld>
            <a:endParaRPr lang="en-US" altLang="en-US">
              <a:latin typeface="Arial" panose="020B0604020202020204" pitchFamily="34" charset="0"/>
            </a:endParaRPr>
          </a:p>
        </p:txBody>
      </p:sp>
      <p:sp>
        <p:nvSpPr>
          <p:cNvPr id="19459" name="Rectangle 7"/>
          <p:cNvSpPr txBox="1">
            <a:spLocks noGrp="1" noChangeArrowheads="1"/>
          </p:cNvSpPr>
          <p:nvPr/>
        </p:nvSpPr>
        <p:spPr bwMode="auto">
          <a:xfrm>
            <a:off x="3962824" y="8839650"/>
            <a:ext cx="3047577" cy="4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896938">
              <a:defRPr>
                <a:solidFill>
                  <a:schemeClr val="tx1"/>
                </a:solidFill>
                <a:latin typeface="Comic Sans MS" panose="030F0702030302020204" pitchFamily="66" charset="0"/>
              </a:defRPr>
            </a:lvl1pPr>
            <a:lvl2pPr marL="731838" indent="-282575" defTabSz="896938">
              <a:defRPr>
                <a:solidFill>
                  <a:schemeClr val="tx1"/>
                </a:solidFill>
                <a:latin typeface="Comic Sans MS" panose="030F0702030302020204" pitchFamily="66" charset="0"/>
              </a:defRPr>
            </a:lvl2pPr>
            <a:lvl3pPr marL="1125538" indent="-225425" defTabSz="896938">
              <a:defRPr>
                <a:solidFill>
                  <a:schemeClr val="tx1"/>
                </a:solidFill>
                <a:latin typeface="Comic Sans MS" panose="030F0702030302020204" pitchFamily="66" charset="0"/>
              </a:defRPr>
            </a:lvl3pPr>
            <a:lvl4pPr marL="1574800" indent="-225425" defTabSz="896938">
              <a:defRPr>
                <a:solidFill>
                  <a:schemeClr val="tx1"/>
                </a:solidFill>
                <a:latin typeface="Comic Sans MS" panose="030F0702030302020204" pitchFamily="66" charset="0"/>
              </a:defRPr>
            </a:lvl4pPr>
            <a:lvl5pPr marL="2025650" indent="-225425" defTabSz="896938">
              <a:defRPr>
                <a:solidFill>
                  <a:schemeClr val="tx1"/>
                </a:solidFill>
                <a:latin typeface="Comic Sans MS" panose="030F0702030302020204" pitchFamily="66" charset="0"/>
              </a:defRPr>
            </a:lvl5pPr>
            <a:lvl6pPr marL="2482850" indent="-225425" defTabSz="896938" eaLnBrk="0" fontAlgn="base" hangingPunct="0">
              <a:spcBef>
                <a:spcPct val="0"/>
              </a:spcBef>
              <a:spcAft>
                <a:spcPct val="0"/>
              </a:spcAft>
              <a:defRPr>
                <a:solidFill>
                  <a:schemeClr val="tx1"/>
                </a:solidFill>
                <a:latin typeface="Comic Sans MS" panose="030F0702030302020204" pitchFamily="66" charset="0"/>
              </a:defRPr>
            </a:lvl6pPr>
            <a:lvl7pPr marL="2940050" indent="-225425" defTabSz="896938" eaLnBrk="0" fontAlgn="base" hangingPunct="0">
              <a:spcBef>
                <a:spcPct val="0"/>
              </a:spcBef>
              <a:spcAft>
                <a:spcPct val="0"/>
              </a:spcAft>
              <a:defRPr>
                <a:solidFill>
                  <a:schemeClr val="tx1"/>
                </a:solidFill>
                <a:latin typeface="Comic Sans MS" panose="030F0702030302020204" pitchFamily="66" charset="0"/>
              </a:defRPr>
            </a:lvl7pPr>
            <a:lvl8pPr marL="3397250" indent="-225425" defTabSz="896938" eaLnBrk="0" fontAlgn="base" hangingPunct="0">
              <a:spcBef>
                <a:spcPct val="0"/>
              </a:spcBef>
              <a:spcAft>
                <a:spcPct val="0"/>
              </a:spcAft>
              <a:defRPr>
                <a:solidFill>
                  <a:schemeClr val="tx1"/>
                </a:solidFill>
                <a:latin typeface="Comic Sans MS" panose="030F0702030302020204" pitchFamily="66" charset="0"/>
              </a:defRPr>
            </a:lvl8pPr>
            <a:lvl9pPr marL="3854450" indent="-225425" defTabSz="896938" eaLnBrk="0" fontAlgn="base" hangingPunct="0">
              <a:spcBef>
                <a:spcPct val="0"/>
              </a:spcBef>
              <a:spcAft>
                <a:spcPct val="0"/>
              </a:spcAft>
              <a:defRPr>
                <a:solidFill>
                  <a:schemeClr val="tx1"/>
                </a:solidFill>
                <a:latin typeface="Comic Sans MS" panose="030F0702030302020204" pitchFamily="66" charset="0"/>
              </a:defRPr>
            </a:lvl9pPr>
          </a:lstStyle>
          <a:p>
            <a:pPr algn="r" eaLnBrk="1" hangingPunct="1"/>
            <a:fld id="{B87B79E8-2832-42E1-B2E0-EC2186766689}" type="slidenum">
              <a:rPr lang="en-US" altLang="en-US" sz="1200">
                <a:latin typeface="Arial" panose="020B0604020202020204" pitchFamily="34" charset="0"/>
              </a:rPr>
              <a:pPr algn="r" eaLnBrk="1" hangingPunct="1"/>
              <a:t>9</a:t>
            </a:fld>
            <a:endParaRPr lang="en-US" altLang="en-US" sz="1200">
              <a:latin typeface="Arial" panose="020B0604020202020204" pitchFamily="34" charset="0"/>
            </a:endParaRPr>
          </a:p>
        </p:txBody>
      </p:sp>
      <p:sp>
        <p:nvSpPr>
          <p:cNvPr id="19460" name="Rectangle 2"/>
          <p:cNvSpPr>
            <a:spLocks noGrp="1" noRot="1" noChangeAspect="1" noChangeArrowheads="1" noTextEdit="1"/>
          </p:cNvSpPr>
          <p:nvPr>
            <p:ph type="sldImg"/>
          </p:nvPr>
        </p:nvSpPr>
        <p:spPr>
          <a:xfrm>
            <a:off x="388938" y="685800"/>
            <a:ext cx="6232525" cy="3505200"/>
          </a:xfrm>
          <a:ln/>
        </p:spPr>
      </p:sp>
      <p:sp>
        <p:nvSpPr>
          <p:cNvPr id="19461" name="Rectangle 3"/>
          <p:cNvSpPr>
            <a:spLocks noGrp="1" noChangeArrowheads="1"/>
          </p:cNvSpPr>
          <p:nvPr>
            <p:ph type="body" idx="1"/>
          </p:nvPr>
        </p:nvSpPr>
        <p:spPr>
          <a:xfrm>
            <a:off x="915247" y="4419018"/>
            <a:ext cx="5179907" cy="4191450"/>
          </a:xfrm>
          <a:noFill/>
        </p:spPr>
        <p:txBody>
          <a:bodyPr lIns="91421" tIns="45710" rIns="91421" bIns="45710"/>
          <a:lstStyle/>
          <a:p>
            <a:pPr marL="232943" indent="-232943">
              <a:buFontTx/>
              <a:buAutoNum type="arabicPeriod"/>
            </a:pPr>
            <a:r>
              <a:rPr lang="en-US" altLang="en-US" dirty="0"/>
              <a:t>Example of Picture Exchange Communication (PECS)</a:t>
            </a:r>
          </a:p>
        </p:txBody>
      </p:sp>
    </p:spTree>
    <p:extLst>
      <p:ext uri="{BB962C8B-B14F-4D97-AF65-F5344CB8AC3E}">
        <p14:creationId xmlns:p14="http://schemas.microsoft.com/office/powerpoint/2010/main" val="2833132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8/21/2018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8/21/2018</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8/21/2018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8/21/2018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8/21/2018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8/21/2018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8/21/2018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8/21/2018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4B4EEDC6-36CA-4209-B482-2ED76AA0BF08}" type="datetime1">
              <a:rPr lang="en-US" smtClean="0"/>
              <a:t>8/21/2018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8/21/2018</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8/21/2018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8/21/2018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8/21/2018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8/21/2018</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8/21/2018</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8/21/2018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8/21/2018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8/21/2018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969326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8/21/2018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8/21/2018</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9A198C9B-0587-4A1E-9E03-E4C9FE222F08}" type="datetime1">
              <a:rPr lang="en-US" smtClean="0"/>
              <a:t>8/21/2018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466A75E6-E45B-4C5D-981E-7C8ED0C72F5D}"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55963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8/21/2018</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A8CA1A9B-139F-4606-AD0A-F3253110DAE5}" type="datetime1">
              <a:rPr lang="en-US" smtClean="0"/>
              <a:t>8/21/2018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28800"/>
            <a:ext cx="5029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828800"/>
            <a:ext cx="5029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6CFD71F5-0FF0-43A6-91C6-7832F5227F87}" type="slidenum">
              <a:rPr lang="en-US" altLang="en-US"/>
              <a:pPr>
                <a:defRPr/>
              </a:pPr>
              <a:t>‹#›</a:t>
            </a:fld>
            <a:endParaRPr lang="en-US" altLang="en-US"/>
          </a:p>
        </p:txBody>
      </p:sp>
    </p:spTree>
    <p:extLst>
      <p:ext uri="{BB962C8B-B14F-4D97-AF65-F5344CB8AC3E}">
        <p14:creationId xmlns:p14="http://schemas.microsoft.com/office/powerpoint/2010/main" val="2145725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F0C8E38C-078F-4585-9E07-972DB77B342C}" type="slidenum">
              <a:rPr lang="en-US" altLang="en-US"/>
              <a:pPr>
                <a:defRPr/>
              </a:pPr>
              <a:t>‹#›</a:t>
            </a:fld>
            <a:endParaRPr lang="en-US" altLang="en-US"/>
          </a:p>
        </p:txBody>
      </p:sp>
    </p:spTree>
    <p:extLst>
      <p:ext uri="{BB962C8B-B14F-4D97-AF65-F5344CB8AC3E}">
        <p14:creationId xmlns:p14="http://schemas.microsoft.com/office/powerpoint/2010/main" val="1034279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8/21/2018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8/21/2018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8/21/2018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8/21/2018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8/21/2018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 id="2147483820" r:id="rId50"/>
    <p:sldLayoutId id="2147483821" r:id="rId5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4187952"/>
            <a:ext cx="12192000" cy="1199223"/>
          </a:xfrm>
        </p:spPr>
        <p:txBody>
          <a:bodyPr/>
          <a:lstStyle/>
          <a:p>
            <a:r>
              <a:rPr lang="en-US" dirty="0"/>
              <a:t>Pediatric Surge</a:t>
            </a:r>
            <a:br>
              <a:rPr lang="en-US" dirty="0"/>
            </a:br>
            <a:r>
              <a:rPr lang="en-US" dirty="0"/>
              <a:t>Children with Special Needs</a:t>
            </a:r>
          </a:p>
        </p:txBody>
      </p:sp>
      <p:sp>
        <p:nvSpPr>
          <p:cNvPr id="2" name="Text Placeholder 1"/>
          <p:cNvSpPr>
            <a:spLocks noGrp="1"/>
          </p:cNvSpPr>
          <p:nvPr>
            <p:ph type="body" sz="quarter" idx="14"/>
          </p:nvPr>
        </p:nvSpPr>
        <p:spPr/>
        <p:txBody>
          <a:bodyPr>
            <a:normAutofit/>
          </a:bodyPr>
          <a:lstStyle/>
          <a:p>
            <a:r>
              <a:rPr lang="en-US" dirty="0" smtClean="0"/>
              <a:t>Tracy Larsen </a:t>
            </a:r>
            <a:r>
              <a:rPr lang="en-US" dirty="0" smtClean="0">
                <a:solidFill>
                  <a:schemeClr val="accent2"/>
                </a:solidFill>
              </a:rPr>
              <a:t>|</a:t>
            </a:r>
            <a:r>
              <a:rPr lang="en-US" dirty="0" smtClean="0"/>
              <a:t> Regions Hospital</a:t>
            </a:r>
            <a:endParaRPr lang="en-US" dirty="0"/>
          </a:p>
          <a:p>
            <a:r>
              <a:rPr lang="en-US" dirty="0" smtClean="0"/>
              <a:t>2018</a:t>
            </a:r>
            <a:endParaRPr lang="en-US" dirty="0"/>
          </a:p>
        </p:txBody>
      </p:sp>
      <p:pic>
        <p:nvPicPr>
          <p:cNvPr id="5" name="MN.IT Services Logo" descr="Minnesota Department of Heal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10" y="1775421"/>
            <a:ext cx="5670580" cy="813933"/>
          </a:xfrm>
          <a:prstGeom prst="rect">
            <a:avLst/>
          </a:prstGeom>
        </p:spPr>
      </p:pic>
    </p:spTree>
    <p:extLst>
      <p:ext uri="{BB962C8B-B14F-4D97-AF65-F5344CB8AC3E}">
        <p14:creationId xmlns:p14="http://schemas.microsoft.com/office/powerpoint/2010/main" val="28542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2"/>
          <p:cNvSpPr>
            <a:spLocks noChangeArrowheads="1" noChangeShapeType="1" noTextEdit="1"/>
          </p:cNvSpPr>
          <p:nvPr/>
        </p:nvSpPr>
        <p:spPr bwMode="auto">
          <a:xfrm>
            <a:off x="2017714" y="2119313"/>
            <a:ext cx="8054975" cy="1879600"/>
          </a:xfrm>
          <a:prstGeom prst="rect">
            <a:avLst/>
          </a:prstGeom>
        </p:spPr>
        <p:txBody>
          <a:bodyPr wrap="none" fromWordArt="1">
            <a:prstTxWarp prst="textPlain">
              <a:avLst>
                <a:gd name="adj" fmla="val 50000"/>
              </a:avLst>
            </a:prstTxWarp>
          </a:bodyPr>
          <a:lstStyle/>
          <a:p>
            <a:pPr algn="ctr"/>
            <a:endParaRPr lang="en-US" sz="3600" kern="10" normalizeH="1">
              <a:ln w="19050">
                <a:solidFill>
                  <a:schemeClr val="hlink"/>
                </a:solidFill>
                <a:round/>
                <a:headEnd/>
                <a:tailEnd/>
              </a:ln>
              <a:solidFill>
                <a:schemeClr val="accent1"/>
              </a:solidFill>
              <a:effectLst>
                <a:outerShdw dist="35921" dir="2700000" algn="ctr" rotWithShape="0">
                  <a:srgbClr val="990000"/>
                </a:outerShdw>
              </a:effectLst>
              <a:latin typeface="Impact" panose="020B0806030902050204" pitchFamily="34" charset="0"/>
            </a:endParaRPr>
          </a:p>
        </p:txBody>
      </p:sp>
      <p:sp>
        <p:nvSpPr>
          <p:cNvPr id="26627" name="Title 1"/>
          <p:cNvSpPr>
            <a:spLocks noGrp="1"/>
          </p:cNvSpPr>
          <p:nvPr>
            <p:ph type="title"/>
          </p:nvPr>
        </p:nvSpPr>
        <p:spPr/>
        <p:txBody>
          <a:bodyPr/>
          <a:lstStyle/>
          <a:p>
            <a:r>
              <a:rPr lang="en-US" altLang="en-US" dirty="0"/>
              <a:t>Syndromes</a:t>
            </a:r>
          </a:p>
        </p:txBody>
      </p:sp>
      <p:sp>
        <p:nvSpPr>
          <p:cNvPr id="26628" name="Content Placeholder 2"/>
          <p:cNvSpPr>
            <a:spLocks noGrp="1"/>
          </p:cNvSpPr>
          <p:nvPr>
            <p:ph sz="half" idx="1"/>
          </p:nvPr>
        </p:nvSpPr>
        <p:spPr/>
        <p:txBody>
          <a:bodyPr>
            <a:normAutofit/>
          </a:bodyPr>
          <a:lstStyle/>
          <a:p>
            <a:r>
              <a:rPr lang="en-US" altLang="en-US" sz="2800" dirty="0"/>
              <a:t>Down (Trisomy 21)</a:t>
            </a:r>
          </a:p>
          <a:p>
            <a:pPr lvl="1"/>
            <a:r>
              <a:rPr lang="en-US" altLang="en-US" sz="2400" dirty="0"/>
              <a:t>1/650</a:t>
            </a:r>
          </a:p>
          <a:p>
            <a:r>
              <a:rPr lang="en-US" altLang="en-US" sz="2800" dirty="0"/>
              <a:t>Turners </a:t>
            </a:r>
          </a:p>
          <a:p>
            <a:pPr lvl="1"/>
            <a:r>
              <a:rPr lang="en-US" altLang="en-US" sz="2400" dirty="0"/>
              <a:t>1/2500 female</a:t>
            </a:r>
          </a:p>
          <a:p>
            <a:r>
              <a:rPr lang="en-US" altLang="en-US" sz="2800" dirty="0"/>
              <a:t>DiGeorge</a:t>
            </a:r>
          </a:p>
          <a:p>
            <a:pPr lvl="1"/>
            <a:r>
              <a:rPr lang="en-US" altLang="en-US" sz="2400" dirty="0"/>
              <a:t>1/5000</a:t>
            </a:r>
          </a:p>
          <a:p>
            <a:endParaRPr lang="en-US" altLang="en-US" dirty="0"/>
          </a:p>
        </p:txBody>
      </p:sp>
      <p:pic>
        <p:nvPicPr>
          <p:cNvPr id="26629"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43812" y="2432844"/>
            <a:ext cx="2238375" cy="2905125"/>
          </a:xfrm>
        </p:spPr>
      </p:pic>
    </p:spTree>
    <p:extLst>
      <p:ext uri="{BB962C8B-B14F-4D97-AF65-F5344CB8AC3E}">
        <p14:creationId xmlns:p14="http://schemas.microsoft.com/office/powerpoint/2010/main" val="1394647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2"/>
          <p:cNvSpPr>
            <a:spLocks noChangeArrowheads="1" noChangeShapeType="1" noTextEdit="1"/>
          </p:cNvSpPr>
          <p:nvPr/>
        </p:nvSpPr>
        <p:spPr bwMode="auto">
          <a:xfrm>
            <a:off x="2017714" y="2119313"/>
            <a:ext cx="8054975" cy="1879600"/>
          </a:xfrm>
          <a:prstGeom prst="rect">
            <a:avLst/>
          </a:prstGeom>
        </p:spPr>
        <p:txBody>
          <a:bodyPr wrap="none" fromWordArt="1">
            <a:prstTxWarp prst="textPlain">
              <a:avLst>
                <a:gd name="adj" fmla="val 50000"/>
              </a:avLst>
            </a:prstTxWarp>
          </a:bodyPr>
          <a:lstStyle/>
          <a:p>
            <a:pPr algn="ctr"/>
            <a:endParaRPr lang="en-US" sz="3600" kern="10" normalizeH="1">
              <a:ln w="19050">
                <a:solidFill>
                  <a:schemeClr val="hlink"/>
                </a:solidFill>
                <a:round/>
                <a:headEnd/>
                <a:tailEnd/>
              </a:ln>
              <a:solidFill>
                <a:schemeClr val="accent1"/>
              </a:solidFill>
              <a:effectLst>
                <a:outerShdw dist="35921" dir="2700000" algn="ctr" rotWithShape="0">
                  <a:srgbClr val="990000"/>
                </a:outerShdw>
              </a:effectLst>
              <a:latin typeface="Impact" panose="020B0806030902050204" pitchFamily="34" charset="0"/>
            </a:endParaRPr>
          </a:p>
        </p:txBody>
      </p:sp>
      <p:sp>
        <p:nvSpPr>
          <p:cNvPr id="28675" name="Title 1"/>
          <p:cNvSpPr>
            <a:spLocks noGrp="1"/>
          </p:cNvSpPr>
          <p:nvPr>
            <p:ph type="title"/>
          </p:nvPr>
        </p:nvSpPr>
        <p:spPr/>
        <p:txBody>
          <a:bodyPr/>
          <a:lstStyle/>
          <a:p>
            <a:r>
              <a:rPr lang="en-US" altLang="en-US" dirty="0"/>
              <a:t>Syndromes</a:t>
            </a:r>
          </a:p>
        </p:txBody>
      </p:sp>
      <p:sp>
        <p:nvSpPr>
          <p:cNvPr id="28676" name="Content Placeholder 2"/>
          <p:cNvSpPr>
            <a:spLocks noGrp="1"/>
          </p:cNvSpPr>
          <p:nvPr>
            <p:ph sz="half" idx="1"/>
          </p:nvPr>
        </p:nvSpPr>
        <p:spPr/>
        <p:txBody>
          <a:bodyPr>
            <a:normAutofit/>
          </a:bodyPr>
          <a:lstStyle/>
          <a:p>
            <a:r>
              <a:rPr lang="en-US" altLang="en-US" sz="2800" dirty="0"/>
              <a:t>Medical/Develop</a:t>
            </a:r>
          </a:p>
          <a:p>
            <a:pPr lvl="1"/>
            <a:r>
              <a:rPr lang="en-US" altLang="en-US" sz="2400" dirty="0"/>
              <a:t>Complications vary from significant to minor</a:t>
            </a:r>
          </a:p>
          <a:p>
            <a:pPr lvl="1"/>
            <a:r>
              <a:rPr lang="en-US" altLang="en-US" sz="2400" dirty="0"/>
              <a:t>Low tone</a:t>
            </a:r>
          </a:p>
          <a:p>
            <a:pPr lvl="1"/>
            <a:r>
              <a:rPr lang="en-US" altLang="en-US" sz="2400" dirty="0"/>
              <a:t>Facial asymmetry</a:t>
            </a:r>
          </a:p>
          <a:p>
            <a:pPr lvl="1"/>
            <a:r>
              <a:rPr lang="en-US" altLang="en-US" sz="2400" dirty="0"/>
              <a:t>Equipment?</a:t>
            </a:r>
          </a:p>
          <a:p>
            <a:pPr lvl="1"/>
            <a:r>
              <a:rPr lang="en-US" altLang="en-US" sz="2400" dirty="0"/>
              <a:t>Meds?</a:t>
            </a:r>
          </a:p>
        </p:txBody>
      </p:sp>
      <p:sp>
        <p:nvSpPr>
          <p:cNvPr id="28677" name="Content Placeholder 3"/>
          <p:cNvSpPr>
            <a:spLocks noGrp="1"/>
          </p:cNvSpPr>
          <p:nvPr>
            <p:ph sz="half" idx="2"/>
          </p:nvPr>
        </p:nvSpPr>
        <p:spPr/>
        <p:txBody>
          <a:bodyPr>
            <a:normAutofit/>
          </a:bodyPr>
          <a:lstStyle/>
          <a:p>
            <a:r>
              <a:rPr lang="en-US" altLang="en-US" sz="2800" dirty="0"/>
              <a:t>Challenges</a:t>
            </a:r>
          </a:p>
          <a:p>
            <a:pPr lvl="1"/>
            <a:r>
              <a:rPr lang="en-US" altLang="en-US" sz="2400" dirty="0"/>
              <a:t>Assessment</a:t>
            </a:r>
          </a:p>
          <a:p>
            <a:pPr lvl="2"/>
            <a:r>
              <a:rPr lang="en-US" altLang="en-US" sz="2000" dirty="0"/>
              <a:t>PMHX</a:t>
            </a:r>
          </a:p>
          <a:p>
            <a:pPr lvl="2"/>
            <a:r>
              <a:rPr lang="en-US" altLang="en-US" sz="2000" dirty="0"/>
              <a:t>Pain</a:t>
            </a:r>
          </a:p>
          <a:p>
            <a:pPr lvl="2"/>
            <a:r>
              <a:rPr lang="en-US" altLang="en-US" sz="2000" dirty="0"/>
              <a:t>Scars</a:t>
            </a:r>
          </a:p>
          <a:p>
            <a:pPr lvl="1"/>
            <a:r>
              <a:rPr lang="en-US" altLang="en-US" sz="2400" dirty="0"/>
              <a:t>Communication</a:t>
            </a:r>
          </a:p>
          <a:p>
            <a:pPr lvl="2"/>
            <a:r>
              <a:rPr lang="en-US" altLang="en-US" sz="2000" dirty="0"/>
              <a:t>Verbal Vs. non-verbal</a:t>
            </a:r>
          </a:p>
        </p:txBody>
      </p:sp>
    </p:spTree>
    <p:extLst>
      <p:ext uri="{BB962C8B-B14F-4D97-AF65-F5344CB8AC3E}">
        <p14:creationId xmlns:p14="http://schemas.microsoft.com/office/powerpoint/2010/main" val="4040413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p:cNvSpPr>
            <a:spLocks noChangeArrowheads="1" noChangeShapeType="1" noTextEdit="1"/>
          </p:cNvSpPr>
          <p:nvPr/>
        </p:nvSpPr>
        <p:spPr bwMode="auto">
          <a:xfrm>
            <a:off x="2017714" y="2119313"/>
            <a:ext cx="8054975" cy="1879600"/>
          </a:xfrm>
          <a:prstGeom prst="rect">
            <a:avLst/>
          </a:prstGeom>
        </p:spPr>
        <p:txBody>
          <a:bodyPr wrap="none" fromWordArt="1">
            <a:prstTxWarp prst="textPlain">
              <a:avLst>
                <a:gd name="adj" fmla="val 50000"/>
              </a:avLst>
            </a:prstTxWarp>
          </a:bodyPr>
          <a:lstStyle/>
          <a:p>
            <a:pPr algn="ctr"/>
            <a:endParaRPr lang="en-US" sz="3600" kern="10" normalizeH="1">
              <a:ln w="19050">
                <a:solidFill>
                  <a:schemeClr val="hlink"/>
                </a:solidFill>
                <a:round/>
                <a:headEnd/>
                <a:tailEnd/>
              </a:ln>
              <a:solidFill>
                <a:schemeClr val="accent1"/>
              </a:solidFill>
              <a:effectLst>
                <a:outerShdw dist="35921" dir="2700000" algn="ctr" rotWithShape="0">
                  <a:srgbClr val="990000"/>
                </a:outerShdw>
              </a:effectLst>
              <a:latin typeface="Impact" panose="020B0806030902050204" pitchFamily="34" charset="0"/>
            </a:endParaRPr>
          </a:p>
        </p:txBody>
      </p:sp>
      <p:sp>
        <p:nvSpPr>
          <p:cNvPr id="20483" name="Title 1"/>
          <p:cNvSpPr>
            <a:spLocks noGrp="1"/>
          </p:cNvSpPr>
          <p:nvPr>
            <p:ph type="title"/>
          </p:nvPr>
        </p:nvSpPr>
        <p:spPr/>
        <p:txBody>
          <a:bodyPr/>
          <a:lstStyle/>
          <a:p>
            <a:r>
              <a:rPr lang="en-US" altLang="en-US" dirty="0"/>
              <a:t>Acquired</a:t>
            </a:r>
          </a:p>
        </p:txBody>
      </p:sp>
      <p:pic>
        <p:nvPicPr>
          <p:cNvPr id="10" name="Picture Placeholder 9"/>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521" b="7521"/>
          <a:stretch>
            <a:fillRect/>
          </a:stretch>
        </p:blipFill>
        <p:spPr/>
      </p:pic>
      <p:sp>
        <p:nvSpPr>
          <p:cNvPr id="3" name="Content Placeholder 2"/>
          <p:cNvSpPr>
            <a:spLocks noGrp="1"/>
          </p:cNvSpPr>
          <p:nvPr>
            <p:ph idx="1"/>
          </p:nvPr>
        </p:nvSpPr>
        <p:spPr>
          <a:xfrm>
            <a:off x="503853" y="1610867"/>
            <a:ext cx="3928188" cy="2709207"/>
          </a:xfrm>
        </p:spPr>
        <p:txBody>
          <a:bodyPr/>
          <a:lstStyle/>
          <a:p>
            <a:pPr>
              <a:defRPr/>
            </a:pPr>
            <a:r>
              <a:rPr lang="en-US" dirty="0"/>
              <a:t>Cancer</a:t>
            </a:r>
          </a:p>
          <a:p>
            <a:pPr>
              <a:defRPr/>
            </a:pPr>
            <a:r>
              <a:rPr lang="en-US" dirty="0"/>
              <a:t>Diabetes</a:t>
            </a:r>
          </a:p>
          <a:p>
            <a:pPr>
              <a:defRPr/>
            </a:pPr>
            <a:r>
              <a:rPr lang="en-US" dirty="0"/>
              <a:t>Post injury</a:t>
            </a:r>
          </a:p>
        </p:txBody>
      </p:sp>
      <p:pic>
        <p:nvPicPr>
          <p:cNvPr id="20485" name="Content Placeholder 4"/>
          <p:cNvPicPr>
            <a:picLocks noGrp="1" noChangeAspect="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9441656" y="1212850"/>
            <a:ext cx="2540000" cy="1812925"/>
          </a:xfrm>
        </p:spPr>
      </p:pic>
      <p:pic>
        <p:nvPicPr>
          <p:cNvPr id="2048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09865" y="4711743"/>
            <a:ext cx="2316163"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256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2017714" y="2119313"/>
            <a:ext cx="8054975" cy="1879600"/>
          </a:xfrm>
          <a:prstGeom prst="rect">
            <a:avLst/>
          </a:prstGeom>
        </p:spPr>
        <p:txBody>
          <a:bodyPr wrap="none" fromWordArt="1">
            <a:prstTxWarp prst="textPlain">
              <a:avLst>
                <a:gd name="adj" fmla="val 50000"/>
              </a:avLst>
            </a:prstTxWarp>
          </a:bodyPr>
          <a:lstStyle/>
          <a:p>
            <a:pPr algn="ctr"/>
            <a:endParaRPr lang="en-US" sz="3600" kern="10" normalizeH="1">
              <a:ln w="19050">
                <a:solidFill>
                  <a:schemeClr val="hlink"/>
                </a:solidFill>
                <a:round/>
                <a:headEnd/>
                <a:tailEnd/>
              </a:ln>
              <a:solidFill>
                <a:schemeClr val="accent1"/>
              </a:solidFill>
              <a:effectLst>
                <a:outerShdw dist="35921" dir="2700000" algn="ctr" rotWithShape="0">
                  <a:srgbClr val="990000"/>
                </a:outerShdw>
              </a:effectLst>
              <a:latin typeface="Impact" panose="020B0806030902050204" pitchFamily="34" charset="0"/>
            </a:endParaRPr>
          </a:p>
        </p:txBody>
      </p:sp>
      <p:sp>
        <p:nvSpPr>
          <p:cNvPr id="22531" name="Title 1"/>
          <p:cNvSpPr>
            <a:spLocks noGrp="1"/>
          </p:cNvSpPr>
          <p:nvPr>
            <p:ph type="title"/>
          </p:nvPr>
        </p:nvSpPr>
        <p:spPr/>
        <p:txBody>
          <a:bodyPr/>
          <a:lstStyle/>
          <a:p>
            <a:r>
              <a:rPr lang="en-US" altLang="en-US" dirty="0"/>
              <a:t>Acquired</a:t>
            </a:r>
          </a:p>
        </p:txBody>
      </p:sp>
      <p:sp>
        <p:nvSpPr>
          <p:cNvPr id="3" name="Content Placeholder 2"/>
          <p:cNvSpPr>
            <a:spLocks noGrp="1"/>
          </p:cNvSpPr>
          <p:nvPr>
            <p:ph sz="half" idx="1"/>
          </p:nvPr>
        </p:nvSpPr>
        <p:spPr/>
        <p:txBody>
          <a:bodyPr>
            <a:normAutofit/>
          </a:bodyPr>
          <a:lstStyle/>
          <a:p>
            <a:pPr>
              <a:defRPr/>
            </a:pPr>
            <a:r>
              <a:rPr lang="en-US" sz="2800" dirty="0"/>
              <a:t>Cancer</a:t>
            </a:r>
          </a:p>
          <a:p>
            <a:pPr lvl="1">
              <a:defRPr/>
            </a:pPr>
            <a:r>
              <a:rPr lang="en-US" sz="2400" dirty="0"/>
              <a:t>Blood/bone marrow</a:t>
            </a:r>
          </a:p>
          <a:p>
            <a:pPr lvl="1">
              <a:defRPr/>
            </a:pPr>
            <a:r>
              <a:rPr lang="en-US" sz="2400" dirty="0"/>
              <a:t>Solid tumors</a:t>
            </a:r>
          </a:p>
          <a:p>
            <a:pPr lvl="1">
              <a:defRPr/>
            </a:pPr>
            <a:r>
              <a:rPr lang="en-US" sz="2400" dirty="0"/>
              <a:t>Sarcomas</a:t>
            </a:r>
          </a:p>
        </p:txBody>
      </p:sp>
      <p:sp>
        <p:nvSpPr>
          <p:cNvPr id="4" name="Content Placeholder 3"/>
          <p:cNvSpPr>
            <a:spLocks noGrp="1"/>
          </p:cNvSpPr>
          <p:nvPr>
            <p:ph sz="half" idx="2"/>
          </p:nvPr>
        </p:nvSpPr>
        <p:spPr/>
        <p:txBody>
          <a:bodyPr>
            <a:normAutofit/>
          </a:bodyPr>
          <a:lstStyle/>
          <a:p>
            <a:pPr>
              <a:defRPr/>
            </a:pPr>
            <a:r>
              <a:rPr lang="en-US" sz="2800" dirty="0"/>
              <a:t>Challenges</a:t>
            </a:r>
          </a:p>
          <a:p>
            <a:pPr lvl="1">
              <a:defRPr/>
            </a:pPr>
            <a:r>
              <a:rPr lang="en-US" sz="2400" dirty="0"/>
              <a:t>Assessments</a:t>
            </a:r>
          </a:p>
          <a:p>
            <a:pPr lvl="2">
              <a:defRPr/>
            </a:pPr>
            <a:r>
              <a:rPr lang="en-US" sz="2000" dirty="0"/>
              <a:t>Ports, scars</a:t>
            </a:r>
          </a:p>
          <a:p>
            <a:pPr lvl="1">
              <a:defRPr/>
            </a:pPr>
            <a:r>
              <a:rPr lang="en-US" sz="2400" dirty="0"/>
              <a:t>Missing parts</a:t>
            </a:r>
          </a:p>
          <a:p>
            <a:pPr lvl="2">
              <a:defRPr/>
            </a:pPr>
            <a:r>
              <a:rPr lang="en-US" sz="2000" dirty="0"/>
              <a:t>Tumor resection</a:t>
            </a:r>
          </a:p>
          <a:p>
            <a:pPr lvl="1">
              <a:defRPr/>
            </a:pPr>
            <a:r>
              <a:rPr lang="en-US" sz="2400" dirty="0"/>
              <a:t>Immune deficient</a:t>
            </a:r>
          </a:p>
          <a:p>
            <a:pPr lvl="1">
              <a:defRPr/>
            </a:pPr>
            <a:endParaRPr lang="en-US" dirty="0"/>
          </a:p>
          <a:p>
            <a:pPr marL="457200" lvl="1" indent="0">
              <a:buNone/>
              <a:defRPr/>
            </a:pPr>
            <a:endParaRPr lang="en-US" dirty="0"/>
          </a:p>
        </p:txBody>
      </p:sp>
    </p:spTree>
    <p:extLst>
      <p:ext uri="{BB962C8B-B14F-4D97-AF65-F5344CB8AC3E}">
        <p14:creationId xmlns:p14="http://schemas.microsoft.com/office/powerpoint/2010/main" val="1415569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2"/>
          <p:cNvSpPr>
            <a:spLocks noChangeArrowheads="1" noChangeShapeType="1" noTextEdit="1"/>
          </p:cNvSpPr>
          <p:nvPr/>
        </p:nvSpPr>
        <p:spPr bwMode="auto">
          <a:xfrm>
            <a:off x="2017714" y="2119313"/>
            <a:ext cx="8054975" cy="1879600"/>
          </a:xfrm>
          <a:prstGeom prst="rect">
            <a:avLst/>
          </a:prstGeom>
        </p:spPr>
        <p:txBody>
          <a:bodyPr wrap="none" fromWordArt="1">
            <a:prstTxWarp prst="textPlain">
              <a:avLst>
                <a:gd name="adj" fmla="val 50000"/>
              </a:avLst>
            </a:prstTxWarp>
          </a:bodyPr>
          <a:lstStyle/>
          <a:p>
            <a:pPr algn="ctr"/>
            <a:endParaRPr lang="en-US" sz="3600" kern="10" normalizeH="1">
              <a:ln w="19050">
                <a:solidFill>
                  <a:schemeClr val="hlink"/>
                </a:solidFill>
                <a:round/>
                <a:headEnd/>
                <a:tailEnd/>
              </a:ln>
              <a:solidFill>
                <a:schemeClr val="accent1"/>
              </a:solidFill>
              <a:effectLst>
                <a:outerShdw dist="35921" dir="2700000" algn="ctr" rotWithShape="0">
                  <a:srgbClr val="990000"/>
                </a:outerShdw>
              </a:effectLst>
              <a:latin typeface="Impact" panose="020B0806030902050204" pitchFamily="34" charset="0"/>
            </a:endParaRPr>
          </a:p>
        </p:txBody>
      </p:sp>
      <p:sp>
        <p:nvSpPr>
          <p:cNvPr id="24579" name="Title 1"/>
          <p:cNvSpPr>
            <a:spLocks noGrp="1"/>
          </p:cNvSpPr>
          <p:nvPr>
            <p:ph type="title"/>
          </p:nvPr>
        </p:nvSpPr>
        <p:spPr/>
        <p:txBody>
          <a:bodyPr/>
          <a:lstStyle/>
          <a:p>
            <a:r>
              <a:rPr lang="en-US" altLang="en-US" dirty="0"/>
              <a:t>Acquired</a:t>
            </a:r>
          </a:p>
        </p:txBody>
      </p:sp>
      <p:sp>
        <p:nvSpPr>
          <p:cNvPr id="3" name="Content Placeholder 2"/>
          <p:cNvSpPr>
            <a:spLocks noGrp="1"/>
          </p:cNvSpPr>
          <p:nvPr>
            <p:ph sz="half" idx="1"/>
          </p:nvPr>
        </p:nvSpPr>
        <p:spPr/>
        <p:txBody>
          <a:bodyPr>
            <a:normAutofit/>
          </a:bodyPr>
          <a:lstStyle/>
          <a:p>
            <a:pPr>
              <a:defRPr/>
            </a:pPr>
            <a:r>
              <a:rPr lang="en-US" sz="2800" dirty="0"/>
              <a:t>Diabetes</a:t>
            </a:r>
          </a:p>
          <a:p>
            <a:pPr lvl="1">
              <a:defRPr/>
            </a:pPr>
            <a:r>
              <a:rPr lang="en-US" sz="2400" dirty="0"/>
              <a:t>Type I</a:t>
            </a:r>
          </a:p>
          <a:p>
            <a:pPr lvl="2">
              <a:defRPr/>
            </a:pPr>
            <a:r>
              <a:rPr lang="en-US" sz="2000" dirty="0"/>
              <a:t>Juvenile</a:t>
            </a:r>
          </a:p>
          <a:p>
            <a:pPr lvl="2">
              <a:defRPr/>
            </a:pPr>
            <a:r>
              <a:rPr lang="en-US" sz="2000" dirty="0"/>
              <a:t>Insulin</a:t>
            </a:r>
          </a:p>
          <a:p>
            <a:pPr lvl="1">
              <a:defRPr/>
            </a:pPr>
            <a:r>
              <a:rPr lang="en-US" sz="2400" dirty="0"/>
              <a:t>Type II</a:t>
            </a:r>
          </a:p>
          <a:p>
            <a:pPr lvl="2">
              <a:defRPr/>
            </a:pPr>
            <a:r>
              <a:rPr lang="en-US" sz="2000" dirty="0"/>
              <a:t>Oral meds</a:t>
            </a:r>
          </a:p>
          <a:p>
            <a:pPr lvl="2">
              <a:defRPr/>
            </a:pPr>
            <a:r>
              <a:rPr lang="en-US" sz="2000" dirty="0"/>
              <a:t>Diet/exercise</a:t>
            </a:r>
          </a:p>
          <a:p>
            <a:pPr lvl="2">
              <a:defRPr/>
            </a:pPr>
            <a:endParaRPr lang="en-US" sz="2000" dirty="0"/>
          </a:p>
          <a:p>
            <a:pPr marL="914400" lvl="2" indent="0">
              <a:buNone/>
              <a:defRPr/>
            </a:pPr>
            <a:endParaRPr lang="en-US" sz="2000" dirty="0"/>
          </a:p>
          <a:p>
            <a:pPr marL="914400" lvl="2" indent="0">
              <a:buNone/>
              <a:defRPr/>
            </a:pPr>
            <a:endParaRPr lang="en-US" sz="2000" dirty="0"/>
          </a:p>
          <a:p>
            <a:pPr lvl="3">
              <a:defRPr/>
            </a:pPr>
            <a:endParaRPr lang="en-US" sz="1600" dirty="0"/>
          </a:p>
          <a:p>
            <a:pPr>
              <a:defRPr/>
            </a:pPr>
            <a:endParaRPr lang="en-US" dirty="0"/>
          </a:p>
        </p:txBody>
      </p:sp>
      <p:sp>
        <p:nvSpPr>
          <p:cNvPr id="4" name="Content Placeholder 3"/>
          <p:cNvSpPr>
            <a:spLocks noGrp="1"/>
          </p:cNvSpPr>
          <p:nvPr>
            <p:ph sz="half" idx="2"/>
          </p:nvPr>
        </p:nvSpPr>
        <p:spPr/>
        <p:txBody>
          <a:bodyPr>
            <a:normAutofit/>
          </a:bodyPr>
          <a:lstStyle/>
          <a:p>
            <a:pPr>
              <a:defRPr/>
            </a:pPr>
            <a:r>
              <a:rPr lang="en-US" sz="2800" dirty="0"/>
              <a:t>Challenges</a:t>
            </a:r>
          </a:p>
          <a:p>
            <a:pPr lvl="1">
              <a:defRPr/>
            </a:pPr>
            <a:r>
              <a:rPr lang="en-US" sz="2400" dirty="0"/>
              <a:t>Insulin shock</a:t>
            </a:r>
          </a:p>
          <a:p>
            <a:pPr lvl="2">
              <a:defRPr/>
            </a:pPr>
            <a:r>
              <a:rPr lang="en-US" sz="2000" dirty="0"/>
              <a:t>Hypoglycemia</a:t>
            </a:r>
          </a:p>
          <a:p>
            <a:pPr lvl="1">
              <a:defRPr/>
            </a:pPr>
            <a:r>
              <a:rPr lang="en-US" sz="2400" dirty="0"/>
              <a:t>Diabetic coma</a:t>
            </a:r>
          </a:p>
          <a:p>
            <a:pPr lvl="2">
              <a:defRPr/>
            </a:pPr>
            <a:r>
              <a:rPr lang="en-US" sz="2000" dirty="0"/>
              <a:t>Hyperglycemia</a:t>
            </a:r>
          </a:p>
          <a:p>
            <a:pPr lvl="2">
              <a:defRPr/>
            </a:pPr>
            <a:r>
              <a:rPr lang="en-US" sz="2000" dirty="0"/>
              <a:t>DKA</a:t>
            </a:r>
          </a:p>
          <a:p>
            <a:pPr lvl="1">
              <a:defRPr/>
            </a:pPr>
            <a:r>
              <a:rPr lang="en-US" sz="2400" dirty="0"/>
              <a:t>Assessments</a:t>
            </a:r>
          </a:p>
          <a:p>
            <a:pPr lvl="2">
              <a:defRPr/>
            </a:pPr>
            <a:r>
              <a:rPr lang="en-US" sz="2000" dirty="0"/>
              <a:t>Mimics trauma/poisoning/illness</a:t>
            </a:r>
          </a:p>
          <a:p>
            <a:pPr marL="914400" lvl="2" indent="0">
              <a:buNone/>
              <a:defRPr/>
            </a:pPr>
            <a:endParaRPr lang="en-US" sz="2000" dirty="0"/>
          </a:p>
        </p:txBody>
      </p:sp>
    </p:spTree>
    <p:extLst>
      <p:ext uri="{BB962C8B-B14F-4D97-AF65-F5344CB8AC3E}">
        <p14:creationId xmlns:p14="http://schemas.microsoft.com/office/powerpoint/2010/main" val="4071632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WordArt 2"/>
          <p:cNvSpPr>
            <a:spLocks noChangeArrowheads="1" noChangeShapeType="1" noTextEdit="1"/>
          </p:cNvSpPr>
          <p:nvPr/>
        </p:nvSpPr>
        <p:spPr bwMode="auto">
          <a:xfrm>
            <a:off x="2017714" y="2119313"/>
            <a:ext cx="8054975" cy="1879600"/>
          </a:xfrm>
          <a:prstGeom prst="rect">
            <a:avLst/>
          </a:prstGeom>
        </p:spPr>
        <p:txBody>
          <a:bodyPr wrap="none" fromWordArt="1">
            <a:prstTxWarp prst="textPlain">
              <a:avLst>
                <a:gd name="adj" fmla="val 50000"/>
              </a:avLst>
            </a:prstTxWarp>
          </a:bodyPr>
          <a:lstStyle/>
          <a:p>
            <a:pPr algn="ctr"/>
            <a:endParaRPr lang="en-US" sz="3600" kern="10" normalizeH="1">
              <a:ln w="19050">
                <a:solidFill>
                  <a:schemeClr val="hlink"/>
                </a:solidFill>
                <a:round/>
                <a:headEnd/>
                <a:tailEnd/>
              </a:ln>
              <a:solidFill>
                <a:schemeClr val="accent1"/>
              </a:solidFill>
              <a:effectLst>
                <a:outerShdw dist="35921" dir="2700000" algn="ctr" rotWithShape="0">
                  <a:srgbClr val="990000"/>
                </a:outerShdw>
              </a:effectLst>
              <a:latin typeface="Impact" panose="020B0806030902050204" pitchFamily="34" charset="0"/>
            </a:endParaRPr>
          </a:p>
        </p:txBody>
      </p:sp>
      <p:sp>
        <p:nvSpPr>
          <p:cNvPr id="30723" name="Title 1"/>
          <p:cNvSpPr>
            <a:spLocks noGrp="1"/>
          </p:cNvSpPr>
          <p:nvPr>
            <p:ph type="title"/>
          </p:nvPr>
        </p:nvSpPr>
        <p:spPr/>
        <p:txBody>
          <a:bodyPr/>
          <a:lstStyle/>
          <a:p>
            <a:r>
              <a:rPr lang="en-US" altLang="en-US" dirty="0"/>
              <a:t>Basic Resuscitation</a:t>
            </a:r>
          </a:p>
        </p:txBody>
      </p:sp>
      <p:pic>
        <p:nvPicPr>
          <p:cNvPr id="3072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010402" y="2033180"/>
            <a:ext cx="3810000" cy="3705225"/>
          </a:xfrm>
        </p:spPr>
      </p:pic>
      <p:sp>
        <p:nvSpPr>
          <p:cNvPr id="2" name="Content Placeholder 1"/>
          <p:cNvSpPr>
            <a:spLocks noGrp="1"/>
          </p:cNvSpPr>
          <p:nvPr>
            <p:ph sz="quarter" idx="4294967295"/>
          </p:nvPr>
        </p:nvSpPr>
        <p:spPr>
          <a:xfrm>
            <a:off x="838200" y="2033180"/>
            <a:ext cx="4992688" cy="3905250"/>
          </a:xfrm>
        </p:spPr>
        <p:txBody>
          <a:bodyPr/>
          <a:lstStyle/>
          <a:p>
            <a:r>
              <a:rPr lang="en-US" altLang="en-US" sz="2800" dirty="0"/>
              <a:t>Systematic approach to pediatric resuscitation should be the same regardless of the special needs of the child</a:t>
            </a:r>
          </a:p>
          <a:p>
            <a:endParaRPr lang="en-US" dirty="0"/>
          </a:p>
        </p:txBody>
      </p:sp>
    </p:spTree>
    <p:extLst>
      <p:ext uri="{BB962C8B-B14F-4D97-AF65-F5344CB8AC3E}">
        <p14:creationId xmlns:p14="http://schemas.microsoft.com/office/powerpoint/2010/main" val="1636061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2"/>
          <p:cNvSpPr>
            <a:spLocks noChangeArrowheads="1" noChangeShapeType="1" noTextEdit="1"/>
          </p:cNvSpPr>
          <p:nvPr/>
        </p:nvSpPr>
        <p:spPr bwMode="auto">
          <a:xfrm>
            <a:off x="2017714" y="2119313"/>
            <a:ext cx="8054975" cy="1879600"/>
          </a:xfrm>
          <a:prstGeom prst="rect">
            <a:avLst/>
          </a:prstGeom>
        </p:spPr>
        <p:txBody>
          <a:bodyPr wrap="none" fromWordArt="1">
            <a:prstTxWarp prst="textPlain">
              <a:avLst>
                <a:gd name="adj" fmla="val 50000"/>
              </a:avLst>
            </a:prstTxWarp>
          </a:bodyPr>
          <a:lstStyle/>
          <a:p>
            <a:pPr algn="ctr"/>
            <a:endParaRPr lang="en-US" sz="3600" kern="10" normalizeH="1">
              <a:ln w="19050">
                <a:solidFill>
                  <a:schemeClr val="hlink"/>
                </a:solidFill>
                <a:round/>
                <a:headEnd/>
                <a:tailEnd/>
              </a:ln>
              <a:solidFill>
                <a:schemeClr val="accent1"/>
              </a:solidFill>
              <a:effectLst>
                <a:outerShdw dist="35921" dir="2700000" algn="ctr" rotWithShape="0">
                  <a:srgbClr val="990000"/>
                </a:outerShdw>
              </a:effectLst>
              <a:latin typeface="Impact" panose="020B0806030902050204" pitchFamily="34" charset="0"/>
            </a:endParaRPr>
          </a:p>
        </p:txBody>
      </p:sp>
      <p:sp>
        <p:nvSpPr>
          <p:cNvPr id="147459" name="Rectangle 3"/>
          <p:cNvSpPr>
            <a:spLocks noGrp="1" noChangeArrowheads="1"/>
          </p:cNvSpPr>
          <p:nvPr>
            <p:ph type="title"/>
          </p:nvPr>
        </p:nvSpPr>
        <p:spPr/>
        <p:txBody>
          <a:bodyPr anchor="ctr"/>
          <a:lstStyle/>
          <a:p>
            <a:pPr eaLnBrk="1" hangingPunct="1">
              <a:defRPr/>
            </a:pPr>
            <a:r>
              <a:rPr lang="en-US" altLang="en-US" sz="4000" dirty="0">
                <a:effectLst>
                  <a:outerShdw blurRad="38100" dist="38100" dir="2700000" algn="tl">
                    <a:srgbClr val="C0C0C0"/>
                  </a:outerShdw>
                </a:effectLst>
              </a:rPr>
              <a:t> </a:t>
            </a:r>
            <a:r>
              <a:rPr lang="en-US" altLang="en-US" dirty="0"/>
              <a:t>Airway</a:t>
            </a:r>
          </a:p>
        </p:txBody>
      </p:sp>
      <p:pic>
        <p:nvPicPr>
          <p:cNvPr id="32772" name="Picture 2" descr="Image result for pediatric airway"/>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468919" y="1352939"/>
            <a:ext cx="9078522" cy="5505061"/>
          </a:xfrm>
          <a:noFill/>
        </p:spPr>
      </p:pic>
    </p:spTree>
    <p:extLst>
      <p:ext uri="{BB962C8B-B14F-4D97-AF65-F5344CB8AC3E}">
        <p14:creationId xmlns:p14="http://schemas.microsoft.com/office/powerpoint/2010/main" val="363714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WordArt 2"/>
          <p:cNvSpPr>
            <a:spLocks noChangeArrowheads="1" noChangeShapeType="1" noTextEdit="1"/>
          </p:cNvSpPr>
          <p:nvPr/>
        </p:nvSpPr>
        <p:spPr bwMode="auto">
          <a:xfrm>
            <a:off x="2017714" y="2119313"/>
            <a:ext cx="8054975" cy="1879600"/>
          </a:xfrm>
          <a:prstGeom prst="rect">
            <a:avLst/>
          </a:prstGeom>
        </p:spPr>
        <p:txBody>
          <a:bodyPr wrap="none" fromWordArt="1">
            <a:prstTxWarp prst="textPlain">
              <a:avLst>
                <a:gd name="adj" fmla="val 50000"/>
              </a:avLst>
            </a:prstTxWarp>
          </a:bodyPr>
          <a:lstStyle/>
          <a:p>
            <a:pPr algn="ctr"/>
            <a:endParaRPr lang="en-US" sz="3600" kern="10" normalizeH="1">
              <a:ln w="19050">
                <a:solidFill>
                  <a:schemeClr val="hlink"/>
                </a:solidFill>
                <a:round/>
                <a:headEnd/>
                <a:tailEnd/>
              </a:ln>
              <a:solidFill>
                <a:schemeClr val="accent1"/>
              </a:solidFill>
              <a:effectLst>
                <a:outerShdw dist="35921" dir="2700000" algn="ctr" rotWithShape="0">
                  <a:srgbClr val="990000"/>
                </a:outerShdw>
              </a:effectLst>
              <a:latin typeface="Impact" panose="020B0806030902050204" pitchFamily="34" charset="0"/>
            </a:endParaRPr>
          </a:p>
        </p:txBody>
      </p:sp>
      <p:sp>
        <p:nvSpPr>
          <p:cNvPr id="34819" name="Title 1"/>
          <p:cNvSpPr>
            <a:spLocks noGrp="1"/>
          </p:cNvSpPr>
          <p:nvPr>
            <p:ph type="title"/>
          </p:nvPr>
        </p:nvSpPr>
        <p:spPr/>
        <p:txBody>
          <a:bodyPr/>
          <a:lstStyle/>
          <a:p>
            <a:r>
              <a:rPr lang="en-US" altLang="en-US" dirty="0"/>
              <a:t> Airway Challenges</a:t>
            </a:r>
          </a:p>
        </p:txBody>
      </p:sp>
      <p:sp>
        <p:nvSpPr>
          <p:cNvPr id="34820" name="Content Placeholder 2"/>
          <p:cNvSpPr>
            <a:spLocks noGrp="1"/>
          </p:cNvSpPr>
          <p:nvPr>
            <p:ph sz="half" idx="1"/>
          </p:nvPr>
        </p:nvSpPr>
        <p:spPr/>
        <p:txBody>
          <a:bodyPr>
            <a:normAutofit/>
          </a:bodyPr>
          <a:lstStyle/>
          <a:p>
            <a:r>
              <a:rPr lang="en-US" altLang="en-US" sz="2800" dirty="0"/>
              <a:t>Tracheostomy</a:t>
            </a:r>
          </a:p>
          <a:p>
            <a:pPr lvl="1"/>
            <a:r>
              <a:rPr lang="en-US" altLang="en-US" sz="2400" dirty="0"/>
              <a:t>Ventilator dependent</a:t>
            </a:r>
          </a:p>
          <a:p>
            <a:r>
              <a:rPr lang="en-US" altLang="en-US" sz="2800" dirty="0"/>
              <a:t>Structural Differences</a:t>
            </a:r>
          </a:p>
          <a:p>
            <a:pPr lvl="1"/>
            <a:r>
              <a:rPr lang="en-US" altLang="en-US" sz="2400" dirty="0"/>
              <a:t>Larger tongue in Down’s patients</a:t>
            </a:r>
          </a:p>
          <a:p>
            <a:pPr lvl="1"/>
            <a:r>
              <a:rPr lang="en-US" altLang="en-US" sz="2400" dirty="0"/>
              <a:t>Cleft lip or pallet</a:t>
            </a:r>
          </a:p>
          <a:p>
            <a:pPr lvl="1"/>
            <a:r>
              <a:rPr lang="en-US" altLang="en-US" sz="2400" dirty="0"/>
              <a:t>Microcephalic</a:t>
            </a:r>
          </a:p>
          <a:p>
            <a:pPr lvl="1"/>
            <a:r>
              <a:rPr lang="en-US" altLang="en-US" sz="2400" dirty="0"/>
              <a:t>Small jaw</a:t>
            </a:r>
          </a:p>
          <a:p>
            <a:endParaRPr lang="en-US" altLang="en-US" dirty="0"/>
          </a:p>
          <a:p>
            <a:pPr lvl="1"/>
            <a:endParaRPr lang="en-US" altLang="en-US" sz="2400" dirty="0"/>
          </a:p>
          <a:p>
            <a:endParaRPr lang="en-US" altLang="en-US" dirty="0"/>
          </a:p>
        </p:txBody>
      </p:sp>
      <p:pic>
        <p:nvPicPr>
          <p:cNvPr id="348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9314" y="1840299"/>
            <a:ext cx="3184525" cy="409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888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WordArt 2"/>
          <p:cNvSpPr>
            <a:spLocks noChangeArrowheads="1" noChangeShapeType="1" noTextEdit="1"/>
          </p:cNvSpPr>
          <p:nvPr/>
        </p:nvSpPr>
        <p:spPr bwMode="auto">
          <a:xfrm>
            <a:off x="2017714" y="2119313"/>
            <a:ext cx="8054975" cy="1879600"/>
          </a:xfrm>
          <a:prstGeom prst="rect">
            <a:avLst/>
          </a:prstGeom>
        </p:spPr>
        <p:txBody>
          <a:bodyPr wrap="none" fromWordArt="1">
            <a:prstTxWarp prst="textPlain">
              <a:avLst>
                <a:gd name="adj" fmla="val 50000"/>
              </a:avLst>
            </a:prstTxWarp>
          </a:bodyPr>
          <a:lstStyle/>
          <a:p>
            <a:pPr algn="ctr"/>
            <a:endParaRPr lang="en-US" sz="3600" kern="10" normalizeH="1">
              <a:ln w="19050">
                <a:solidFill>
                  <a:schemeClr val="hlink"/>
                </a:solidFill>
                <a:round/>
                <a:headEnd/>
                <a:tailEnd/>
              </a:ln>
              <a:solidFill>
                <a:schemeClr val="accent1"/>
              </a:solidFill>
              <a:effectLst>
                <a:outerShdw dist="35921" dir="2700000" algn="ctr" rotWithShape="0">
                  <a:srgbClr val="990000"/>
                </a:outerShdw>
              </a:effectLst>
              <a:latin typeface="Impact" panose="020B0806030902050204" pitchFamily="34" charset="0"/>
            </a:endParaRPr>
          </a:p>
        </p:txBody>
      </p:sp>
      <p:sp>
        <p:nvSpPr>
          <p:cNvPr id="36867" name="Title 1"/>
          <p:cNvSpPr>
            <a:spLocks noGrp="1"/>
          </p:cNvSpPr>
          <p:nvPr>
            <p:ph type="title"/>
          </p:nvPr>
        </p:nvSpPr>
        <p:spPr/>
        <p:txBody>
          <a:bodyPr/>
          <a:lstStyle/>
          <a:p>
            <a:r>
              <a:rPr lang="en-US" altLang="en-US" dirty="0"/>
              <a:t>Airway</a:t>
            </a:r>
          </a:p>
        </p:txBody>
      </p:sp>
      <p:sp>
        <p:nvSpPr>
          <p:cNvPr id="3" name="Content Placeholder 2"/>
          <p:cNvSpPr>
            <a:spLocks noGrp="1"/>
          </p:cNvSpPr>
          <p:nvPr>
            <p:ph sz="half" idx="1"/>
          </p:nvPr>
        </p:nvSpPr>
        <p:spPr/>
        <p:txBody>
          <a:bodyPr/>
          <a:lstStyle/>
          <a:p>
            <a:pPr>
              <a:defRPr/>
            </a:pPr>
            <a:r>
              <a:rPr lang="en-US" sz="2800" dirty="0"/>
              <a:t>Needs to be cleared/opened regardless if typical or atypical airway. </a:t>
            </a:r>
          </a:p>
        </p:txBody>
      </p:sp>
      <p:sp>
        <p:nvSpPr>
          <p:cNvPr id="36869" name="Content Placeholder 3"/>
          <p:cNvSpPr>
            <a:spLocks noGrp="1"/>
          </p:cNvSpPr>
          <p:nvPr>
            <p:ph sz="half" idx="2"/>
          </p:nvPr>
        </p:nvSpPr>
        <p:spPr/>
        <p:txBody>
          <a:bodyPr/>
          <a:lstStyle/>
          <a:p>
            <a:r>
              <a:rPr lang="en-US" altLang="en-US" sz="2800" dirty="0"/>
              <a:t>Positioning</a:t>
            </a:r>
          </a:p>
          <a:p>
            <a:r>
              <a:rPr lang="en-US" altLang="en-US" sz="2800" dirty="0"/>
              <a:t>Suctioning (mouth, nose, or tracheostomy)</a:t>
            </a:r>
          </a:p>
          <a:p>
            <a:r>
              <a:rPr lang="en-US" altLang="en-US" sz="2800" dirty="0"/>
              <a:t>Swelling of airway</a:t>
            </a:r>
          </a:p>
          <a:p>
            <a:r>
              <a:rPr lang="en-US" altLang="en-US" sz="2800" dirty="0"/>
              <a:t>Oral or nasal airways</a:t>
            </a:r>
          </a:p>
        </p:txBody>
      </p:sp>
    </p:spTree>
    <p:extLst>
      <p:ext uri="{BB962C8B-B14F-4D97-AF65-F5344CB8AC3E}">
        <p14:creationId xmlns:p14="http://schemas.microsoft.com/office/powerpoint/2010/main" val="4144278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2"/>
          <p:cNvSpPr>
            <a:spLocks noChangeArrowheads="1" noChangeShapeType="1" noTextEdit="1"/>
          </p:cNvSpPr>
          <p:nvPr/>
        </p:nvSpPr>
        <p:spPr bwMode="auto">
          <a:xfrm>
            <a:off x="2017714" y="2119313"/>
            <a:ext cx="8054975" cy="1879600"/>
          </a:xfrm>
          <a:prstGeom prst="rect">
            <a:avLst/>
          </a:prstGeom>
        </p:spPr>
        <p:txBody>
          <a:bodyPr wrap="none" fromWordArt="1">
            <a:prstTxWarp prst="textPlain">
              <a:avLst>
                <a:gd name="adj" fmla="val 50000"/>
              </a:avLst>
            </a:prstTxWarp>
          </a:bodyPr>
          <a:lstStyle/>
          <a:p>
            <a:pPr algn="ctr"/>
            <a:endParaRPr lang="en-US" sz="3600" kern="10" normalizeH="1">
              <a:ln w="19050">
                <a:solidFill>
                  <a:schemeClr val="hlink"/>
                </a:solidFill>
                <a:round/>
                <a:headEnd/>
                <a:tailEnd/>
              </a:ln>
              <a:solidFill>
                <a:schemeClr val="accent1"/>
              </a:solidFill>
              <a:effectLst>
                <a:outerShdw dist="35921" dir="2700000" algn="ctr" rotWithShape="0">
                  <a:srgbClr val="990000"/>
                </a:outerShdw>
              </a:effectLst>
              <a:latin typeface="Impact" panose="020B0806030902050204" pitchFamily="34" charset="0"/>
            </a:endParaRPr>
          </a:p>
        </p:txBody>
      </p:sp>
      <p:sp>
        <p:nvSpPr>
          <p:cNvPr id="38915" name="Title 1"/>
          <p:cNvSpPr>
            <a:spLocks noGrp="1"/>
          </p:cNvSpPr>
          <p:nvPr>
            <p:ph type="title"/>
          </p:nvPr>
        </p:nvSpPr>
        <p:spPr/>
        <p:txBody>
          <a:bodyPr/>
          <a:lstStyle/>
          <a:p>
            <a:r>
              <a:rPr lang="en-US" altLang="en-US" dirty="0"/>
              <a:t>Breathing</a:t>
            </a:r>
          </a:p>
        </p:txBody>
      </p:sp>
      <p:sp>
        <p:nvSpPr>
          <p:cNvPr id="3" name="Content Placeholder 2"/>
          <p:cNvSpPr>
            <a:spLocks noGrp="1"/>
          </p:cNvSpPr>
          <p:nvPr>
            <p:ph sz="half" idx="1"/>
          </p:nvPr>
        </p:nvSpPr>
        <p:spPr/>
        <p:txBody>
          <a:bodyPr>
            <a:normAutofit/>
          </a:bodyPr>
          <a:lstStyle/>
          <a:p>
            <a:pPr>
              <a:defRPr/>
            </a:pPr>
            <a:r>
              <a:rPr lang="en-US" sz="2800" dirty="0"/>
              <a:t>Spontaneous</a:t>
            </a:r>
          </a:p>
          <a:p>
            <a:pPr>
              <a:defRPr/>
            </a:pPr>
            <a:r>
              <a:rPr lang="en-US" sz="2800" dirty="0"/>
              <a:t>Rate/depth</a:t>
            </a:r>
          </a:p>
          <a:p>
            <a:pPr>
              <a:defRPr/>
            </a:pPr>
            <a:r>
              <a:rPr lang="en-US" sz="2800" dirty="0"/>
              <a:t>Equal rise and fall</a:t>
            </a:r>
          </a:p>
          <a:p>
            <a:pPr>
              <a:defRPr/>
            </a:pPr>
            <a:r>
              <a:rPr lang="en-US" sz="2800" dirty="0"/>
              <a:t>Lungs clear</a:t>
            </a:r>
          </a:p>
          <a:p>
            <a:pPr>
              <a:defRPr/>
            </a:pPr>
            <a:endParaRPr lang="en-US" sz="2400" b="1" dirty="0"/>
          </a:p>
          <a:p>
            <a:pPr marL="0" indent="0">
              <a:buNone/>
              <a:defRPr/>
            </a:pPr>
            <a:endParaRPr lang="en-US" sz="2400" b="1" dirty="0"/>
          </a:p>
          <a:p>
            <a:pPr>
              <a:defRPr/>
            </a:pPr>
            <a:endParaRPr lang="en-US" dirty="0"/>
          </a:p>
        </p:txBody>
      </p:sp>
      <p:sp>
        <p:nvSpPr>
          <p:cNvPr id="38917" name="Content Placeholder 3"/>
          <p:cNvSpPr>
            <a:spLocks noGrp="1"/>
          </p:cNvSpPr>
          <p:nvPr>
            <p:ph sz="half" idx="2"/>
          </p:nvPr>
        </p:nvSpPr>
        <p:spPr/>
        <p:txBody>
          <a:bodyPr vert="horz" lIns="91440" tIns="45720" rIns="91440" bIns="45720" rtlCol="0" anchor="t">
            <a:normAutofit/>
          </a:bodyPr>
          <a:lstStyle/>
          <a:p>
            <a:pPr>
              <a:defRPr/>
            </a:pPr>
            <a:r>
              <a:rPr lang="en-US" sz="2800" dirty="0"/>
              <a:t>Skin color</a:t>
            </a:r>
          </a:p>
          <a:p>
            <a:pPr>
              <a:defRPr/>
            </a:pPr>
            <a:r>
              <a:rPr lang="en-US" sz="2800" dirty="0"/>
              <a:t>Work of breathing</a:t>
            </a:r>
            <a:endParaRPr lang="en-US" sz="2800" dirty="0">
              <a:cs typeface="Calibri"/>
            </a:endParaRPr>
          </a:p>
          <a:p>
            <a:pPr lvl="1">
              <a:defRPr/>
            </a:pPr>
            <a:r>
              <a:rPr lang="en-US" sz="2400" dirty="0"/>
              <a:t>Flaring</a:t>
            </a:r>
          </a:p>
          <a:p>
            <a:pPr lvl="1">
              <a:defRPr/>
            </a:pPr>
            <a:r>
              <a:rPr lang="en-US" sz="2400" dirty="0"/>
              <a:t>Retractions</a:t>
            </a:r>
          </a:p>
          <a:p>
            <a:pPr lvl="1">
              <a:defRPr/>
            </a:pPr>
            <a:r>
              <a:rPr lang="en-US" sz="2400" dirty="0"/>
              <a:t>Grunting</a:t>
            </a:r>
          </a:p>
          <a:p>
            <a:pPr marL="0" indent="0">
              <a:buNone/>
            </a:pPr>
            <a:endParaRPr lang="en-US" altLang="en-US" dirty="0"/>
          </a:p>
        </p:txBody>
      </p:sp>
    </p:spTree>
    <p:extLst>
      <p:ext uri="{BB962C8B-B14F-4D97-AF65-F5344CB8AC3E}">
        <p14:creationId xmlns:p14="http://schemas.microsoft.com/office/powerpoint/2010/main" val="1464118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noTextEdit="1"/>
          </p:cNvSpPr>
          <p:nvPr/>
        </p:nvSpPr>
        <p:spPr bwMode="auto">
          <a:xfrm>
            <a:off x="2017714" y="2119313"/>
            <a:ext cx="8054975" cy="1879600"/>
          </a:xfrm>
          <a:prstGeom prst="rect">
            <a:avLst/>
          </a:prstGeom>
        </p:spPr>
        <p:txBody>
          <a:bodyPr wrap="none" fromWordArt="1">
            <a:prstTxWarp prst="textPlain">
              <a:avLst>
                <a:gd name="adj" fmla="val 50000"/>
              </a:avLst>
            </a:prstTxWarp>
          </a:bodyPr>
          <a:lstStyle/>
          <a:p>
            <a:pPr algn="ctr"/>
            <a:endParaRPr lang="en-US" sz="3600" kern="10" normalizeH="1">
              <a:ln w="19050">
                <a:solidFill>
                  <a:schemeClr val="hlink"/>
                </a:solidFill>
                <a:round/>
                <a:headEnd/>
                <a:tailEnd/>
              </a:ln>
              <a:solidFill>
                <a:schemeClr val="accent1"/>
              </a:solidFill>
              <a:effectLst>
                <a:outerShdw dist="35921" dir="2700000" algn="ctr" rotWithShape="0">
                  <a:srgbClr val="990000"/>
                </a:outerShdw>
              </a:effectLst>
              <a:latin typeface="Impact" panose="020B0806030902050204" pitchFamily="34" charset="0"/>
            </a:endParaRPr>
          </a:p>
        </p:txBody>
      </p:sp>
      <p:sp>
        <p:nvSpPr>
          <p:cNvPr id="6147" name="Title 1"/>
          <p:cNvSpPr>
            <a:spLocks noGrp="1"/>
          </p:cNvSpPr>
          <p:nvPr>
            <p:ph type="title"/>
          </p:nvPr>
        </p:nvSpPr>
        <p:spPr/>
        <p:txBody>
          <a:bodyPr/>
          <a:lstStyle/>
          <a:p>
            <a:r>
              <a:rPr lang="en-US" altLang="en-US" dirty="0"/>
              <a:t>Objectives</a:t>
            </a:r>
          </a:p>
        </p:txBody>
      </p:sp>
      <p:sp>
        <p:nvSpPr>
          <p:cNvPr id="3" name="Content Placeholder 2"/>
          <p:cNvSpPr>
            <a:spLocks noGrp="1"/>
          </p:cNvSpPr>
          <p:nvPr>
            <p:ph idx="1"/>
          </p:nvPr>
        </p:nvSpPr>
        <p:spPr/>
        <p:txBody>
          <a:bodyPr/>
          <a:lstStyle/>
          <a:p>
            <a:pPr marL="0" indent="0">
              <a:buNone/>
              <a:defRPr/>
            </a:pPr>
            <a:r>
              <a:rPr lang="en-US" sz="2800" b="1" dirty="0"/>
              <a:t>After viewing this module, the participant </a:t>
            </a:r>
            <a:r>
              <a:rPr lang="en-US" sz="2800" b="1" dirty="0" smtClean="0"/>
              <a:t>will:</a:t>
            </a:r>
            <a:endParaRPr lang="en-US" sz="2800" dirty="0" smtClean="0"/>
          </a:p>
          <a:p>
            <a:pPr marL="514350" indent="-514350">
              <a:buFont typeface="+mj-lt"/>
              <a:buAutoNum type="arabicPeriod"/>
              <a:defRPr/>
            </a:pPr>
            <a:r>
              <a:rPr lang="en-US" sz="2800" dirty="0" smtClean="0"/>
              <a:t>Be familiar </a:t>
            </a:r>
            <a:r>
              <a:rPr lang="en-US" sz="2800" dirty="0"/>
              <a:t>with some common special pediatric patient populations</a:t>
            </a:r>
          </a:p>
          <a:p>
            <a:pPr marL="514350" indent="-514350">
              <a:buFont typeface="+mj-lt"/>
              <a:buAutoNum type="arabicPeriod"/>
              <a:defRPr/>
            </a:pPr>
            <a:r>
              <a:rPr lang="en-US" sz="2800" dirty="0"/>
              <a:t>U</a:t>
            </a:r>
            <a:r>
              <a:rPr lang="en-US" sz="2800" dirty="0" smtClean="0"/>
              <a:t>nderstand </a:t>
            </a:r>
            <a:r>
              <a:rPr lang="en-US" sz="2800" dirty="0"/>
              <a:t>basic resuscitation for children with special needs and complications they may have</a:t>
            </a:r>
          </a:p>
          <a:p>
            <a:pPr marL="514350" indent="-514350">
              <a:buFont typeface="+mj-lt"/>
              <a:buAutoNum type="arabicPeriod"/>
              <a:defRPr/>
            </a:pPr>
            <a:r>
              <a:rPr lang="en-US" sz="2800" dirty="0"/>
              <a:t>U</a:t>
            </a:r>
            <a:r>
              <a:rPr lang="en-US" sz="2800" dirty="0" smtClean="0"/>
              <a:t>nderstand </a:t>
            </a:r>
            <a:r>
              <a:rPr lang="en-US" sz="2800" dirty="0"/>
              <a:t>the common equipment </a:t>
            </a:r>
            <a:r>
              <a:rPr lang="en-US" sz="2800" dirty="0" smtClean="0"/>
              <a:t>these special populations may require</a:t>
            </a:r>
            <a:endParaRPr lang="en-US" sz="2800" dirty="0"/>
          </a:p>
          <a:p>
            <a:pPr marL="0" indent="0">
              <a:buNone/>
              <a:defRPr/>
            </a:pPr>
            <a:endParaRPr lang="en-US" sz="2800" dirty="0"/>
          </a:p>
          <a:p>
            <a:pPr>
              <a:defRPr/>
            </a:pPr>
            <a:endParaRPr lang="en-US" dirty="0"/>
          </a:p>
        </p:txBody>
      </p:sp>
    </p:spTree>
    <p:extLst>
      <p:ext uri="{BB962C8B-B14F-4D97-AF65-F5344CB8AC3E}">
        <p14:creationId xmlns:p14="http://schemas.microsoft.com/office/powerpoint/2010/main" val="3426997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eaLnBrk="1" hangingPunct="1"/>
            <a:r>
              <a:rPr lang="en-US" altLang="en-US" dirty="0"/>
              <a:t>Breathing</a:t>
            </a:r>
          </a:p>
        </p:txBody>
      </p:sp>
      <p:sp>
        <p:nvSpPr>
          <p:cNvPr id="45059" name="Rectangle 3"/>
          <p:cNvSpPr>
            <a:spLocks noGrp="1" noChangeArrowheads="1"/>
          </p:cNvSpPr>
          <p:nvPr>
            <p:ph sz="half" idx="1"/>
          </p:nvPr>
        </p:nvSpPr>
        <p:spPr/>
        <p:txBody>
          <a:bodyPr/>
          <a:lstStyle/>
          <a:p>
            <a:pPr eaLnBrk="1" hangingPunct="1">
              <a:lnSpc>
                <a:spcPct val="90000"/>
              </a:lnSpc>
            </a:pPr>
            <a:r>
              <a:rPr lang="en-US" altLang="en-US" sz="2800" dirty="0"/>
              <a:t>Assessment</a:t>
            </a:r>
          </a:p>
          <a:p>
            <a:pPr lvl="1">
              <a:lnSpc>
                <a:spcPct val="90000"/>
              </a:lnSpc>
            </a:pPr>
            <a:r>
              <a:rPr lang="en-US" altLang="en-US" sz="2400" dirty="0"/>
              <a:t>Baseline if you can</a:t>
            </a:r>
          </a:p>
          <a:p>
            <a:pPr lvl="1">
              <a:lnSpc>
                <a:spcPct val="90000"/>
              </a:lnSpc>
            </a:pPr>
            <a:r>
              <a:rPr lang="en-US" altLang="en-US" sz="2400" dirty="0"/>
              <a:t>LOC/AVPU</a:t>
            </a:r>
          </a:p>
          <a:p>
            <a:pPr lvl="1">
              <a:lnSpc>
                <a:spcPct val="90000"/>
              </a:lnSpc>
            </a:pPr>
            <a:r>
              <a:rPr lang="en-US" altLang="en-US" sz="2400" dirty="0"/>
              <a:t>Color</a:t>
            </a:r>
          </a:p>
          <a:p>
            <a:pPr lvl="1">
              <a:lnSpc>
                <a:spcPct val="90000"/>
              </a:lnSpc>
            </a:pPr>
            <a:r>
              <a:rPr lang="en-US" altLang="en-US" sz="2400" dirty="0"/>
              <a:t>Work of breathing</a:t>
            </a:r>
          </a:p>
          <a:p>
            <a:pPr lvl="1">
              <a:lnSpc>
                <a:spcPct val="90000"/>
              </a:lnSpc>
            </a:pPr>
            <a:r>
              <a:rPr lang="en-US" altLang="en-US" sz="2400" dirty="0"/>
              <a:t>Oxygen saturation</a:t>
            </a:r>
          </a:p>
          <a:p>
            <a:pPr eaLnBrk="1" hangingPunct="1">
              <a:lnSpc>
                <a:spcPct val="90000"/>
              </a:lnSpc>
            </a:pPr>
            <a:endParaRPr lang="en-US" altLang="en-US" dirty="0"/>
          </a:p>
        </p:txBody>
      </p:sp>
      <p:sp>
        <p:nvSpPr>
          <p:cNvPr id="3" name="Content Placeholder 2"/>
          <p:cNvSpPr>
            <a:spLocks noGrp="1"/>
          </p:cNvSpPr>
          <p:nvPr>
            <p:ph sz="half" idx="2"/>
          </p:nvPr>
        </p:nvSpPr>
        <p:spPr/>
        <p:txBody>
          <a:bodyPr/>
          <a:lstStyle/>
          <a:p>
            <a:r>
              <a:rPr lang="en-US" sz="2800" dirty="0"/>
              <a:t>Adjuncts</a:t>
            </a:r>
          </a:p>
          <a:p>
            <a:pPr lvl="1">
              <a:lnSpc>
                <a:spcPct val="90000"/>
              </a:lnSpc>
            </a:pPr>
            <a:r>
              <a:rPr lang="en-US" altLang="en-US" sz="2400" dirty="0"/>
              <a:t>High flow 02</a:t>
            </a:r>
          </a:p>
          <a:p>
            <a:pPr lvl="1">
              <a:lnSpc>
                <a:spcPct val="90000"/>
              </a:lnSpc>
            </a:pPr>
            <a:r>
              <a:rPr lang="en-US" altLang="en-US" sz="2400" dirty="0"/>
              <a:t>BVM</a:t>
            </a:r>
          </a:p>
          <a:p>
            <a:pPr lvl="1">
              <a:lnSpc>
                <a:spcPct val="90000"/>
              </a:lnSpc>
            </a:pPr>
            <a:r>
              <a:rPr lang="en-US" altLang="en-US" sz="2400" dirty="0"/>
              <a:t>CPAP/</a:t>
            </a:r>
            <a:r>
              <a:rPr lang="en-US" altLang="en-US" sz="2400" dirty="0" err="1"/>
              <a:t>BiPAP</a:t>
            </a:r>
            <a:endParaRPr lang="en-US" altLang="en-US" sz="2400" dirty="0"/>
          </a:p>
          <a:p>
            <a:pPr lvl="1">
              <a:lnSpc>
                <a:spcPct val="90000"/>
              </a:lnSpc>
            </a:pPr>
            <a:r>
              <a:rPr lang="en-US" altLang="en-US" sz="2400" dirty="0"/>
              <a:t>Supraglottic airway</a:t>
            </a:r>
          </a:p>
          <a:p>
            <a:pPr lvl="1">
              <a:lnSpc>
                <a:spcPct val="90000"/>
              </a:lnSpc>
            </a:pPr>
            <a:r>
              <a:rPr lang="en-US" altLang="en-US" sz="2400" dirty="0"/>
              <a:t>Intubation of airway</a:t>
            </a:r>
          </a:p>
        </p:txBody>
      </p:sp>
    </p:spTree>
    <p:extLst>
      <p:ext uri="{BB962C8B-B14F-4D97-AF65-F5344CB8AC3E}">
        <p14:creationId xmlns:p14="http://schemas.microsoft.com/office/powerpoint/2010/main" val="1732789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WordArt 2"/>
          <p:cNvSpPr>
            <a:spLocks noChangeArrowheads="1" noChangeShapeType="1" noTextEdit="1"/>
          </p:cNvSpPr>
          <p:nvPr/>
        </p:nvSpPr>
        <p:spPr bwMode="auto">
          <a:xfrm>
            <a:off x="2017714" y="2119313"/>
            <a:ext cx="8054975" cy="1879600"/>
          </a:xfrm>
          <a:prstGeom prst="rect">
            <a:avLst/>
          </a:prstGeom>
        </p:spPr>
        <p:txBody>
          <a:bodyPr wrap="none" fromWordArt="1">
            <a:prstTxWarp prst="textPlain">
              <a:avLst>
                <a:gd name="adj" fmla="val 50000"/>
              </a:avLst>
            </a:prstTxWarp>
          </a:bodyPr>
          <a:lstStyle/>
          <a:p>
            <a:pPr algn="ctr"/>
            <a:endParaRPr lang="en-US" sz="3600" kern="10" normalizeH="1">
              <a:ln w="19050">
                <a:solidFill>
                  <a:schemeClr val="hlink"/>
                </a:solidFill>
                <a:round/>
                <a:headEnd/>
                <a:tailEnd/>
              </a:ln>
              <a:solidFill>
                <a:schemeClr val="accent1"/>
              </a:solidFill>
              <a:effectLst>
                <a:outerShdw dist="35921" dir="2700000" algn="ctr" rotWithShape="0">
                  <a:srgbClr val="990000"/>
                </a:outerShdw>
              </a:effectLst>
              <a:latin typeface="Impact" panose="020B0806030902050204" pitchFamily="34" charset="0"/>
            </a:endParaRPr>
          </a:p>
        </p:txBody>
      </p:sp>
      <p:sp>
        <p:nvSpPr>
          <p:cNvPr id="40963" name="Title 1"/>
          <p:cNvSpPr>
            <a:spLocks noGrp="1"/>
          </p:cNvSpPr>
          <p:nvPr>
            <p:ph type="title"/>
          </p:nvPr>
        </p:nvSpPr>
        <p:spPr/>
        <p:txBody>
          <a:bodyPr/>
          <a:lstStyle/>
          <a:p>
            <a:r>
              <a:rPr lang="en-US" altLang="en-US" dirty="0"/>
              <a:t>Breathing Challenges</a:t>
            </a:r>
          </a:p>
        </p:txBody>
      </p:sp>
      <p:sp>
        <p:nvSpPr>
          <p:cNvPr id="3" name="Content Placeholder 2"/>
          <p:cNvSpPr>
            <a:spLocks noGrp="1"/>
          </p:cNvSpPr>
          <p:nvPr>
            <p:ph sz="half" idx="1"/>
          </p:nvPr>
        </p:nvSpPr>
        <p:spPr/>
        <p:txBody>
          <a:bodyPr>
            <a:normAutofit/>
          </a:bodyPr>
          <a:lstStyle/>
          <a:p>
            <a:pPr>
              <a:defRPr/>
            </a:pPr>
            <a:r>
              <a:rPr lang="en-US" sz="2400" b="1" dirty="0"/>
              <a:t> </a:t>
            </a:r>
            <a:r>
              <a:rPr lang="en-US" sz="2800" dirty="0"/>
              <a:t>History of heart disease</a:t>
            </a:r>
          </a:p>
          <a:p>
            <a:pPr lvl="1">
              <a:defRPr/>
            </a:pPr>
            <a:r>
              <a:rPr lang="en-US" sz="2400" dirty="0"/>
              <a:t>Increased O2 demands</a:t>
            </a:r>
          </a:p>
          <a:p>
            <a:pPr lvl="1">
              <a:defRPr/>
            </a:pPr>
            <a:r>
              <a:rPr lang="en-US" sz="2400" dirty="0"/>
              <a:t>Early cyanosis/pallor</a:t>
            </a:r>
          </a:p>
          <a:p>
            <a:pPr>
              <a:defRPr/>
            </a:pPr>
            <a:r>
              <a:rPr lang="en-US" sz="2800" dirty="0"/>
              <a:t>Cerebral palsy</a:t>
            </a:r>
          </a:p>
          <a:p>
            <a:pPr lvl="1">
              <a:defRPr/>
            </a:pPr>
            <a:r>
              <a:rPr lang="en-US" sz="2400" dirty="0"/>
              <a:t>Positioning</a:t>
            </a:r>
          </a:p>
          <a:p>
            <a:pPr>
              <a:defRPr/>
            </a:pPr>
            <a:r>
              <a:rPr lang="en-US" sz="2800" dirty="0"/>
              <a:t>Cystic Fibrosis</a:t>
            </a:r>
          </a:p>
          <a:p>
            <a:pPr lvl="1">
              <a:defRPr/>
            </a:pPr>
            <a:r>
              <a:rPr lang="en-US" sz="2400" dirty="0"/>
              <a:t>Thick secretions at baseline</a:t>
            </a:r>
          </a:p>
          <a:p>
            <a:pPr lvl="1">
              <a:defRPr/>
            </a:pPr>
            <a:endParaRPr lang="en-US" sz="2000" dirty="0"/>
          </a:p>
          <a:p>
            <a:pPr lvl="1">
              <a:defRPr/>
            </a:pPr>
            <a:endParaRPr lang="en-US" sz="2000" dirty="0"/>
          </a:p>
          <a:p>
            <a:pPr marL="0" indent="0">
              <a:buNone/>
              <a:defRPr/>
            </a:pPr>
            <a:endParaRPr lang="en-US" sz="2400" b="1" dirty="0"/>
          </a:p>
          <a:p>
            <a:pPr>
              <a:defRPr/>
            </a:pPr>
            <a:endParaRPr lang="en-US" dirty="0"/>
          </a:p>
        </p:txBody>
      </p:sp>
      <p:sp>
        <p:nvSpPr>
          <p:cNvPr id="40965" name="Content Placeholder 3"/>
          <p:cNvSpPr>
            <a:spLocks noGrp="1"/>
          </p:cNvSpPr>
          <p:nvPr>
            <p:ph sz="half" idx="2"/>
          </p:nvPr>
        </p:nvSpPr>
        <p:spPr/>
        <p:txBody>
          <a:bodyPr>
            <a:normAutofit/>
          </a:bodyPr>
          <a:lstStyle/>
          <a:p>
            <a:r>
              <a:rPr lang="en-US" altLang="en-US" sz="2800" dirty="0"/>
              <a:t>Asthma</a:t>
            </a:r>
          </a:p>
          <a:p>
            <a:pPr lvl="1"/>
            <a:r>
              <a:rPr lang="en-US" altLang="en-US" sz="2400" dirty="0"/>
              <a:t>Close or longer monitoring</a:t>
            </a:r>
          </a:p>
          <a:p>
            <a:pPr lvl="1"/>
            <a:r>
              <a:rPr lang="en-US" altLang="en-US" sz="2400" dirty="0"/>
              <a:t>Inhaled medications</a:t>
            </a:r>
          </a:p>
          <a:p>
            <a:pPr lvl="1"/>
            <a:r>
              <a:rPr lang="en-US" altLang="en-US" sz="2400" dirty="0"/>
              <a:t>Limited reserve</a:t>
            </a:r>
          </a:p>
          <a:p>
            <a:r>
              <a:rPr lang="en-US" altLang="en-US" sz="2800" dirty="0"/>
              <a:t>Severe scoliosis</a:t>
            </a:r>
            <a:r>
              <a:rPr lang="en-US" altLang="en-US" dirty="0"/>
              <a:t>	</a:t>
            </a:r>
          </a:p>
          <a:p>
            <a:pPr lvl="1"/>
            <a:r>
              <a:rPr lang="en-US" altLang="en-US" sz="2400" dirty="0"/>
              <a:t>Skeletal deformities can limit chest expansion</a:t>
            </a:r>
          </a:p>
        </p:txBody>
      </p:sp>
    </p:spTree>
    <p:extLst>
      <p:ext uri="{BB962C8B-B14F-4D97-AF65-F5344CB8AC3E}">
        <p14:creationId xmlns:p14="http://schemas.microsoft.com/office/powerpoint/2010/main" val="3784393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WordArt 2"/>
          <p:cNvSpPr>
            <a:spLocks noChangeArrowheads="1" noChangeShapeType="1" noTextEdit="1"/>
          </p:cNvSpPr>
          <p:nvPr/>
        </p:nvSpPr>
        <p:spPr bwMode="auto">
          <a:xfrm>
            <a:off x="2017714" y="2119313"/>
            <a:ext cx="8054975" cy="1879600"/>
          </a:xfrm>
          <a:prstGeom prst="rect">
            <a:avLst/>
          </a:prstGeom>
        </p:spPr>
        <p:txBody>
          <a:bodyPr wrap="none" fromWordArt="1">
            <a:prstTxWarp prst="textPlain">
              <a:avLst>
                <a:gd name="adj" fmla="val 50000"/>
              </a:avLst>
            </a:prstTxWarp>
          </a:bodyPr>
          <a:lstStyle/>
          <a:p>
            <a:pPr algn="ctr"/>
            <a:endParaRPr lang="en-US" sz="3600" kern="10" normalizeH="1">
              <a:ln w="19050">
                <a:solidFill>
                  <a:schemeClr val="hlink"/>
                </a:solidFill>
                <a:round/>
                <a:headEnd/>
                <a:tailEnd/>
              </a:ln>
              <a:solidFill>
                <a:schemeClr val="accent1"/>
              </a:solidFill>
              <a:effectLst>
                <a:outerShdw dist="35921" dir="2700000" algn="ctr" rotWithShape="0">
                  <a:srgbClr val="990000"/>
                </a:outerShdw>
              </a:effectLst>
              <a:latin typeface="Impact" panose="020B0806030902050204" pitchFamily="34" charset="0"/>
            </a:endParaRPr>
          </a:p>
        </p:txBody>
      </p:sp>
      <p:pic>
        <p:nvPicPr>
          <p:cNvPr id="3" name="Picture Placeholder 2" descr="TRIBEWORK: Exploring and Enjoying the &lt;strong&gt;Child&lt;/strong&gt; Withi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4836" b="14836"/>
          <a:stretch>
            <a:fillRect/>
          </a:stretch>
        </p:blipFill>
        <p:spPr/>
      </p:pic>
      <p:sp>
        <p:nvSpPr>
          <p:cNvPr id="43011" name="Title 1"/>
          <p:cNvSpPr>
            <a:spLocks noGrp="1"/>
          </p:cNvSpPr>
          <p:nvPr>
            <p:ph type="title"/>
          </p:nvPr>
        </p:nvSpPr>
        <p:spPr>
          <a:xfrm>
            <a:off x="7175500" y="0"/>
            <a:ext cx="5016500" cy="6858000"/>
          </a:xfrm>
        </p:spPr>
        <p:txBody>
          <a:bodyPr/>
          <a:lstStyle/>
          <a:p>
            <a:r>
              <a:rPr lang="en-US" altLang="en-US" sz="4400" dirty="0" smtClean="0"/>
              <a:t>No matter what the special needs of the patient are, providers need to assess the effectiveness of breathing and attempt to return the patient to their baseline.</a:t>
            </a:r>
            <a:endParaRPr lang="en-US" altLang="en-US" sz="4400" dirty="0"/>
          </a:p>
        </p:txBody>
      </p:sp>
    </p:spTree>
    <p:extLst>
      <p:ext uri="{BB962C8B-B14F-4D97-AF65-F5344CB8AC3E}">
        <p14:creationId xmlns:p14="http://schemas.microsoft.com/office/powerpoint/2010/main" val="2365620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nchor="ctr"/>
          <a:lstStyle/>
          <a:p>
            <a:pPr eaLnBrk="1" hangingPunct="1">
              <a:defRPr/>
            </a:pPr>
            <a:r>
              <a:rPr lang="en-US" altLang="en-US" dirty="0"/>
              <a:t>Circulation</a:t>
            </a:r>
          </a:p>
        </p:txBody>
      </p:sp>
      <p:sp>
        <p:nvSpPr>
          <p:cNvPr id="48131" name="Rectangle 4"/>
          <p:cNvSpPr>
            <a:spLocks noGrp="1" noChangeArrowheads="1"/>
          </p:cNvSpPr>
          <p:nvPr>
            <p:ph sz="half" idx="1"/>
          </p:nvPr>
        </p:nvSpPr>
        <p:spPr/>
        <p:txBody>
          <a:bodyPr>
            <a:normAutofit/>
          </a:bodyPr>
          <a:lstStyle/>
          <a:p>
            <a:r>
              <a:rPr lang="en-US" altLang="en-US" sz="2800" dirty="0" smtClean="0"/>
              <a:t>Heart rate is primary compensatory mechanism for children to increase cardiac output</a:t>
            </a:r>
            <a:endParaRPr lang="en-US" altLang="en-US" sz="2800" dirty="0"/>
          </a:p>
          <a:p>
            <a:pPr eaLnBrk="1" hangingPunct="1"/>
            <a:r>
              <a:rPr lang="en-US" altLang="en-US" sz="2800" dirty="0" smtClean="0"/>
              <a:t>Rapid </a:t>
            </a:r>
            <a:r>
              <a:rPr lang="en-US" altLang="en-US" sz="2800" dirty="0"/>
              <a:t>heart rate</a:t>
            </a:r>
          </a:p>
          <a:p>
            <a:pPr lvl="1" eaLnBrk="1" hangingPunct="1"/>
            <a:r>
              <a:rPr lang="en-US" altLang="en-US" sz="2400" dirty="0"/>
              <a:t>Fear, trauma, fever</a:t>
            </a:r>
          </a:p>
          <a:p>
            <a:pPr lvl="1" eaLnBrk="1" hangingPunct="1"/>
            <a:r>
              <a:rPr lang="en-US" altLang="en-US" sz="2400" dirty="0"/>
              <a:t>Dehydration or </a:t>
            </a:r>
            <a:r>
              <a:rPr lang="en-US" altLang="en-US" sz="2400" dirty="0" smtClean="0"/>
              <a:t>hypotension</a:t>
            </a:r>
            <a:endParaRPr lang="en-US" altLang="en-US" sz="2800" dirty="0"/>
          </a:p>
          <a:p>
            <a:pPr eaLnBrk="1" hangingPunct="1"/>
            <a:endParaRPr lang="en-US" altLang="en-US" sz="2800" dirty="0"/>
          </a:p>
        </p:txBody>
      </p:sp>
      <p:pic>
        <p:nvPicPr>
          <p:cNvPr id="3" name="Content Placeholder 2" descr="NATURAL SCIENCE 1st and 2nd GRADES: INSIDE YOUR BODY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72033" y="1593850"/>
            <a:ext cx="3981933" cy="4583113"/>
          </a:xfrm>
        </p:spPr>
      </p:pic>
    </p:spTree>
    <p:extLst>
      <p:ext uri="{BB962C8B-B14F-4D97-AF65-F5344CB8AC3E}">
        <p14:creationId xmlns:p14="http://schemas.microsoft.com/office/powerpoint/2010/main" val="1352024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nchor="ctr"/>
          <a:lstStyle/>
          <a:p>
            <a:pPr eaLnBrk="1" hangingPunct="1">
              <a:defRPr/>
            </a:pPr>
            <a:r>
              <a:rPr lang="en-US" altLang="en-US" dirty="0"/>
              <a:t>Circulation Challenges</a:t>
            </a:r>
          </a:p>
        </p:txBody>
      </p:sp>
      <p:sp>
        <p:nvSpPr>
          <p:cNvPr id="50179" name="Rectangle 4"/>
          <p:cNvSpPr>
            <a:spLocks noGrp="1" noChangeArrowheads="1"/>
          </p:cNvSpPr>
          <p:nvPr>
            <p:ph sz="half" idx="1"/>
          </p:nvPr>
        </p:nvSpPr>
        <p:spPr/>
        <p:txBody>
          <a:bodyPr>
            <a:normAutofit/>
          </a:bodyPr>
          <a:lstStyle/>
          <a:p>
            <a:pPr eaLnBrk="1" hangingPunct="1"/>
            <a:r>
              <a:rPr lang="en-US" altLang="en-US" sz="2800" dirty="0"/>
              <a:t>Congenital anomalies</a:t>
            </a:r>
          </a:p>
          <a:p>
            <a:pPr lvl="1" eaLnBrk="1" hangingPunct="1"/>
            <a:r>
              <a:rPr lang="en-US" altLang="en-US" sz="2400" dirty="0"/>
              <a:t>Heart</a:t>
            </a:r>
          </a:p>
          <a:p>
            <a:pPr lvl="1" eaLnBrk="1" hangingPunct="1"/>
            <a:r>
              <a:rPr lang="en-US" altLang="en-US" sz="2400" dirty="0"/>
              <a:t>Vessels</a:t>
            </a:r>
          </a:p>
          <a:p>
            <a:pPr eaLnBrk="1" hangingPunct="1"/>
            <a:r>
              <a:rPr lang="en-US" altLang="en-US" sz="2800" dirty="0"/>
              <a:t>Past surgeries</a:t>
            </a:r>
          </a:p>
          <a:p>
            <a:pPr eaLnBrk="1" hangingPunct="1"/>
            <a:r>
              <a:rPr lang="en-US" altLang="en-US" sz="2800" dirty="0"/>
              <a:t>Chronic poor circulation</a:t>
            </a:r>
          </a:p>
          <a:p>
            <a:pPr eaLnBrk="1" hangingPunct="1"/>
            <a:r>
              <a:rPr lang="en-US" altLang="en-US" sz="2800" dirty="0"/>
              <a:t>Placing an </a:t>
            </a:r>
            <a:r>
              <a:rPr lang="en-US" altLang="en-US" sz="2800" dirty="0" smtClean="0"/>
              <a:t>IV</a:t>
            </a:r>
            <a:endParaRPr lang="en-US" altLang="en-US" sz="2800" dirty="0"/>
          </a:p>
          <a:p>
            <a:pPr eaLnBrk="1" hangingPunct="1"/>
            <a:endParaRPr lang="en-US" altLang="en-US" sz="2800" dirty="0"/>
          </a:p>
        </p:txBody>
      </p:sp>
      <p:pic>
        <p:nvPicPr>
          <p:cNvPr id="3" name="Content Placeholder 2" descr="Don’t pick the scab! | Sunshine's Reflections Blog"/>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84596" y="1593850"/>
            <a:ext cx="5156807" cy="4583113"/>
          </a:xfrm>
        </p:spPr>
      </p:pic>
    </p:spTree>
    <p:extLst>
      <p:ext uri="{BB962C8B-B14F-4D97-AF65-F5344CB8AC3E}">
        <p14:creationId xmlns:p14="http://schemas.microsoft.com/office/powerpoint/2010/main" val="2595902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hangingPunct="1"/>
            <a:r>
              <a:rPr lang="en-US" altLang="en-US" dirty="0"/>
              <a:t>Circulation Assessment</a:t>
            </a:r>
          </a:p>
        </p:txBody>
      </p:sp>
      <p:sp>
        <p:nvSpPr>
          <p:cNvPr id="47107" name="Rectangle 3"/>
          <p:cNvSpPr>
            <a:spLocks noGrp="1" noChangeArrowheads="1"/>
          </p:cNvSpPr>
          <p:nvPr>
            <p:ph sz="half" idx="1"/>
          </p:nvPr>
        </p:nvSpPr>
        <p:spPr/>
        <p:txBody>
          <a:bodyPr>
            <a:normAutofit/>
          </a:bodyPr>
          <a:lstStyle/>
          <a:p>
            <a:pPr eaLnBrk="1" hangingPunct="1">
              <a:lnSpc>
                <a:spcPct val="90000"/>
              </a:lnSpc>
              <a:defRPr/>
            </a:pPr>
            <a:r>
              <a:rPr lang="en-US" altLang="en-US" sz="2800" dirty="0"/>
              <a:t>Capillary refill</a:t>
            </a:r>
          </a:p>
          <a:p>
            <a:pPr eaLnBrk="1" hangingPunct="1">
              <a:lnSpc>
                <a:spcPct val="90000"/>
              </a:lnSpc>
              <a:defRPr/>
            </a:pPr>
            <a:r>
              <a:rPr lang="en-US" altLang="en-US" sz="2800" dirty="0"/>
              <a:t>Color/temp of skin</a:t>
            </a:r>
          </a:p>
          <a:p>
            <a:pPr eaLnBrk="1" hangingPunct="1">
              <a:lnSpc>
                <a:spcPct val="90000"/>
              </a:lnSpc>
              <a:defRPr/>
            </a:pPr>
            <a:r>
              <a:rPr lang="en-US" altLang="en-US" sz="2800" dirty="0"/>
              <a:t>Level of consciousness</a:t>
            </a:r>
          </a:p>
          <a:p>
            <a:pPr eaLnBrk="1" hangingPunct="1">
              <a:lnSpc>
                <a:spcPct val="90000"/>
              </a:lnSpc>
              <a:defRPr/>
            </a:pPr>
            <a:r>
              <a:rPr lang="en-US" altLang="en-US" sz="2800" dirty="0"/>
              <a:t>Pulses</a:t>
            </a:r>
          </a:p>
          <a:p>
            <a:pPr lvl="1" eaLnBrk="1" hangingPunct="1">
              <a:lnSpc>
                <a:spcPct val="90000"/>
              </a:lnSpc>
              <a:defRPr/>
            </a:pPr>
            <a:r>
              <a:rPr lang="en-US" altLang="en-US" sz="2400" dirty="0"/>
              <a:t>Central/Peripheral</a:t>
            </a:r>
          </a:p>
          <a:p>
            <a:pPr lvl="1" eaLnBrk="1" hangingPunct="1">
              <a:lnSpc>
                <a:spcPct val="90000"/>
              </a:lnSpc>
              <a:defRPr/>
            </a:pPr>
            <a:r>
              <a:rPr lang="en-US" altLang="en-US" sz="2400" dirty="0"/>
              <a:t>Strong, weak, absent</a:t>
            </a:r>
          </a:p>
          <a:p>
            <a:pPr eaLnBrk="1" hangingPunct="1">
              <a:lnSpc>
                <a:spcPct val="90000"/>
              </a:lnSpc>
              <a:defRPr/>
            </a:pPr>
            <a:r>
              <a:rPr lang="en-US" altLang="en-US" sz="2800" dirty="0"/>
              <a:t>Blood loss/fluid loss (burn)</a:t>
            </a:r>
          </a:p>
          <a:p>
            <a:pPr marL="0" indent="0">
              <a:lnSpc>
                <a:spcPct val="90000"/>
              </a:lnSpc>
              <a:buNone/>
              <a:defRPr/>
            </a:pPr>
            <a:endParaRPr lang="en-US" altLang="en-US" dirty="0"/>
          </a:p>
        </p:txBody>
      </p:sp>
      <p:sp>
        <p:nvSpPr>
          <p:cNvPr id="2" name="Content Placeholder 1"/>
          <p:cNvSpPr>
            <a:spLocks noGrp="1"/>
          </p:cNvSpPr>
          <p:nvPr>
            <p:ph sz="half" idx="2"/>
          </p:nvPr>
        </p:nvSpPr>
        <p:spPr/>
        <p:txBody>
          <a:bodyPr>
            <a:normAutofit/>
          </a:bodyPr>
          <a:lstStyle/>
          <a:p>
            <a:r>
              <a:rPr lang="en-US" altLang="en-US" sz="2800" dirty="0"/>
              <a:t>Early shock is usually well compensated by children so recognition of  early shock and treating it will prevent collapse.</a:t>
            </a:r>
          </a:p>
          <a:p>
            <a:r>
              <a:rPr lang="en-US" sz="2800" dirty="0"/>
              <a:t>It is much easier to treat shock early in a child then to try to recover after collapse.</a:t>
            </a:r>
          </a:p>
        </p:txBody>
      </p:sp>
    </p:spTree>
    <p:extLst>
      <p:ext uri="{BB962C8B-B14F-4D97-AF65-F5344CB8AC3E}">
        <p14:creationId xmlns:p14="http://schemas.microsoft.com/office/powerpoint/2010/main" val="544394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pPr eaLnBrk="1" hangingPunct="1"/>
            <a:r>
              <a:rPr lang="en-US" altLang="en-US" dirty="0"/>
              <a:t>Circulation </a:t>
            </a:r>
          </a:p>
        </p:txBody>
      </p:sp>
      <p:sp>
        <p:nvSpPr>
          <p:cNvPr id="47107" name="Rectangle 3"/>
          <p:cNvSpPr>
            <a:spLocks noGrp="1" noChangeArrowheads="1"/>
          </p:cNvSpPr>
          <p:nvPr>
            <p:ph sz="half" idx="1"/>
          </p:nvPr>
        </p:nvSpPr>
        <p:spPr/>
        <p:txBody>
          <a:bodyPr/>
          <a:lstStyle/>
          <a:p>
            <a:pPr eaLnBrk="1" hangingPunct="1">
              <a:lnSpc>
                <a:spcPct val="90000"/>
              </a:lnSpc>
              <a:defRPr/>
            </a:pPr>
            <a:r>
              <a:rPr lang="en-US" altLang="en-US" sz="2800" dirty="0"/>
              <a:t>IV</a:t>
            </a:r>
          </a:p>
          <a:p>
            <a:pPr eaLnBrk="1" hangingPunct="1">
              <a:lnSpc>
                <a:spcPct val="90000"/>
              </a:lnSpc>
              <a:defRPr/>
            </a:pPr>
            <a:r>
              <a:rPr lang="en-US" altLang="en-US" sz="2800" dirty="0"/>
              <a:t>IO</a:t>
            </a:r>
          </a:p>
          <a:p>
            <a:pPr eaLnBrk="1" hangingPunct="1">
              <a:lnSpc>
                <a:spcPct val="90000"/>
              </a:lnSpc>
              <a:defRPr/>
            </a:pPr>
            <a:r>
              <a:rPr lang="en-US" altLang="en-US" sz="2800" dirty="0"/>
              <a:t>Ports</a:t>
            </a:r>
          </a:p>
          <a:p>
            <a:pPr eaLnBrk="1" hangingPunct="1">
              <a:lnSpc>
                <a:spcPct val="90000"/>
              </a:lnSpc>
              <a:defRPr/>
            </a:pPr>
            <a:r>
              <a:rPr lang="en-US" altLang="en-US" sz="2800" dirty="0"/>
              <a:t>PICC/Central lines</a:t>
            </a:r>
          </a:p>
          <a:p>
            <a:pPr eaLnBrk="1" hangingPunct="1">
              <a:lnSpc>
                <a:spcPct val="90000"/>
              </a:lnSpc>
              <a:defRPr/>
            </a:pPr>
            <a:r>
              <a:rPr lang="en-US" altLang="en-US" sz="2800" dirty="0"/>
              <a:t>Stop the bleed</a:t>
            </a:r>
          </a:p>
          <a:p>
            <a:pPr eaLnBrk="1" hangingPunct="1">
              <a:lnSpc>
                <a:spcPct val="90000"/>
              </a:lnSpc>
              <a:defRPr/>
            </a:pPr>
            <a:endParaRPr lang="en-US" altLang="en-US" dirty="0"/>
          </a:p>
          <a:p>
            <a:pPr marL="0" indent="0">
              <a:lnSpc>
                <a:spcPct val="90000"/>
              </a:lnSpc>
              <a:buNone/>
              <a:defRPr/>
            </a:pPr>
            <a:endParaRPr lang="en-US" altLang="en-US" dirty="0"/>
          </a:p>
        </p:txBody>
      </p:sp>
      <p:sp>
        <p:nvSpPr>
          <p:cNvPr id="54276" name="Content Placeholder 1"/>
          <p:cNvSpPr>
            <a:spLocks noGrp="1"/>
          </p:cNvSpPr>
          <p:nvPr>
            <p:ph sz="half" idx="2"/>
          </p:nvPr>
        </p:nvSpPr>
        <p:spPr/>
        <p:txBody>
          <a:bodyPr/>
          <a:lstStyle/>
          <a:p>
            <a:r>
              <a:rPr lang="en-US" altLang="en-US" sz="2800" dirty="0"/>
              <a:t>Special considerations</a:t>
            </a:r>
          </a:p>
          <a:p>
            <a:pPr lvl="1"/>
            <a:r>
              <a:rPr lang="en-US" altLang="en-US" sz="2400" dirty="0"/>
              <a:t>Hemophilia</a:t>
            </a:r>
          </a:p>
          <a:p>
            <a:pPr lvl="1"/>
            <a:r>
              <a:rPr lang="en-US" altLang="en-US" sz="2400" dirty="0"/>
              <a:t>Dialysis</a:t>
            </a:r>
          </a:p>
          <a:p>
            <a:pPr lvl="1"/>
            <a:r>
              <a:rPr lang="en-US" altLang="en-US" sz="2400" dirty="0"/>
              <a:t>Heart disease</a:t>
            </a:r>
          </a:p>
        </p:txBody>
      </p:sp>
    </p:spTree>
    <p:extLst>
      <p:ext uri="{BB962C8B-B14F-4D97-AF65-F5344CB8AC3E}">
        <p14:creationId xmlns:p14="http://schemas.microsoft.com/office/powerpoint/2010/main" val="2785548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pPr eaLnBrk="1" hangingPunct="1"/>
            <a:r>
              <a:rPr lang="en-US" altLang="en-US" dirty="0" smtClean="0"/>
              <a:t>Assessment of Disability </a:t>
            </a:r>
            <a:endParaRPr lang="en-US" altLang="en-US" dirty="0"/>
          </a:p>
        </p:txBody>
      </p:sp>
      <p:sp>
        <p:nvSpPr>
          <p:cNvPr id="47107" name="Rectangle 3"/>
          <p:cNvSpPr>
            <a:spLocks noGrp="1" noChangeArrowheads="1"/>
          </p:cNvSpPr>
          <p:nvPr>
            <p:ph sz="half" idx="1"/>
          </p:nvPr>
        </p:nvSpPr>
        <p:spPr/>
        <p:txBody>
          <a:bodyPr/>
          <a:lstStyle/>
          <a:p>
            <a:pPr eaLnBrk="1" hangingPunct="1">
              <a:lnSpc>
                <a:spcPct val="90000"/>
              </a:lnSpc>
              <a:defRPr/>
            </a:pPr>
            <a:r>
              <a:rPr lang="en-US" altLang="en-US" sz="2800" dirty="0" smtClean="0"/>
              <a:t>What is Baseline?</a:t>
            </a:r>
          </a:p>
          <a:p>
            <a:pPr lvl="1">
              <a:lnSpc>
                <a:spcPct val="90000"/>
              </a:lnSpc>
              <a:defRPr/>
            </a:pPr>
            <a:r>
              <a:rPr lang="en-US" altLang="en-US" sz="2400" dirty="0" smtClean="0"/>
              <a:t>Pediatric </a:t>
            </a:r>
            <a:r>
              <a:rPr lang="en-US" altLang="en-US" sz="2400" dirty="0"/>
              <a:t>Glasgow</a:t>
            </a:r>
          </a:p>
          <a:p>
            <a:pPr lvl="1">
              <a:lnSpc>
                <a:spcPct val="90000"/>
              </a:lnSpc>
              <a:defRPr/>
            </a:pPr>
            <a:r>
              <a:rPr lang="en-US" altLang="en-US" sz="2400" dirty="0"/>
              <a:t>AVPU</a:t>
            </a:r>
          </a:p>
          <a:p>
            <a:pPr lvl="1">
              <a:lnSpc>
                <a:spcPct val="90000"/>
              </a:lnSpc>
              <a:defRPr/>
            </a:pPr>
            <a:r>
              <a:rPr lang="en-US" altLang="en-US" sz="2400" dirty="0"/>
              <a:t>Pupil </a:t>
            </a:r>
            <a:r>
              <a:rPr lang="en-US" altLang="en-US" sz="2400" dirty="0" smtClean="0"/>
              <a:t>changes</a:t>
            </a:r>
            <a:endParaRPr lang="en-US" altLang="en-US" sz="2400" dirty="0"/>
          </a:p>
          <a:p>
            <a:pPr marL="0" indent="0">
              <a:lnSpc>
                <a:spcPct val="90000"/>
              </a:lnSpc>
              <a:buNone/>
              <a:defRPr/>
            </a:pPr>
            <a:endParaRPr lang="en-US" altLang="en-US" sz="2800" dirty="0"/>
          </a:p>
          <a:p>
            <a:pPr eaLnBrk="1" hangingPunct="1">
              <a:lnSpc>
                <a:spcPct val="90000"/>
              </a:lnSpc>
              <a:defRPr/>
            </a:pPr>
            <a:endParaRPr lang="en-US" altLang="en-US" dirty="0"/>
          </a:p>
          <a:p>
            <a:pPr marL="0" indent="0">
              <a:lnSpc>
                <a:spcPct val="90000"/>
              </a:lnSpc>
              <a:buNone/>
              <a:defRPr/>
            </a:pPr>
            <a:endParaRPr lang="en-US" altLang="en-US" dirty="0"/>
          </a:p>
        </p:txBody>
      </p:sp>
      <p:pic>
        <p:nvPicPr>
          <p:cNvPr id="56324" name="Picture 2" descr="Image result for pediatric gcs char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7374845" y="1322917"/>
            <a:ext cx="3327021" cy="5492227"/>
          </a:xfrm>
          <a:noFill/>
        </p:spPr>
      </p:pic>
    </p:spTree>
    <p:extLst>
      <p:ext uri="{BB962C8B-B14F-4D97-AF65-F5344CB8AC3E}">
        <p14:creationId xmlns:p14="http://schemas.microsoft.com/office/powerpoint/2010/main" val="582414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dirty="0" smtClean="0"/>
              <a:t>Assessment</a:t>
            </a:r>
            <a:endParaRPr lang="en-US" altLang="en-US" dirty="0"/>
          </a:p>
        </p:txBody>
      </p:sp>
      <p:sp>
        <p:nvSpPr>
          <p:cNvPr id="58371" name="Content Placeholder 2"/>
          <p:cNvSpPr>
            <a:spLocks noGrp="1"/>
          </p:cNvSpPr>
          <p:nvPr>
            <p:ph idx="1"/>
          </p:nvPr>
        </p:nvSpPr>
        <p:spPr>
          <a:xfrm>
            <a:off x="838200" y="1487488"/>
            <a:ext cx="4648201" cy="5258545"/>
          </a:xfrm>
        </p:spPr>
        <p:txBody>
          <a:bodyPr>
            <a:normAutofit/>
          </a:bodyPr>
          <a:lstStyle/>
          <a:p>
            <a:r>
              <a:rPr lang="en-US" altLang="en-US" sz="2800" dirty="0"/>
              <a:t>Injuries</a:t>
            </a:r>
          </a:p>
          <a:p>
            <a:r>
              <a:rPr lang="en-US" altLang="en-US" sz="2800" dirty="0"/>
              <a:t>Scars</a:t>
            </a:r>
          </a:p>
          <a:p>
            <a:r>
              <a:rPr lang="en-US" altLang="en-US" sz="2800" dirty="0"/>
              <a:t>Feeding tubes</a:t>
            </a:r>
          </a:p>
          <a:p>
            <a:r>
              <a:rPr lang="en-US" altLang="en-US" sz="2800" dirty="0"/>
              <a:t>Shunts</a:t>
            </a:r>
          </a:p>
          <a:p>
            <a:r>
              <a:rPr lang="en-US" altLang="en-US" sz="2800" dirty="0"/>
              <a:t>Medical alert</a:t>
            </a:r>
          </a:p>
          <a:p>
            <a:r>
              <a:rPr lang="en-US" altLang="en-US" sz="2800" dirty="0"/>
              <a:t>Limit time of exposure to prevent hypothermia</a:t>
            </a:r>
          </a:p>
        </p:txBody>
      </p:sp>
      <p:pic>
        <p:nvPicPr>
          <p:cNvPr id="58372" name="Picture 4" descr="Image result for pediatric feeding tub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8375651" y="1449388"/>
            <a:ext cx="1465262" cy="2209800"/>
          </a:xfrm>
          <a:noFill/>
        </p:spPr>
      </p:pic>
      <p:pic>
        <p:nvPicPr>
          <p:cNvPr id="58373"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3588" y="1487488"/>
            <a:ext cx="1600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2763" y="4106863"/>
            <a:ext cx="1951037"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86401" y="4114801"/>
            <a:ext cx="2314575"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2169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z="3600" dirty="0"/>
              <a:t>Pain in Kids with Special Needs</a:t>
            </a:r>
          </a:p>
        </p:txBody>
      </p:sp>
      <p:pic>
        <p:nvPicPr>
          <p:cNvPr id="62467"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76757" y="2302933"/>
            <a:ext cx="5127454" cy="2844800"/>
          </a:xfrm>
        </p:spPr>
      </p:pic>
      <p:sp>
        <p:nvSpPr>
          <p:cNvPr id="62468" name="Content Placeholder 8"/>
          <p:cNvSpPr>
            <a:spLocks noGrp="1"/>
          </p:cNvSpPr>
          <p:nvPr>
            <p:ph sz="half" idx="2"/>
          </p:nvPr>
        </p:nvSpPr>
        <p:spPr/>
        <p:txBody>
          <a:bodyPr/>
          <a:lstStyle/>
          <a:p>
            <a:r>
              <a:rPr lang="en-US" altLang="en-US" dirty="0"/>
              <a:t>Verbal </a:t>
            </a:r>
          </a:p>
          <a:p>
            <a:r>
              <a:rPr lang="en-US" altLang="en-US" dirty="0"/>
              <a:t>Non-verbal: try to determine if it is pain or discomfort</a:t>
            </a:r>
          </a:p>
          <a:p>
            <a:pPr lvl="1"/>
            <a:r>
              <a:rPr lang="en-US" altLang="en-US" dirty="0"/>
              <a:t>Hunger</a:t>
            </a:r>
          </a:p>
          <a:p>
            <a:pPr lvl="1"/>
            <a:r>
              <a:rPr lang="en-US" altLang="en-US" dirty="0"/>
              <a:t>Thirst</a:t>
            </a:r>
          </a:p>
          <a:p>
            <a:pPr lvl="1"/>
            <a:r>
              <a:rPr lang="en-US" altLang="en-US" dirty="0"/>
              <a:t>Cold</a:t>
            </a:r>
          </a:p>
          <a:p>
            <a:pPr lvl="1"/>
            <a:r>
              <a:rPr lang="en-US" altLang="en-US" dirty="0"/>
              <a:t>Need to go to the bathroom</a:t>
            </a:r>
          </a:p>
        </p:txBody>
      </p:sp>
    </p:spTree>
    <p:extLst>
      <p:ext uri="{BB962C8B-B14F-4D97-AF65-F5344CB8AC3E}">
        <p14:creationId xmlns:p14="http://schemas.microsoft.com/office/powerpoint/2010/main" val="1616840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2"/>
          <p:cNvSpPr>
            <a:spLocks noChangeArrowheads="1" noChangeShapeType="1" noTextEdit="1"/>
          </p:cNvSpPr>
          <p:nvPr/>
        </p:nvSpPr>
        <p:spPr bwMode="auto">
          <a:xfrm>
            <a:off x="2017714" y="2119313"/>
            <a:ext cx="8054975" cy="1879600"/>
          </a:xfrm>
          <a:prstGeom prst="rect">
            <a:avLst/>
          </a:prstGeom>
        </p:spPr>
        <p:txBody>
          <a:bodyPr wrap="none" fromWordArt="1">
            <a:prstTxWarp prst="textPlain">
              <a:avLst>
                <a:gd name="adj" fmla="val 50000"/>
              </a:avLst>
            </a:prstTxWarp>
          </a:bodyPr>
          <a:lstStyle/>
          <a:p>
            <a:pPr algn="ctr"/>
            <a:endParaRPr lang="en-US" sz="3600" kern="10" normalizeH="1">
              <a:ln w="19050">
                <a:solidFill>
                  <a:schemeClr val="hlink"/>
                </a:solidFill>
                <a:round/>
                <a:headEnd/>
                <a:tailEnd/>
              </a:ln>
              <a:solidFill>
                <a:schemeClr val="accent1"/>
              </a:solidFill>
              <a:effectLst>
                <a:outerShdw dist="35921" dir="2700000" algn="ctr" rotWithShape="0">
                  <a:srgbClr val="990000"/>
                </a:outerShdw>
              </a:effectLst>
              <a:latin typeface="Impact" panose="020B0806030902050204" pitchFamily="34" charset="0"/>
            </a:endParaRPr>
          </a:p>
        </p:txBody>
      </p:sp>
      <p:sp>
        <p:nvSpPr>
          <p:cNvPr id="8195" name="Title 1"/>
          <p:cNvSpPr>
            <a:spLocks noGrp="1"/>
          </p:cNvSpPr>
          <p:nvPr>
            <p:ph type="title"/>
          </p:nvPr>
        </p:nvSpPr>
        <p:spPr/>
        <p:txBody>
          <a:bodyPr/>
          <a:lstStyle/>
          <a:p>
            <a:r>
              <a:rPr lang="en-US" altLang="en-US" sz="3200" dirty="0"/>
              <a:t>Special Patient Populations</a:t>
            </a:r>
          </a:p>
        </p:txBody>
      </p:sp>
      <p:sp>
        <p:nvSpPr>
          <p:cNvPr id="8196" name="Content Placeholder 2"/>
          <p:cNvSpPr>
            <a:spLocks noGrp="1"/>
          </p:cNvSpPr>
          <p:nvPr>
            <p:ph idx="1"/>
          </p:nvPr>
        </p:nvSpPr>
        <p:spPr/>
        <p:txBody>
          <a:bodyPr/>
          <a:lstStyle/>
          <a:p>
            <a:r>
              <a:rPr lang="en-US" altLang="en-US" dirty="0"/>
              <a:t>Congenital</a:t>
            </a:r>
          </a:p>
          <a:p>
            <a:pPr lvl="1"/>
            <a:r>
              <a:rPr lang="en-US" altLang="en-US" dirty="0"/>
              <a:t>Malformations</a:t>
            </a:r>
          </a:p>
          <a:p>
            <a:pPr lvl="1"/>
            <a:r>
              <a:rPr lang="en-US" altLang="en-US" dirty="0"/>
              <a:t>Diseases</a:t>
            </a:r>
          </a:p>
          <a:p>
            <a:pPr lvl="1"/>
            <a:r>
              <a:rPr lang="en-US" altLang="en-US" dirty="0"/>
              <a:t>Syndromes </a:t>
            </a:r>
          </a:p>
          <a:p>
            <a:r>
              <a:rPr lang="en-US" altLang="en-US" dirty="0"/>
              <a:t>Acquired</a:t>
            </a:r>
          </a:p>
          <a:p>
            <a:pPr lvl="1"/>
            <a:r>
              <a:rPr lang="en-US" altLang="en-US" dirty="0"/>
              <a:t>Diseases</a:t>
            </a:r>
          </a:p>
          <a:p>
            <a:pPr lvl="1"/>
            <a:r>
              <a:rPr lang="en-US" altLang="en-US" dirty="0"/>
              <a:t>Post injury</a:t>
            </a:r>
          </a:p>
        </p:txBody>
      </p:sp>
      <p:pic>
        <p:nvPicPr>
          <p:cNvPr id="81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1898" y="1594624"/>
            <a:ext cx="4582339" cy="458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343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dirty="0"/>
              <a:t>Pain (Verbal)</a:t>
            </a:r>
          </a:p>
        </p:txBody>
      </p:sp>
      <p:sp>
        <p:nvSpPr>
          <p:cNvPr id="64515" name="Content Placeholder 2"/>
          <p:cNvSpPr>
            <a:spLocks noGrp="1"/>
          </p:cNvSpPr>
          <p:nvPr>
            <p:ph sz="half" idx="1"/>
          </p:nvPr>
        </p:nvSpPr>
        <p:spPr/>
        <p:txBody>
          <a:bodyPr>
            <a:normAutofit/>
          </a:bodyPr>
          <a:lstStyle/>
          <a:p>
            <a:r>
              <a:rPr lang="en-US" altLang="en-US" sz="2800" dirty="0"/>
              <a:t>Self-reporting (scale 1-10)</a:t>
            </a:r>
          </a:p>
          <a:p>
            <a:r>
              <a:rPr lang="en-US" altLang="en-US" sz="2800" dirty="0"/>
              <a:t>Ask what words they use to talk about pain</a:t>
            </a:r>
          </a:p>
          <a:p>
            <a:pPr lvl="1"/>
            <a:r>
              <a:rPr lang="en-US" altLang="en-US" sz="2400" dirty="0"/>
              <a:t>Hurt, discomfort, sore, ache, etc. </a:t>
            </a:r>
          </a:p>
        </p:txBody>
      </p:sp>
      <p:sp>
        <p:nvSpPr>
          <p:cNvPr id="64516" name="Content Placeholder 3"/>
          <p:cNvSpPr>
            <a:spLocks noGrp="1"/>
          </p:cNvSpPr>
          <p:nvPr>
            <p:ph sz="half" idx="2"/>
          </p:nvPr>
        </p:nvSpPr>
        <p:spPr/>
        <p:txBody>
          <a:bodyPr/>
          <a:lstStyle/>
          <a:p>
            <a:r>
              <a:rPr lang="en-US" altLang="en-US" sz="2800" dirty="0"/>
              <a:t>Ask the best way to communicate pain</a:t>
            </a:r>
          </a:p>
          <a:p>
            <a:pPr lvl="1"/>
            <a:r>
              <a:rPr lang="en-US" altLang="en-US" sz="2400" dirty="0"/>
              <a:t>Tablet device</a:t>
            </a:r>
          </a:p>
          <a:p>
            <a:pPr lvl="1"/>
            <a:r>
              <a:rPr lang="en-US" altLang="en-US" sz="2400" dirty="0"/>
              <a:t>Communication board</a:t>
            </a:r>
          </a:p>
        </p:txBody>
      </p:sp>
    </p:spTree>
    <p:extLst>
      <p:ext uri="{BB962C8B-B14F-4D97-AF65-F5344CB8AC3E}">
        <p14:creationId xmlns:p14="http://schemas.microsoft.com/office/powerpoint/2010/main" val="3191326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dirty="0"/>
              <a:t>Pain (Verbal)</a:t>
            </a:r>
          </a:p>
        </p:txBody>
      </p:sp>
      <p:pic>
        <p:nvPicPr>
          <p:cNvPr id="66563" name="Picture 2" descr="Image result for cerebral palsy communication board"/>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287059" y="1334278"/>
            <a:ext cx="7364961" cy="5523721"/>
          </a:xfrm>
          <a:noFill/>
        </p:spPr>
      </p:pic>
    </p:spTree>
    <p:extLst>
      <p:ext uri="{BB962C8B-B14F-4D97-AF65-F5344CB8AC3E}">
        <p14:creationId xmlns:p14="http://schemas.microsoft.com/office/powerpoint/2010/main" val="3686873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dirty="0"/>
              <a:t>Pain (Non-verbal)</a:t>
            </a:r>
          </a:p>
        </p:txBody>
      </p:sp>
      <p:pic>
        <p:nvPicPr>
          <p:cNvPr id="68611"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81426" y="1590675"/>
            <a:ext cx="2076450" cy="2200275"/>
          </a:xfrm>
        </p:spPr>
      </p:pic>
      <p:pic>
        <p:nvPicPr>
          <p:cNvPr id="68613" name="Picture 2" descr="Image result for down syndrome"/>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6795213" y="1766887"/>
            <a:ext cx="2466975" cy="1847850"/>
          </a:xfrm>
          <a:noFill/>
        </p:spPr>
      </p:pic>
      <p:pic>
        <p:nvPicPr>
          <p:cNvPr id="68612"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66662" y="4018384"/>
            <a:ext cx="2124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38376" y="4189834"/>
            <a:ext cx="36195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90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dirty="0"/>
              <a:t>Pain (Non-verbal)</a:t>
            </a:r>
          </a:p>
        </p:txBody>
      </p:sp>
      <p:pic>
        <p:nvPicPr>
          <p:cNvPr id="70659" name="Picture 2" descr="Image result for flaccs scal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291036" y="1376652"/>
            <a:ext cx="7300834" cy="5481348"/>
          </a:xfrm>
          <a:noFill/>
        </p:spPr>
      </p:pic>
    </p:spTree>
    <p:extLst>
      <p:ext uri="{BB962C8B-B14F-4D97-AF65-F5344CB8AC3E}">
        <p14:creationId xmlns:p14="http://schemas.microsoft.com/office/powerpoint/2010/main" val="3953365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dirty="0"/>
              <a:t>Pain (Non-verbal)</a:t>
            </a:r>
          </a:p>
        </p:txBody>
      </p:sp>
      <p:pic>
        <p:nvPicPr>
          <p:cNvPr id="7270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0333" y="1825625"/>
            <a:ext cx="8411333" cy="4351338"/>
          </a:xfrm>
        </p:spPr>
      </p:pic>
    </p:spTree>
    <p:extLst>
      <p:ext uri="{BB962C8B-B14F-4D97-AF65-F5344CB8AC3E}">
        <p14:creationId xmlns:p14="http://schemas.microsoft.com/office/powerpoint/2010/main" val="4088093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dirty="0"/>
              <a:t>Pain (Non-verbal)</a:t>
            </a:r>
          </a:p>
        </p:txBody>
      </p:sp>
      <p:pic>
        <p:nvPicPr>
          <p:cNvPr id="74755" name="Picture 2" descr="Image result for faces pain scal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228144" y="1825625"/>
            <a:ext cx="7735712" cy="4351338"/>
          </a:xfrm>
          <a:noFill/>
        </p:spPr>
      </p:pic>
    </p:spTree>
    <p:extLst>
      <p:ext uri="{BB962C8B-B14F-4D97-AF65-F5344CB8AC3E}">
        <p14:creationId xmlns:p14="http://schemas.microsoft.com/office/powerpoint/2010/main" val="4253714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dirty="0"/>
              <a:t>Pain (Non-verbal) Assessment</a:t>
            </a:r>
          </a:p>
        </p:txBody>
      </p:sp>
      <p:sp>
        <p:nvSpPr>
          <p:cNvPr id="76803" name="Content Placeholder 2"/>
          <p:cNvSpPr>
            <a:spLocks noGrp="1"/>
          </p:cNvSpPr>
          <p:nvPr>
            <p:ph sz="half" idx="1"/>
          </p:nvPr>
        </p:nvSpPr>
        <p:spPr/>
        <p:txBody>
          <a:bodyPr/>
          <a:lstStyle/>
          <a:p>
            <a:r>
              <a:rPr lang="en-US" altLang="en-US" sz="2800" dirty="0"/>
              <a:t>Clinical Assessment</a:t>
            </a:r>
          </a:p>
          <a:p>
            <a:pPr lvl="1"/>
            <a:r>
              <a:rPr lang="en-US" altLang="en-US" sz="2400" dirty="0"/>
              <a:t>Tears</a:t>
            </a:r>
          </a:p>
          <a:p>
            <a:pPr lvl="1"/>
            <a:r>
              <a:rPr lang="en-US" altLang="en-US" sz="2400" dirty="0"/>
              <a:t>Tachycardia</a:t>
            </a:r>
          </a:p>
          <a:p>
            <a:pPr lvl="1"/>
            <a:r>
              <a:rPr lang="en-US" altLang="en-US" sz="2400" dirty="0"/>
              <a:t>Moaning</a:t>
            </a:r>
          </a:p>
          <a:p>
            <a:pPr lvl="1"/>
            <a:r>
              <a:rPr lang="en-US" altLang="en-US" sz="2400" dirty="0"/>
              <a:t>Guarding</a:t>
            </a:r>
          </a:p>
        </p:txBody>
      </p:sp>
      <p:sp>
        <p:nvSpPr>
          <p:cNvPr id="76804" name="Content Placeholder 3"/>
          <p:cNvSpPr>
            <a:spLocks noGrp="1"/>
          </p:cNvSpPr>
          <p:nvPr>
            <p:ph sz="half" idx="2"/>
          </p:nvPr>
        </p:nvSpPr>
        <p:spPr/>
        <p:txBody>
          <a:bodyPr/>
          <a:lstStyle/>
          <a:p>
            <a:r>
              <a:rPr lang="en-US" altLang="en-US" sz="2800" dirty="0"/>
              <a:t>Behavioral Assessment</a:t>
            </a:r>
          </a:p>
          <a:p>
            <a:pPr lvl="1"/>
            <a:r>
              <a:rPr lang="en-US" altLang="en-US" sz="2400" dirty="0"/>
              <a:t>Facial grimacing</a:t>
            </a:r>
          </a:p>
          <a:p>
            <a:pPr lvl="1"/>
            <a:r>
              <a:rPr lang="en-US" altLang="en-US" sz="2400" dirty="0"/>
              <a:t>Withdrawn</a:t>
            </a:r>
          </a:p>
          <a:p>
            <a:pPr lvl="1"/>
            <a:r>
              <a:rPr lang="en-US" altLang="en-US" sz="2400" dirty="0"/>
              <a:t>Agitated</a:t>
            </a:r>
          </a:p>
          <a:p>
            <a:pPr lvl="1"/>
            <a:r>
              <a:rPr lang="en-US" altLang="en-US" sz="2400" dirty="0"/>
              <a:t>Fidgeting</a:t>
            </a:r>
          </a:p>
        </p:txBody>
      </p:sp>
    </p:spTree>
    <p:extLst>
      <p:ext uri="{BB962C8B-B14F-4D97-AF65-F5344CB8AC3E}">
        <p14:creationId xmlns:p14="http://schemas.microsoft.com/office/powerpoint/2010/main" val="2896240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normAutofit/>
          </a:bodyPr>
          <a:lstStyle/>
          <a:p>
            <a:r>
              <a:rPr lang="en-US" altLang="en-US" dirty="0"/>
              <a:t>Pain Treatment</a:t>
            </a:r>
          </a:p>
        </p:txBody>
      </p:sp>
      <p:sp>
        <p:nvSpPr>
          <p:cNvPr id="78851" name="Content Placeholder 2"/>
          <p:cNvSpPr>
            <a:spLocks noGrp="1"/>
          </p:cNvSpPr>
          <p:nvPr>
            <p:ph sz="half" idx="1"/>
          </p:nvPr>
        </p:nvSpPr>
        <p:spPr/>
        <p:txBody>
          <a:bodyPr/>
          <a:lstStyle/>
          <a:p>
            <a:r>
              <a:rPr lang="en-US" altLang="en-US" sz="2800" dirty="0"/>
              <a:t>Pharmacologic</a:t>
            </a:r>
          </a:p>
          <a:p>
            <a:pPr lvl="1"/>
            <a:r>
              <a:rPr lang="en-US" altLang="en-US" sz="2400" dirty="0"/>
              <a:t>Non-opioids</a:t>
            </a:r>
          </a:p>
          <a:p>
            <a:pPr lvl="1"/>
            <a:r>
              <a:rPr lang="en-US" altLang="en-US" sz="2400" dirty="0"/>
              <a:t>Opioids</a:t>
            </a:r>
          </a:p>
          <a:p>
            <a:pPr lvl="1"/>
            <a:r>
              <a:rPr lang="en-US" altLang="en-US" sz="2400" dirty="0"/>
              <a:t>Adjunctive analgesics</a:t>
            </a:r>
          </a:p>
        </p:txBody>
      </p:sp>
      <p:sp>
        <p:nvSpPr>
          <p:cNvPr id="78852" name="Content Placeholder 3"/>
          <p:cNvSpPr>
            <a:spLocks noGrp="1"/>
          </p:cNvSpPr>
          <p:nvPr>
            <p:ph sz="half" idx="2"/>
          </p:nvPr>
        </p:nvSpPr>
        <p:spPr/>
        <p:txBody>
          <a:bodyPr/>
          <a:lstStyle/>
          <a:p>
            <a:r>
              <a:rPr lang="en-US" altLang="en-US" sz="2800" dirty="0"/>
              <a:t>Non-pharmacologic</a:t>
            </a:r>
          </a:p>
          <a:p>
            <a:pPr lvl="1"/>
            <a:r>
              <a:rPr lang="en-US" altLang="en-US" sz="2400" dirty="0"/>
              <a:t>Hot/cold</a:t>
            </a:r>
          </a:p>
          <a:p>
            <a:pPr lvl="1"/>
            <a:r>
              <a:rPr lang="en-US" altLang="en-US" sz="2400" dirty="0"/>
              <a:t>Music/relax techniques</a:t>
            </a:r>
          </a:p>
          <a:p>
            <a:pPr lvl="1"/>
            <a:r>
              <a:rPr lang="en-US" altLang="en-US" sz="2400" dirty="0"/>
              <a:t>Distraction</a:t>
            </a:r>
          </a:p>
          <a:p>
            <a:pPr lvl="1"/>
            <a:r>
              <a:rPr lang="en-US" altLang="en-US" sz="2400" dirty="0"/>
              <a:t>Family presence</a:t>
            </a:r>
          </a:p>
        </p:txBody>
      </p:sp>
    </p:spTree>
    <p:extLst>
      <p:ext uri="{BB962C8B-B14F-4D97-AF65-F5344CB8AC3E}">
        <p14:creationId xmlns:p14="http://schemas.microsoft.com/office/powerpoint/2010/main" val="1217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Rectangle 13"/>
          <p:cNvSpPr>
            <a:spLocks noGrp="1" noChangeArrowheads="1"/>
          </p:cNvSpPr>
          <p:nvPr>
            <p:ph type="title"/>
          </p:nvPr>
        </p:nvSpPr>
        <p:spPr/>
        <p:txBody>
          <a:bodyPr anchor="ctr"/>
          <a:lstStyle/>
          <a:p>
            <a:pPr eaLnBrk="1" hangingPunct="1">
              <a:defRPr/>
            </a:pPr>
            <a:r>
              <a:rPr lang="en-US" altLang="en-US" dirty="0"/>
              <a:t>What is so different about kids?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800" y="1716087"/>
            <a:ext cx="3000375" cy="456650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3221" y="2038350"/>
            <a:ext cx="5097192" cy="3562350"/>
          </a:xfrm>
          <a:prstGeom prst="rect">
            <a:avLst/>
          </a:prstGeom>
        </p:spPr>
      </p:pic>
    </p:spTree>
    <p:extLst>
      <p:ext uri="{BB962C8B-B14F-4D97-AF65-F5344CB8AC3E}">
        <p14:creationId xmlns:p14="http://schemas.microsoft.com/office/powerpoint/2010/main" val="2160021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nchor="ctr">
            <a:normAutofit/>
          </a:bodyPr>
          <a:lstStyle/>
          <a:p>
            <a:pPr eaLnBrk="1" hangingPunct="1">
              <a:defRPr/>
            </a:pPr>
            <a:r>
              <a:rPr lang="en-US" altLang="en-US" dirty="0"/>
              <a:t>Kids in a Nutshell, Special needs or not</a:t>
            </a:r>
          </a:p>
        </p:txBody>
      </p:sp>
      <p:sp>
        <p:nvSpPr>
          <p:cNvPr id="82947" name="Rectangle 3"/>
          <p:cNvSpPr>
            <a:spLocks noGrp="1" noChangeArrowheads="1"/>
          </p:cNvSpPr>
          <p:nvPr>
            <p:ph idx="1"/>
          </p:nvPr>
        </p:nvSpPr>
        <p:spPr/>
        <p:txBody>
          <a:bodyPr/>
          <a:lstStyle/>
          <a:p>
            <a:pPr eaLnBrk="1" hangingPunct="1">
              <a:lnSpc>
                <a:spcPct val="90000"/>
              </a:lnSpc>
            </a:pPr>
            <a:r>
              <a:rPr lang="en-US" altLang="en-US" sz="2800" dirty="0"/>
              <a:t>Maintain a systematic approach to the ABCs in children whether the child has special needs, trauma, burns, or illness. </a:t>
            </a:r>
          </a:p>
          <a:p>
            <a:pPr eaLnBrk="1" hangingPunct="1">
              <a:lnSpc>
                <a:spcPct val="90000"/>
              </a:lnSpc>
            </a:pPr>
            <a:r>
              <a:rPr lang="en-US" altLang="en-US" sz="2800" dirty="0"/>
              <a:t>Everything in kids is weight based.</a:t>
            </a:r>
          </a:p>
          <a:p>
            <a:pPr eaLnBrk="1" hangingPunct="1">
              <a:lnSpc>
                <a:spcPct val="90000"/>
              </a:lnSpc>
            </a:pPr>
            <a:r>
              <a:rPr lang="en-US" altLang="en-US" sz="2800" dirty="0"/>
              <a:t>Seek baseline from parents, caregivers, medical </a:t>
            </a:r>
            <a:r>
              <a:rPr lang="en-US" altLang="en-US" sz="2800"/>
              <a:t>records, teachers </a:t>
            </a:r>
            <a:r>
              <a:rPr lang="en-US" altLang="en-US" sz="2800" dirty="0"/>
              <a:t>etc. </a:t>
            </a:r>
          </a:p>
          <a:p>
            <a:pPr eaLnBrk="1" hangingPunct="1">
              <a:lnSpc>
                <a:spcPct val="90000"/>
              </a:lnSpc>
            </a:pPr>
            <a:r>
              <a:rPr lang="en-US" altLang="en-US" sz="2800" dirty="0"/>
              <a:t>Utilize resources; pediatric references, expert consultation, medical direction, internet. </a:t>
            </a:r>
          </a:p>
          <a:p>
            <a:pPr eaLnBrk="1" hangingPunct="1">
              <a:lnSpc>
                <a:spcPct val="90000"/>
              </a:lnSpc>
            </a:pPr>
            <a:r>
              <a:rPr lang="en-US" altLang="en-US" sz="2800" dirty="0"/>
              <a:t>Keep caregivers involved.</a:t>
            </a:r>
          </a:p>
          <a:p>
            <a:pPr eaLnBrk="1" hangingPunct="1">
              <a:lnSpc>
                <a:spcPct val="90000"/>
              </a:lnSpc>
            </a:pPr>
            <a:endParaRPr lang="en-US" altLang="en-US" sz="2400" dirty="0"/>
          </a:p>
          <a:p>
            <a:pPr eaLnBrk="1" hangingPunct="1">
              <a:lnSpc>
                <a:spcPct val="90000"/>
              </a:lnSpc>
            </a:pPr>
            <a:endParaRPr lang="en-US" altLang="en-US" sz="2400" dirty="0"/>
          </a:p>
          <a:p>
            <a:pPr eaLnBrk="1" hangingPunct="1">
              <a:lnSpc>
                <a:spcPct val="90000"/>
              </a:lnSpc>
            </a:pPr>
            <a:endParaRPr lang="en-US" altLang="en-US" sz="2400" dirty="0"/>
          </a:p>
        </p:txBody>
      </p:sp>
    </p:spTree>
    <p:extLst>
      <p:ext uri="{BB962C8B-B14F-4D97-AF65-F5344CB8AC3E}">
        <p14:creationId xmlns:p14="http://schemas.microsoft.com/office/powerpoint/2010/main" val="3461411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p:cNvSpPr>
            <a:spLocks noChangeArrowheads="1" noChangeShapeType="1" noTextEdit="1"/>
          </p:cNvSpPr>
          <p:nvPr/>
        </p:nvSpPr>
        <p:spPr bwMode="auto">
          <a:xfrm>
            <a:off x="2017714" y="2119313"/>
            <a:ext cx="8054975" cy="1879600"/>
          </a:xfrm>
          <a:prstGeom prst="rect">
            <a:avLst/>
          </a:prstGeom>
        </p:spPr>
        <p:txBody>
          <a:bodyPr wrap="none" fromWordArt="1">
            <a:prstTxWarp prst="textPlain">
              <a:avLst>
                <a:gd name="adj" fmla="val 50000"/>
              </a:avLst>
            </a:prstTxWarp>
          </a:bodyPr>
          <a:lstStyle/>
          <a:p>
            <a:pPr algn="ctr"/>
            <a:endParaRPr lang="en-US" sz="3600" kern="10" normalizeH="1">
              <a:ln w="19050">
                <a:solidFill>
                  <a:schemeClr val="hlink"/>
                </a:solidFill>
                <a:round/>
                <a:headEnd/>
                <a:tailEnd/>
              </a:ln>
              <a:solidFill>
                <a:schemeClr val="accent1"/>
              </a:solidFill>
              <a:effectLst>
                <a:outerShdw dist="35921" dir="2700000" algn="ctr" rotWithShape="0">
                  <a:srgbClr val="990000"/>
                </a:outerShdw>
              </a:effectLst>
              <a:latin typeface="Impact" panose="020B0806030902050204" pitchFamily="34" charset="0"/>
            </a:endParaRPr>
          </a:p>
        </p:txBody>
      </p:sp>
      <p:sp>
        <p:nvSpPr>
          <p:cNvPr id="10243" name="Title 1"/>
          <p:cNvSpPr>
            <a:spLocks noGrp="1"/>
          </p:cNvSpPr>
          <p:nvPr>
            <p:ph type="title"/>
          </p:nvPr>
        </p:nvSpPr>
        <p:spPr/>
        <p:txBody>
          <a:bodyPr/>
          <a:lstStyle/>
          <a:p>
            <a:r>
              <a:rPr lang="en-US" altLang="en-US" dirty="0" smtClean="0"/>
              <a:t>Congenital</a:t>
            </a:r>
            <a:endParaRPr lang="en-US" altLang="en-US" dirty="0"/>
          </a:p>
        </p:txBody>
      </p:sp>
      <p:sp>
        <p:nvSpPr>
          <p:cNvPr id="10244" name="Content Placeholder 2"/>
          <p:cNvSpPr>
            <a:spLocks noGrp="1"/>
          </p:cNvSpPr>
          <p:nvPr>
            <p:ph sz="half" idx="1"/>
          </p:nvPr>
        </p:nvSpPr>
        <p:spPr/>
        <p:txBody>
          <a:bodyPr>
            <a:normAutofit/>
          </a:bodyPr>
          <a:lstStyle/>
          <a:p>
            <a:r>
              <a:rPr lang="en-US" altLang="en-US" sz="2800" dirty="0"/>
              <a:t>Heart defects</a:t>
            </a:r>
          </a:p>
          <a:p>
            <a:pPr lvl="1"/>
            <a:r>
              <a:rPr lang="en-US" altLang="en-US" sz="2400" dirty="0"/>
              <a:t>Vessels, valves, chambers</a:t>
            </a:r>
          </a:p>
          <a:p>
            <a:r>
              <a:rPr lang="en-US" altLang="en-US" sz="2800" dirty="0"/>
              <a:t>Challenges</a:t>
            </a:r>
          </a:p>
          <a:p>
            <a:pPr lvl="1"/>
            <a:r>
              <a:rPr lang="en-US" altLang="en-US" sz="2400" dirty="0"/>
              <a:t>Easy fluid overloading</a:t>
            </a:r>
          </a:p>
          <a:p>
            <a:pPr lvl="1"/>
            <a:r>
              <a:rPr lang="en-US" altLang="en-US" sz="2400" dirty="0"/>
              <a:t>Changes in circulation</a:t>
            </a:r>
          </a:p>
          <a:p>
            <a:pPr lvl="1"/>
            <a:r>
              <a:rPr lang="en-US" altLang="en-US" sz="2400" dirty="0"/>
              <a:t>EKG</a:t>
            </a:r>
          </a:p>
          <a:p>
            <a:pPr lvl="1"/>
            <a:r>
              <a:rPr lang="en-US" altLang="en-US" sz="2400" dirty="0"/>
              <a:t>Vital signs</a:t>
            </a:r>
          </a:p>
          <a:p>
            <a:pPr lvl="1"/>
            <a:endParaRPr lang="en-US" altLang="en-US" dirty="0"/>
          </a:p>
        </p:txBody>
      </p:sp>
      <p:pic>
        <p:nvPicPr>
          <p:cNvPr id="1024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50000" y="2297906"/>
            <a:ext cx="4826000" cy="3175000"/>
          </a:xfrm>
        </p:spPr>
      </p:pic>
    </p:spTree>
    <p:extLst>
      <p:ext uri="{BB962C8B-B14F-4D97-AF65-F5344CB8AC3E}">
        <p14:creationId xmlns:p14="http://schemas.microsoft.com/office/powerpoint/2010/main" val="2625313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212733"/>
            <a:ext cx="10515600" cy="1472163"/>
          </a:xfrm>
        </p:spPr>
        <p:txBody>
          <a:bodyPr/>
          <a:lstStyle/>
          <a:p>
            <a:r>
              <a:rPr lang="en-US" dirty="0" smtClean="0"/>
              <a:t>Thank you!</a:t>
            </a:r>
            <a:endParaRPr lang="en-US" dirty="0"/>
          </a:p>
        </p:txBody>
      </p:sp>
      <p:sp>
        <p:nvSpPr>
          <p:cNvPr id="8" name="Text Placeholder 7"/>
          <p:cNvSpPr>
            <a:spLocks noGrp="1"/>
          </p:cNvSpPr>
          <p:nvPr>
            <p:ph type="body" sz="quarter" idx="13"/>
          </p:nvPr>
        </p:nvSpPr>
        <p:spPr>
          <a:xfrm>
            <a:off x="838200" y="3684897"/>
            <a:ext cx="10515600" cy="2517600"/>
          </a:xfrm>
        </p:spPr>
        <p:txBody>
          <a:bodyPr/>
          <a:lstStyle/>
          <a:p>
            <a:r>
              <a:rPr lang="en-US" sz="2700" b="1" dirty="0" smtClean="0"/>
              <a:t>Pediatric Surge Project</a:t>
            </a:r>
          </a:p>
          <a:p>
            <a:r>
              <a:rPr lang="en-US" sz="2200" i="1" dirty="0" smtClean="0"/>
              <a:t>Health.HPP@state.mn.us</a:t>
            </a:r>
          </a:p>
          <a:p>
            <a:r>
              <a:rPr lang="en-US" sz="2200" dirty="0" smtClean="0"/>
              <a:t>651-201-5700</a:t>
            </a:r>
            <a:endParaRPr lang="en-US" sz="2200" dirty="0"/>
          </a:p>
        </p:txBody>
      </p:sp>
      <p:sp>
        <p:nvSpPr>
          <p:cNvPr id="6" name="Slide Number Placeholder 5"/>
          <p:cNvSpPr>
            <a:spLocks noGrp="1"/>
          </p:cNvSpPr>
          <p:nvPr>
            <p:ph type="sldNum" sz="quarter" idx="11"/>
          </p:nvPr>
        </p:nvSpPr>
        <p:spPr/>
        <p:txBody>
          <a:bodyPr/>
          <a:lstStyle/>
          <a:p>
            <a:fld id="{48F63A3B-78C7-47BE-AE5E-E10140E04643}" type="slidenum">
              <a:rPr lang="en-US" smtClean="0"/>
              <a:pPr/>
              <a:t>40</a:t>
            </a:fld>
            <a:endParaRPr lang="en-US" dirty="0"/>
          </a:p>
        </p:txBody>
      </p:sp>
    </p:spTree>
    <p:extLst>
      <p:ext uri="{BB962C8B-B14F-4D97-AF65-F5344CB8AC3E}">
        <p14:creationId xmlns:p14="http://schemas.microsoft.com/office/powerpoint/2010/main" val="2395775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2"/>
          <p:cNvSpPr>
            <a:spLocks noChangeArrowheads="1" noChangeShapeType="1" noTextEdit="1"/>
          </p:cNvSpPr>
          <p:nvPr/>
        </p:nvSpPr>
        <p:spPr bwMode="auto">
          <a:xfrm>
            <a:off x="2017714" y="2119313"/>
            <a:ext cx="8054975" cy="1879600"/>
          </a:xfrm>
          <a:prstGeom prst="rect">
            <a:avLst/>
          </a:prstGeom>
        </p:spPr>
        <p:txBody>
          <a:bodyPr wrap="none" fromWordArt="1">
            <a:prstTxWarp prst="textPlain">
              <a:avLst>
                <a:gd name="adj" fmla="val 50000"/>
              </a:avLst>
            </a:prstTxWarp>
          </a:bodyPr>
          <a:lstStyle/>
          <a:p>
            <a:pPr algn="ctr"/>
            <a:endParaRPr lang="en-US" sz="3600" kern="10" normalizeH="1">
              <a:ln w="19050">
                <a:solidFill>
                  <a:schemeClr val="hlink"/>
                </a:solidFill>
                <a:round/>
                <a:headEnd/>
                <a:tailEnd/>
              </a:ln>
              <a:solidFill>
                <a:schemeClr val="accent1"/>
              </a:solidFill>
              <a:effectLst>
                <a:outerShdw dist="35921" dir="2700000" algn="ctr" rotWithShape="0">
                  <a:srgbClr val="990000"/>
                </a:outerShdw>
              </a:effectLst>
              <a:latin typeface="Impact" panose="020B0806030902050204" pitchFamily="34" charset="0"/>
            </a:endParaRPr>
          </a:p>
        </p:txBody>
      </p:sp>
      <p:sp>
        <p:nvSpPr>
          <p:cNvPr id="12291" name="Title 1"/>
          <p:cNvSpPr>
            <a:spLocks noGrp="1"/>
          </p:cNvSpPr>
          <p:nvPr>
            <p:ph type="title"/>
          </p:nvPr>
        </p:nvSpPr>
        <p:spPr/>
        <p:txBody>
          <a:bodyPr>
            <a:normAutofit/>
          </a:bodyPr>
          <a:lstStyle/>
          <a:p>
            <a:r>
              <a:rPr lang="en-US" altLang="en-US" dirty="0"/>
              <a:t>Congenital</a:t>
            </a:r>
          </a:p>
        </p:txBody>
      </p:sp>
      <p:sp>
        <p:nvSpPr>
          <p:cNvPr id="12292" name="Content Placeholder 2"/>
          <p:cNvSpPr>
            <a:spLocks noGrp="1"/>
          </p:cNvSpPr>
          <p:nvPr>
            <p:ph sz="half" idx="1"/>
          </p:nvPr>
        </p:nvSpPr>
        <p:spPr/>
        <p:txBody>
          <a:bodyPr>
            <a:normAutofit lnSpcReduction="10000"/>
          </a:bodyPr>
          <a:lstStyle/>
          <a:p>
            <a:r>
              <a:rPr lang="en-US" altLang="en-US" sz="2800" dirty="0"/>
              <a:t>Cerebral Palsy</a:t>
            </a:r>
          </a:p>
          <a:p>
            <a:pPr lvl="1"/>
            <a:r>
              <a:rPr lang="en-US" altLang="en-US" sz="2400" dirty="0"/>
              <a:t>Fine/gross motor limitations</a:t>
            </a:r>
          </a:p>
          <a:p>
            <a:pPr lvl="1"/>
            <a:r>
              <a:rPr lang="en-US" altLang="en-US" sz="2400" dirty="0"/>
              <a:t>Posture/balance problems</a:t>
            </a:r>
          </a:p>
          <a:p>
            <a:pPr lvl="1"/>
            <a:r>
              <a:rPr lang="en-US" altLang="en-US" sz="2400" dirty="0"/>
              <a:t>Feeding difficulties</a:t>
            </a:r>
          </a:p>
          <a:p>
            <a:r>
              <a:rPr lang="en-US" altLang="en-US" sz="2800" dirty="0"/>
              <a:t>Challenges</a:t>
            </a:r>
          </a:p>
          <a:p>
            <a:pPr lvl="1"/>
            <a:r>
              <a:rPr lang="en-US" altLang="en-US" sz="2400" dirty="0"/>
              <a:t>Positioning</a:t>
            </a:r>
          </a:p>
          <a:p>
            <a:pPr lvl="1"/>
            <a:r>
              <a:rPr lang="en-US" altLang="en-US" sz="2400" dirty="0"/>
              <a:t>Immobilization</a:t>
            </a:r>
          </a:p>
          <a:p>
            <a:pPr lvl="1"/>
            <a:r>
              <a:rPr lang="en-US" altLang="en-US" sz="2400" dirty="0"/>
              <a:t>Communication</a:t>
            </a:r>
          </a:p>
          <a:p>
            <a:pPr lvl="1"/>
            <a:endParaRPr lang="en-US" altLang="en-US" sz="2400" dirty="0"/>
          </a:p>
          <a:p>
            <a:pPr lvl="1"/>
            <a:endParaRPr lang="en-US" altLang="en-US" sz="2400" dirty="0"/>
          </a:p>
          <a:p>
            <a:endParaRPr lang="en-US" altLang="en-US" dirty="0"/>
          </a:p>
        </p:txBody>
      </p:sp>
      <p:pic>
        <p:nvPicPr>
          <p:cNvPr id="12293"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84419" y="1593850"/>
            <a:ext cx="3957161" cy="4583113"/>
          </a:xfrm>
        </p:spPr>
      </p:pic>
    </p:spTree>
    <p:extLst>
      <p:ext uri="{BB962C8B-B14F-4D97-AF65-F5344CB8AC3E}">
        <p14:creationId xmlns:p14="http://schemas.microsoft.com/office/powerpoint/2010/main" val="358804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2017714" y="2119313"/>
            <a:ext cx="8054975" cy="1879600"/>
          </a:xfrm>
          <a:prstGeom prst="rect">
            <a:avLst/>
          </a:prstGeom>
        </p:spPr>
        <p:txBody>
          <a:bodyPr wrap="none" fromWordArt="1">
            <a:prstTxWarp prst="textPlain">
              <a:avLst>
                <a:gd name="adj" fmla="val 50000"/>
              </a:avLst>
            </a:prstTxWarp>
          </a:bodyPr>
          <a:lstStyle/>
          <a:p>
            <a:pPr algn="ctr"/>
            <a:endParaRPr lang="en-US" sz="3600" kern="10" normalizeH="1">
              <a:ln w="19050">
                <a:solidFill>
                  <a:schemeClr val="hlink"/>
                </a:solidFill>
                <a:round/>
                <a:headEnd/>
                <a:tailEnd/>
              </a:ln>
              <a:solidFill>
                <a:schemeClr val="accent1"/>
              </a:solidFill>
              <a:effectLst>
                <a:outerShdw dist="35921" dir="2700000" algn="ctr" rotWithShape="0">
                  <a:srgbClr val="990000"/>
                </a:outerShdw>
              </a:effectLst>
              <a:latin typeface="Impact" panose="020B0806030902050204" pitchFamily="34" charset="0"/>
            </a:endParaRPr>
          </a:p>
        </p:txBody>
      </p:sp>
      <p:sp>
        <p:nvSpPr>
          <p:cNvPr id="14339" name="Title 1"/>
          <p:cNvSpPr>
            <a:spLocks noGrp="1"/>
          </p:cNvSpPr>
          <p:nvPr>
            <p:ph type="title"/>
          </p:nvPr>
        </p:nvSpPr>
        <p:spPr/>
        <p:txBody>
          <a:bodyPr>
            <a:normAutofit/>
          </a:bodyPr>
          <a:lstStyle/>
          <a:p>
            <a:r>
              <a:rPr lang="en-US" altLang="en-US" dirty="0"/>
              <a:t>Congenital</a:t>
            </a:r>
          </a:p>
        </p:txBody>
      </p:sp>
      <p:sp>
        <p:nvSpPr>
          <p:cNvPr id="9" name="Content Placeholder 8"/>
          <p:cNvSpPr>
            <a:spLocks noGrp="1"/>
          </p:cNvSpPr>
          <p:nvPr>
            <p:ph sz="half" idx="2"/>
          </p:nvPr>
        </p:nvSpPr>
        <p:spPr/>
        <p:txBody>
          <a:bodyPr/>
          <a:lstStyle/>
          <a:p>
            <a:r>
              <a:rPr lang="en-US" dirty="0" smtClean="0"/>
              <a:t>Positioning Best Practice Examples</a:t>
            </a:r>
            <a:endParaRPr lang="en-US" dirty="0"/>
          </a:p>
        </p:txBody>
      </p:sp>
      <p:pic>
        <p:nvPicPr>
          <p:cNvPr id="14341" name="Picture 2"/>
          <p:cNvPicPr>
            <a:picLocks noChangeAspect="1"/>
          </p:cNvPicPr>
          <p:nvPr/>
        </p:nvPicPr>
        <p:blipFill>
          <a:blip r:embed="rId3">
            <a:extLst>
              <a:ext uri="{28A0092B-C50C-407E-A947-70E740481C1C}">
                <a14:useLocalDpi xmlns:a14="http://schemas.microsoft.com/office/drawing/2010/main" val="0"/>
              </a:ext>
            </a:extLst>
          </a:blip>
          <a:srcRect l="500" t="6870" r="-500" b="-281"/>
          <a:stretch>
            <a:fillRect/>
          </a:stretch>
        </p:blipFill>
        <p:spPr bwMode="auto">
          <a:xfrm>
            <a:off x="12700" y="0"/>
            <a:ext cx="5955788" cy="689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904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a:off x="2017714" y="2119313"/>
            <a:ext cx="8054975" cy="1879600"/>
          </a:xfrm>
          <a:prstGeom prst="rect">
            <a:avLst/>
          </a:prstGeom>
        </p:spPr>
        <p:txBody>
          <a:bodyPr wrap="none" fromWordArt="1">
            <a:prstTxWarp prst="textPlain">
              <a:avLst>
                <a:gd name="adj" fmla="val 50000"/>
              </a:avLst>
            </a:prstTxWarp>
          </a:bodyPr>
          <a:lstStyle/>
          <a:p>
            <a:pPr algn="ctr"/>
            <a:endParaRPr lang="en-US" sz="3600" kern="10" normalizeH="1">
              <a:ln w="19050">
                <a:solidFill>
                  <a:schemeClr val="hlink"/>
                </a:solidFill>
                <a:round/>
                <a:headEnd/>
                <a:tailEnd/>
              </a:ln>
              <a:solidFill>
                <a:schemeClr val="accent1"/>
              </a:solidFill>
              <a:effectLst>
                <a:outerShdw dist="35921" dir="2700000" algn="ctr" rotWithShape="0">
                  <a:srgbClr val="990000"/>
                </a:outerShdw>
              </a:effectLst>
              <a:latin typeface="Impact" panose="020B0806030902050204" pitchFamily="34" charset="0"/>
            </a:endParaRPr>
          </a:p>
        </p:txBody>
      </p:sp>
      <p:sp>
        <p:nvSpPr>
          <p:cNvPr id="16387" name="Title 1"/>
          <p:cNvSpPr>
            <a:spLocks noGrp="1"/>
          </p:cNvSpPr>
          <p:nvPr>
            <p:ph type="title"/>
          </p:nvPr>
        </p:nvSpPr>
        <p:spPr/>
        <p:txBody>
          <a:bodyPr/>
          <a:lstStyle/>
          <a:p>
            <a:r>
              <a:rPr lang="en-US" altLang="en-US" dirty="0"/>
              <a:t>Congenital</a:t>
            </a:r>
          </a:p>
        </p:txBody>
      </p:sp>
      <p:sp>
        <p:nvSpPr>
          <p:cNvPr id="16388" name="Content Placeholder 2"/>
          <p:cNvSpPr>
            <a:spLocks noGrp="1"/>
          </p:cNvSpPr>
          <p:nvPr>
            <p:ph sz="half" idx="1"/>
          </p:nvPr>
        </p:nvSpPr>
        <p:spPr/>
        <p:txBody>
          <a:bodyPr>
            <a:normAutofit/>
          </a:bodyPr>
          <a:lstStyle/>
          <a:p>
            <a:r>
              <a:rPr lang="en-US" altLang="en-US" sz="2800" dirty="0"/>
              <a:t>Muscular Dystrophy	</a:t>
            </a:r>
          </a:p>
          <a:p>
            <a:pPr lvl="1"/>
            <a:r>
              <a:rPr lang="en-US" altLang="en-US" sz="2000" dirty="0"/>
              <a:t>Genetic mutation</a:t>
            </a:r>
          </a:p>
          <a:p>
            <a:pPr lvl="1"/>
            <a:r>
              <a:rPr lang="en-US" altLang="en-US" sz="2000" dirty="0"/>
              <a:t>Progressive muscle weakness</a:t>
            </a:r>
          </a:p>
          <a:p>
            <a:r>
              <a:rPr lang="en-US" altLang="en-US" sz="2800" dirty="0"/>
              <a:t>Challenges</a:t>
            </a:r>
          </a:p>
          <a:p>
            <a:pPr lvl="1"/>
            <a:r>
              <a:rPr lang="en-US" altLang="en-US" sz="2000" dirty="0"/>
              <a:t>Wheelchair/scooter</a:t>
            </a:r>
          </a:p>
          <a:p>
            <a:pPr lvl="1"/>
            <a:r>
              <a:rPr lang="en-US" altLang="en-US" sz="2000" dirty="0"/>
              <a:t>Significant breathing/swallowing  issues</a:t>
            </a:r>
          </a:p>
          <a:p>
            <a:pPr lvl="1"/>
            <a:r>
              <a:rPr lang="en-US" altLang="en-US" sz="2000" dirty="0"/>
              <a:t>Heart problems</a:t>
            </a:r>
          </a:p>
        </p:txBody>
      </p:sp>
      <p:pic>
        <p:nvPicPr>
          <p:cNvPr id="1026" name="Picture 2" descr="Image result for muscular dystroph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172200" y="2113947"/>
            <a:ext cx="5181600" cy="354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115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a:off x="2017714" y="2119313"/>
            <a:ext cx="8054975" cy="1879600"/>
          </a:xfrm>
          <a:prstGeom prst="rect">
            <a:avLst/>
          </a:prstGeom>
        </p:spPr>
        <p:txBody>
          <a:bodyPr wrap="none" fromWordArt="1">
            <a:prstTxWarp prst="textPlain">
              <a:avLst>
                <a:gd name="adj" fmla="val 50000"/>
              </a:avLst>
            </a:prstTxWarp>
          </a:bodyPr>
          <a:lstStyle/>
          <a:p>
            <a:pPr algn="ctr"/>
            <a:endParaRPr lang="en-US" sz="3600" kern="10" normalizeH="1">
              <a:ln w="19050">
                <a:solidFill>
                  <a:schemeClr val="hlink"/>
                </a:solidFill>
                <a:round/>
                <a:headEnd/>
                <a:tailEnd/>
              </a:ln>
              <a:solidFill>
                <a:schemeClr val="accent1"/>
              </a:solidFill>
              <a:effectLst>
                <a:outerShdw dist="35921" dir="2700000" algn="ctr" rotWithShape="0">
                  <a:srgbClr val="990000"/>
                </a:outerShdw>
              </a:effectLst>
              <a:latin typeface="Impact" panose="020B0806030902050204" pitchFamily="34" charset="0"/>
            </a:endParaRPr>
          </a:p>
        </p:txBody>
      </p:sp>
      <p:sp>
        <p:nvSpPr>
          <p:cNvPr id="16387" name="Title 1"/>
          <p:cNvSpPr>
            <a:spLocks noGrp="1"/>
          </p:cNvSpPr>
          <p:nvPr>
            <p:ph type="title"/>
          </p:nvPr>
        </p:nvSpPr>
        <p:spPr/>
        <p:txBody>
          <a:bodyPr/>
          <a:lstStyle/>
          <a:p>
            <a:r>
              <a:rPr lang="en-US" altLang="en-US" dirty="0"/>
              <a:t>Congenital</a:t>
            </a:r>
          </a:p>
        </p:txBody>
      </p:sp>
      <p:sp>
        <p:nvSpPr>
          <p:cNvPr id="16388" name="Content Placeholder 2"/>
          <p:cNvSpPr>
            <a:spLocks noGrp="1"/>
          </p:cNvSpPr>
          <p:nvPr>
            <p:ph sz="half" idx="1"/>
          </p:nvPr>
        </p:nvSpPr>
        <p:spPr/>
        <p:txBody>
          <a:bodyPr>
            <a:normAutofit/>
          </a:bodyPr>
          <a:lstStyle/>
          <a:p>
            <a:r>
              <a:rPr lang="en-US" altLang="en-US" sz="2800" dirty="0"/>
              <a:t>Developmental delays	</a:t>
            </a:r>
          </a:p>
          <a:p>
            <a:pPr lvl="1"/>
            <a:r>
              <a:rPr lang="en-US" altLang="en-US" sz="2000" dirty="0"/>
              <a:t>Autism spectrum disorder</a:t>
            </a:r>
          </a:p>
          <a:p>
            <a:pPr lvl="1"/>
            <a:r>
              <a:rPr lang="en-US" altLang="en-US" sz="2000" dirty="0"/>
              <a:t>Exposure to toxins</a:t>
            </a:r>
          </a:p>
          <a:p>
            <a:pPr lvl="1"/>
            <a:r>
              <a:rPr lang="en-US" altLang="en-US" sz="2000" dirty="0"/>
              <a:t>Premature birth</a:t>
            </a:r>
          </a:p>
          <a:p>
            <a:r>
              <a:rPr lang="en-US" altLang="en-US" sz="2800" dirty="0"/>
              <a:t>Challenges</a:t>
            </a:r>
          </a:p>
          <a:p>
            <a:pPr lvl="1"/>
            <a:r>
              <a:rPr lang="en-US" altLang="en-US" sz="2000" dirty="0"/>
              <a:t>Communication </a:t>
            </a:r>
          </a:p>
          <a:p>
            <a:pPr lvl="1"/>
            <a:r>
              <a:rPr lang="en-US" altLang="en-US" sz="2000" dirty="0"/>
              <a:t>Pain assessment</a:t>
            </a:r>
          </a:p>
          <a:p>
            <a:pPr lvl="1"/>
            <a:r>
              <a:rPr lang="en-US" altLang="en-US" sz="2000" dirty="0"/>
              <a:t>Appearances</a:t>
            </a:r>
          </a:p>
        </p:txBody>
      </p:sp>
      <p:pic>
        <p:nvPicPr>
          <p:cNvPr id="16389"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227294"/>
            <a:ext cx="5181600" cy="3316224"/>
          </a:xfrm>
        </p:spPr>
      </p:pic>
    </p:spTree>
    <p:extLst>
      <p:ext uri="{BB962C8B-B14F-4D97-AF65-F5344CB8AC3E}">
        <p14:creationId xmlns:p14="http://schemas.microsoft.com/office/powerpoint/2010/main" val="1758259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2017714" y="2119313"/>
            <a:ext cx="8054975" cy="1879600"/>
          </a:xfrm>
          <a:prstGeom prst="rect">
            <a:avLst/>
          </a:prstGeom>
        </p:spPr>
        <p:txBody>
          <a:bodyPr wrap="none" fromWordArt="1">
            <a:prstTxWarp prst="textPlain">
              <a:avLst>
                <a:gd name="adj" fmla="val 50000"/>
              </a:avLst>
            </a:prstTxWarp>
          </a:bodyPr>
          <a:lstStyle/>
          <a:p>
            <a:pPr algn="ctr"/>
            <a:endParaRPr lang="en-US" sz="3600" kern="10" normalizeH="1">
              <a:ln w="19050">
                <a:solidFill>
                  <a:schemeClr val="hlink"/>
                </a:solidFill>
                <a:round/>
                <a:headEnd/>
                <a:tailEnd/>
              </a:ln>
              <a:solidFill>
                <a:schemeClr val="accent1"/>
              </a:solidFill>
              <a:effectLst>
                <a:outerShdw dist="35921" dir="2700000" algn="ctr" rotWithShape="0">
                  <a:srgbClr val="990000"/>
                </a:outerShdw>
              </a:effectLst>
              <a:latin typeface="Impact" panose="020B0806030902050204" pitchFamily="34" charset="0"/>
            </a:endParaRPr>
          </a:p>
        </p:txBody>
      </p:sp>
      <p:sp>
        <p:nvSpPr>
          <p:cNvPr id="18435" name="Title 1"/>
          <p:cNvSpPr>
            <a:spLocks noGrp="1"/>
          </p:cNvSpPr>
          <p:nvPr>
            <p:ph type="title"/>
          </p:nvPr>
        </p:nvSpPr>
        <p:spPr/>
        <p:txBody>
          <a:bodyPr/>
          <a:lstStyle/>
          <a:p>
            <a:r>
              <a:rPr lang="en-US" altLang="en-US" dirty="0"/>
              <a:t>Congenital</a:t>
            </a:r>
          </a:p>
        </p:txBody>
      </p:sp>
      <p:pic>
        <p:nvPicPr>
          <p:cNvPr id="18437" name="Picture 4" descr="Image result for picture exchange communication system"/>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127000" y="1532442"/>
            <a:ext cx="5951463" cy="4461957"/>
          </a:xfrm>
          <a:noFill/>
        </p:spPr>
      </p:pic>
      <p:pic>
        <p:nvPicPr>
          <p:cNvPr id="18436" name="Picture 2" descr="Related image"/>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1532442"/>
            <a:ext cx="5949276" cy="4461957"/>
          </a:xfrm>
          <a:noFill/>
        </p:spPr>
      </p:pic>
    </p:spTree>
    <p:extLst>
      <p:ext uri="{BB962C8B-B14F-4D97-AF65-F5344CB8AC3E}">
        <p14:creationId xmlns:p14="http://schemas.microsoft.com/office/powerpoint/2010/main" val="2078202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3f0d7846-e5da-490b-9ede-be8c0b3b600e">2</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801D64B2432442BB42C134183FF8E4" ma:contentTypeVersion="3" ma:contentTypeDescription="Create a new document." ma:contentTypeScope="" ma:versionID="78869e3402b51a60e4e37635038f4076">
  <xsd:schema xmlns:xsd="http://www.w3.org/2001/XMLSchema" xmlns:xs="http://www.w3.org/2001/XMLSchema" xmlns:p="http://schemas.microsoft.com/office/2006/metadata/properties" xmlns:ns2="3f0d7846-e5da-490b-9ede-be8c0b3b600e" targetNamespace="http://schemas.microsoft.com/office/2006/metadata/properties" ma:root="true" ma:fieldsID="a2e1bbf846a194404023d0236668bc82" ns2:_="">
    <xsd:import namespace="3f0d7846-e5da-490b-9ede-be8c0b3b600e"/>
    <xsd:element name="properties">
      <xsd:complexType>
        <xsd:sequence>
          <xsd:element name="documentManagement">
            <xsd:complexType>
              <xsd:all>
                <xsd:element ref="ns2:Category"/>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0d7846-e5da-490b-9ede-be8c0b3b600e" elementFormDefault="qualified">
    <xsd:import namespace="http://schemas.microsoft.com/office/2006/documentManagement/types"/>
    <xsd:import namespace="http://schemas.microsoft.com/office/infopath/2007/PartnerControls"/>
    <xsd:element name="Category" ma:index="8" ma:displayName="Category" ma:list="{9bec51f6-02d5-4ac3-a786-db27c445bb3f}" ma:internalName="Category" ma:showField="Category">
      <xsd:simpleType>
        <xsd:restriction base="dms:Lookup"/>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2.xml><?xml version="1.0" encoding="utf-8"?>
<ds:datastoreItem xmlns:ds="http://schemas.openxmlformats.org/officeDocument/2006/customXml" ds:itemID="{226A1386-9537-4EA6-B9A3-FB7D154FAC23}">
  <ds:schemaRefs>
    <ds:schemaRef ds:uri="http://purl.org/dc/dcmitype/"/>
    <ds:schemaRef ds:uri="http://schemas.microsoft.com/office/infopath/2007/PartnerControls"/>
    <ds:schemaRef ds:uri="3f0d7846-e5da-490b-9ede-be8c0b3b600e"/>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30BC1D2-090A-4369-A684-9EFF2E78CA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0d7846-e5da-490b-9ede-be8c0b3b6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MDH PowerPoint</Template>
  <TotalTime>2278</TotalTime>
  <Words>2773</Words>
  <Application>Microsoft Office PowerPoint</Application>
  <PresentationFormat>Widescreen</PresentationFormat>
  <Paragraphs>445</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Impact</vt:lpstr>
      <vt:lpstr>NeueHaasGroteskText Std</vt:lpstr>
      <vt:lpstr>MN.IT</vt:lpstr>
      <vt:lpstr>Pediatric Surge Children with Special Needs</vt:lpstr>
      <vt:lpstr>Objectives</vt:lpstr>
      <vt:lpstr>Special Patient Populations</vt:lpstr>
      <vt:lpstr>Congenital</vt:lpstr>
      <vt:lpstr>Congenital</vt:lpstr>
      <vt:lpstr>Congenital</vt:lpstr>
      <vt:lpstr>Congenital</vt:lpstr>
      <vt:lpstr>Congenital</vt:lpstr>
      <vt:lpstr>Congenital</vt:lpstr>
      <vt:lpstr>Syndromes</vt:lpstr>
      <vt:lpstr>Syndromes</vt:lpstr>
      <vt:lpstr>Acquired</vt:lpstr>
      <vt:lpstr>Acquired</vt:lpstr>
      <vt:lpstr>Acquired</vt:lpstr>
      <vt:lpstr>Basic Resuscitation</vt:lpstr>
      <vt:lpstr> Airway</vt:lpstr>
      <vt:lpstr> Airway Challenges</vt:lpstr>
      <vt:lpstr>Airway</vt:lpstr>
      <vt:lpstr>Breathing</vt:lpstr>
      <vt:lpstr>Breathing</vt:lpstr>
      <vt:lpstr>Breathing Challenges</vt:lpstr>
      <vt:lpstr>No matter what the special needs of the patient are, providers need to assess the effectiveness of breathing and attempt to return the patient to their baseline.</vt:lpstr>
      <vt:lpstr>Circulation</vt:lpstr>
      <vt:lpstr>Circulation Challenges</vt:lpstr>
      <vt:lpstr>Circulation Assessment</vt:lpstr>
      <vt:lpstr>Circulation </vt:lpstr>
      <vt:lpstr>Assessment of Disability </vt:lpstr>
      <vt:lpstr>Assessment</vt:lpstr>
      <vt:lpstr>Pain in Kids with Special Needs</vt:lpstr>
      <vt:lpstr>Pain (Verbal)</vt:lpstr>
      <vt:lpstr>Pain (Verbal)</vt:lpstr>
      <vt:lpstr>Pain (Non-verbal)</vt:lpstr>
      <vt:lpstr>Pain (Non-verbal)</vt:lpstr>
      <vt:lpstr>Pain (Non-verbal)</vt:lpstr>
      <vt:lpstr>Pain (Non-verbal)</vt:lpstr>
      <vt:lpstr>Pain (Non-verbal) Assessment</vt:lpstr>
      <vt:lpstr>Pain Treatment</vt:lpstr>
      <vt:lpstr>What is so different about kids?</vt:lpstr>
      <vt:lpstr>Kids in a Nutshell, Special needs or not</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Reverse Logo</dc:title>
  <dc:subject>PowerPoint Template</dc:subject>
  <dc:creator>Bambrick, Alexandra (MDH)</dc:creator>
  <cp:keywords>PowerPoint, Template</cp:keywords>
  <dc:description>Version 1.1, Released 8-2016</dc:description>
  <cp:lastModifiedBy>McAdams, Toby (MDH)</cp:lastModifiedBy>
  <cp:revision>74</cp:revision>
  <cp:lastPrinted>2018-05-03T14:16:13Z</cp:lastPrinted>
  <dcterms:created xsi:type="dcterms:W3CDTF">2018-03-05T23:07:20Z</dcterms:created>
  <dcterms:modified xsi:type="dcterms:W3CDTF">2018-08-21T18:43:26Z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0x01010095801D64B2432442BB42C134183FF8E4</vt:lpwstr>
  </property>
  <property fmtid="{D5CDD505-2E9C-101B-9397-08002B2CF9AE}" pid="3" name="_dlc_DocIdItemGuid">
    <vt:lpwstr>51612d0f-3fe8-4978-a8d9-f384c5e0293e</vt:lpwstr>
  </property>
</Properties>
</file>