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0" r:id="rId4"/>
  </p:sldMasterIdLst>
  <p:notesMasterIdLst>
    <p:notesMasterId r:id="rId33"/>
  </p:notesMasterIdLst>
  <p:handoutMasterIdLst>
    <p:handoutMasterId r:id="rId34"/>
  </p:handoutMasterIdLst>
  <p:sldIdLst>
    <p:sldId id="256" r:id="rId5"/>
    <p:sldId id="283" r:id="rId6"/>
    <p:sldId id="257" r:id="rId7"/>
    <p:sldId id="259"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4" r:id="rId29"/>
    <p:sldId id="281" r:id="rId30"/>
    <p:sldId id="282" r:id="rId31"/>
    <p:sldId id="285"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3865"/>
    <a:srgbClr val="78BE21"/>
    <a:srgbClr val="0D0D0D"/>
    <a:srgbClr val="E8E8E8"/>
    <a:srgbClr val="B20738"/>
    <a:srgbClr val="00A3E2"/>
    <a:srgbClr val="2C2C2C"/>
    <a:srgbClr val="F5F5F5"/>
    <a:srgbClr val="3838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79" autoAdjust="0"/>
    <p:restoredTop sz="77086" autoAdjust="0"/>
  </p:normalViewPr>
  <p:slideViewPr>
    <p:cSldViewPr snapToGrid="0">
      <p:cViewPr varScale="1">
        <p:scale>
          <a:sx n="89" d="100"/>
          <a:sy n="89" d="100"/>
        </p:scale>
        <p:origin x="1146" y="78"/>
      </p:cViewPr>
      <p:guideLst/>
    </p:cSldViewPr>
  </p:slideViewPr>
  <p:outlineViewPr>
    <p:cViewPr>
      <p:scale>
        <a:sx n="33" d="100"/>
        <a:sy n="33" d="100"/>
      </p:scale>
      <p:origin x="0" y="-2028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90" d="100"/>
          <a:sy n="90" d="100"/>
        </p:scale>
        <p:origin x="2604"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NeueHaasGroteskText Std" panose="020B0504020202020204" pitchFamily="34"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2A04DE5-F1A9-4D45-BF54-BEFDBA739CA2}" type="datetimeFigureOut">
              <a:rPr lang="en-US" smtClean="0">
                <a:latin typeface="NeueHaasGroteskText Std" panose="020B0504020202020204" pitchFamily="34" charset="0"/>
              </a:rPr>
              <a:t>8/21/2018</a:t>
            </a:fld>
            <a:endParaRPr lang="en-US" dirty="0">
              <a:latin typeface="NeueHaasGroteskText Std" panose="020B0504020202020204" pitchFamily="34"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NeueHaasGroteskText Std" panose="020B0504020202020204" pitchFamily="34"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3886E1E-70B3-41D2-AD41-BEE4979EC759}" type="slidenum">
              <a:rPr lang="en-US" smtClean="0">
                <a:latin typeface="NeueHaasGroteskText Std" panose="020B0504020202020204" pitchFamily="34" charset="0"/>
              </a:rPr>
              <a:t>‹#›</a:t>
            </a:fld>
            <a:endParaRPr lang="en-US" dirty="0">
              <a:latin typeface="NeueHaasGroteskText Std" panose="020B0504020202020204" pitchFamily="34" charset="0"/>
            </a:endParaRPr>
          </a:p>
        </p:txBody>
      </p:sp>
    </p:spTree>
    <p:extLst>
      <p:ext uri="{BB962C8B-B14F-4D97-AF65-F5344CB8AC3E}">
        <p14:creationId xmlns:p14="http://schemas.microsoft.com/office/powerpoint/2010/main" val="556611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NeueHaasGroteskText Std" panose="020B05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NeueHaasGroteskText Std" panose="020B0504020202020204" pitchFamily="34" charset="0"/>
              </a:defRPr>
            </a:lvl1pPr>
          </a:lstStyle>
          <a:p>
            <a:fld id="{A50CD39D-89B0-4C68-805A-35C75A7C20C8}" type="datetimeFigureOut">
              <a:rPr lang="en-US" smtClean="0"/>
              <a:pPr/>
              <a:t>8/21/2018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NeueHaasGroteskText Std" panose="020B05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NeueHaasGroteskText Std" panose="020B0504020202020204" pitchFamily="34" charset="0"/>
              </a:defRPr>
            </a:lvl1pPr>
          </a:lstStyle>
          <a:p>
            <a:fld id="{F9F08466-AEA7-4FC0-9459-6A32F61DA297}" type="slidenum">
              <a:rPr lang="en-US" smtClean="0"/>
              <a:pPr/>
              <a:t>‹#›</a:t>
            </a:fld>
            <a:endParaRPr lang="en-US" dirty="0"/>
          </a:p>
        </p:txBody>
      </p:sp>
    </p:spTree>
    <p:extLst>
      <p:ext uri="{BB962C8B-B14F-4D97-AF65-F5344CB8AC3E}">
        <p14:creationId xmlns:p14="http://schemas.microsoft.com/office/powerpoint/2010/main" val="3209786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NeueHaasGroteskText Std" panose="020B0504020202020204" pitchFamily="34" charset="0"/>
        <a:ea typeface="+mn-ea"/>
        <a:cs typeface="+mn-cs"/>
      </a:defRPr>
    </a:lvl1pPr>
    <a:lvl2pPr marL="457200" algn="l" defTabSz="914400" rtl="0" eaLnBrk="1" latinLnBrk="0" hangingPunct="1">
      <a:defRPr sz="1200" kern="1200">
        <a:solidFill>
          <a:schemeClr val="tx1"/>
        </a:solidFill>
        <a:latin typeface="NeueHaasGroteskText Std" panose="020B0504020202020204" pitchFamily="34" charset="0"/>
        <a:ea typeface="+mn-ea"/>
        <a:cs typeface="+mn-cs"/>
      </a:defRPr>
    </a:lvl2pPr>
    <a:lvl3pPr marL="914400" algn="l" defTabSz="914400" rtl="0" eaLnBrk="1" latinLnBrk="0" hangingPunct="1">
      <a:defRPr sz="1200" kern="1200">
        <a:solidFill>
          <a:schemeClr val="tx1"/>
        </a:solidFill>
        <a:latin typeface="NeueHaasGroteskText Std" panose="020B0504020202020204" pitchFamily="34" charset="0"/>
        <a:ea typeface="+mn-ea"/>
        <a:cs typeface="+mn-cs"/>
      </a:defRPr>
    </a:lvl3pPr>
    <a:lvl4pPr marL="1371600" algn="l" defTabSz="914400" rtl="0" eaLnBrk="1" latinLnBrk="0" hangingPunct="1">
      <a:defRPr sz="1200" kern="1200">
        <a:solidFill>
          <a:schemeClr val="tx1"/>
        </a:solidFill>
        <a:latin typeface="NeueHaasGroteskText Std" panose="020B0504020202020204" pitchFamily="34" charset="0"/>
        <a:ea typeface="+mn-ea"/>
        <a:cs typeface="+mn-cs"/>
      </a:defRPr>
    </a:lvl4pPr>
    <a:lvl5pPr marL="1828800" algn="l" defTabSz="914400" rtl="0" eaLnBrk="1" latinLnBrk="0" hangingPunct="1">
      <a:defRPr sz="1200" kern="1200">
        <a:solidFill>
          <a:schemeClr val="tx1"/>
        </a:solidFill>
        <a:latin typeface="NeueHaasGroteskText Std" panose="020B05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1</a:t>
            </a:fld>
            <a:endParaRPr lang="en-US" dirty="0"/>
          </a:p>
        </p:txBody>
      </p:sp>
    </p:spTree>
    <p:extLst>
      <p:ext uri="{BB962C8B-B14F-4D97-AF65-F5344CB8AC3E}">
        <p14:creationId xmlns:p14="http://schemas.microsoft.com/office/powerpoint/2010/main" val="35792035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may see an surge of cyanide poisoning from house or apartment fires. The key is to be aware of this toxin if the patient is not improving with standard smoke inhalation treatment this poison may be the cause.</a:t>
            </a:r>
          </a:p>
        </p:txBody>
      </p:sp>
      <p:sp>
        <p:nvSpPr>
          <p:cNvPr id="4" name="Slide Number Placeholder 3"/>
          <p:cNvSpPr>
            <a:spLocks noGrp="1"/>
          </p:cNvSpPr>
          <p:nvPr>
            <p:ph type="sldNum" sz="quarter" idx="10"/>
          </p:nvPr>
        </p:nvSpPr>
        <p:spPr/>
        <p:txBody>
          <a:bodyPr/>
          <a:lstStyle/>
          <a:p>
            <a:fld id="{794DD3EA-4A16-4072-AAEA-C6AC3DDB4C2E}" type="slidenum">
              <a:rPr lang="en-US" smtClean="0"/>
              <a:t>13</a:t>
            </a:fld>
            <a:endParaRPr lang="en-US"/>
          </a:p>
        </p:txBody>
      </p:sp>
    </p:spTree>
    <p:extLst>
      <p:ext uri="{BB962C8B-B14F-4D97-AF65-F5344CB8AC3E}">
        <p14:creationId xmlns:p14="http://schemas.microsoft.com/office/powerpoint/2010/main" val="20830873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4DD3EA-4A16-4072-AAEA-C6AC3DDB4C2E}" type="slidenum">
              <a:rPr lang="en-US" smtClean="0"/>
              <a:t>14</a:t>
            </a:fld>
            <a:endParaRPr lang="en-US"/>
          </a:p>
        </p:txBody>
      </p:sp>
    </p:spTree>
    <p:extLst>
      <p:ext uri="{BB962C8B-B14F-4D97-AF65-F5344CB8AC3E}">
        <p14:creationId xmlns:p14="http://schemas.microsoft.com/office/powerpoint/2010/main" val="18520996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Carbon monoxide poisoning can cause a large number of patients from poorly ventilated venues like hockey rinks. Once again, the key is to recognized the symptoms and treat.</a:t>
            </a:r>
          </a:p>
        </p:txBody>
      </p:sp>
      <p:sp>
        <p:nvSpPr>
          <p:cNvPr id="4" name="Slide Number Placeholder 3"/>
          <p:cNvSpPr>
            <a:spLocks noGrp="1"/>
          </p:cNvSpPr>
          <p:nvPr>
            <p:ph type="sldNum" sz="quarter" idx="10"/>
          </p:nvPr>
        </p:nvSpPr>
        <p:spPr/>
        <p:txBody>
          <a:bodyPr/>
          <a:lstStyle/>
          <a:p>
            <a:fld id="{794DD3EA-4A16-4072-AAEA-C6AC3DDB4C2E}" type="slidenum">
              <a:rPr lang="en-US" smtClean="0"/>
              <a:t>15</a:t>
            </a:fld>
            <a:endParaRPr lang="en-US"/>
          </a:p>
        </p:txBody>
      </p:sp>
    </p:spTree>
    <p:extLst>
      <p:ext uri="{BB962C8B-B14F-4D97-AF65-F5344CB8AC3E}">
        <p14:creationId xmlns:p14="http://schemas.microsoft.com/office/powerpoint/2010/main" val="14202989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Children are more prone to aspiration </a:t>
            </a:r>
            <a:r>
              <a:rPr lang="en-US"/>
              <a:t>of hydrocarbon's.</a:t>
            </a:r>
            <a:endParaRPr lang="en-US" dirty="0"/>
          </a:p>
        </p:txBody>
      </p:sp>
      <p:sp>
        <p:nvSpPr>
          <p:cNvPr id="4" name="Slide Number Placeholder 3"/>
          <p:cNvSpPr>
            <a:spLocks noGrp="1"/>
          </p:cNvSpPr>
          <p:nvPr>
            <p:ph type="sldNum" sz="quarter" idx="10"/>
          </p:nvPr>
        </p:nvSpPr>
        <p:spPr/>
        <p:txBody>
          <a:bodyPr/>
          <a:lstStyle/>
          <a:p>
            <a:fld id="{794DD3EA-4A16-4072-AAEA-C6AC3DDB4C2E}" type="slidenum">
              <a:rPr lang="en-US" smtClean="0"/>
              <a:t>16</a:t>
            </a:fld>
            <a:endParaRPr lang="en-US"/>
          </a:p>
        </p:txBody>
      </p:sp>
    </p:spTree>
    <p:extLst>
      <p:ext uri="{BB962C8B-B14F-4D97-AF65-F5344CB8AC3E}">
        <p14:creationId xmlns:p14="http://schemas.microsoft.com/office/powerpoint/2010/main" val="26616177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-Off gassing can result in contaminating caregivers. Consider decontamination before moving the patient into the hospital or ED.</a:t>
            </a:r>
          </a:p>
          <a:p>
            <a:r>
              <a:rPr lang="en-US" dirty="0"/>
              <a:t>-Similar to smoke and heat damage to the airways, irritants can cause edema and airway compromise. Patients may need early intubation and support</a:t>
            </a:r>
          </a:p>
        </p:txBody>
      </p:sp>
      <p:sp>
        <p:nvSpPr>
          <p:cNvPr id="4" name="Slide Number Placeholder 3"/>
          <p:cNvSpPr>
            <a:spLocks noGrp="1"/>
          </p:cNvSpPr>
          <p:nvPr>
            <p:ph type="sldNum" sz="quarter" idx="10"/>
          </p:nvPr>
        </p:nvSpPr>
        <p:spPr/>
        <p:txBody>
          <a:bodyPr/>
          <a:lstStyle/>
          <a:p>
            <a:fld id="{794DD3EA-4A16-4072-AAEA-C6AC3DDB4C2E}" type="slidenum">
              <a:rPr lang="en-US" smtClean="0"/>
              <a:t>17</a:t>
            </a:fld>
            <a:endParaRPr lang="en-US"/>
          </a:p>
        </p:txBody>
      </p:sp>
    </p:spTree>
    <p:extLst>
      <p:ext uri="{BB962C8B-B14F-4D97-AF65-F5344CB8AC3E}">
        <p14:creationId xmlns:p14="http://schemas.microsoft.com/office/powerpoint/2010/main" val="39508462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Powdered alkalis are often harder to wash away and may cause deep burns. Irrigate with water for an extended amount of time.  Use pH paper to check to see that the pH has returned to 7-7.5.</a:t>
            </a:r>
          </a:p>
        </p:txBody>
      </p:sp>
      <p:sp>
        <p:nvSpPr>
          <p:cNvPr id="4" name="Slide Number Placeholder 3"/>
          <p:cNvSpPr>
            <a:spLocks noGrp="1"/>
          </p:cNvSpPr>
          <p:nvPr>
            <p:ph type="sldNum" sz="quarter" idx="10"/>
          </p:nvPr>
        </p:nvSpPr>
        <p:spPr/>
        <p:txBody>
          <a:bodyPr/>
          <a:lstStyle/>
          <a:p>
            <a:fld id="{794DD3EA-4A16-4072-AAEA-C6AC3DDB4C2E}" type="slidenum">
              <a:rPr lang="en-US" smtClean="0"/>
              <a:t>18</a:t>
            </a:fld>
            <a:endParaRPr lang="en-US"/>
          </a:p>
        </p:txBody>
      </p:sp>
    </p:spTree>
    <p:extLst>
      <p:ext uri="{BB962C8B-B14F-4D97-AF65-F5344CB8AC3E}">
        <p14:creationId xmlns:p14="http://schemas.microsoft.com/office/powerpoint/2010/main" val="13333241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-Multiple intoxications from parties can have a surge of patient to a hospital.</a:t>
            </a:r>
          </a:p>
          <a:p>
            <a:r>
              <a:rPr lang="en-US" dirty="0"/>
              <a:t>-Repeated doses of naloxone may be needed until the effects of the medication wears off. </a:t>
            </a:r>
          </a:p>
          <a:p>
            <a:r>
              <a:rPr lang="en-US" dirty="0"/>
              <a:t>-Care should be taken not to leave a patient who has resumed breathing since the naloxone will wear off before the opioid.</a:t>
            </a:r>
          </a:p>
          <a:p>
            <a:r>
              <a:rPr lang="en-US" dirty="0"/>
              <a:t>-ABC’s should be continued during the resuscitation.</a:t>
            </a:r>
          </a:p>
        </p:txBody>
      </p:sp>
      <p:sp>
        <p:nvSpPr>
          <p:cNvPr id="4" name="Slide Number Placeholder 3"/>
          <p:cNvSpPr>
            <a:spLocks noGrp="1"/>
          </p:cNvSpPr>
          <p:nvPr>
            <p:ph type="sldNum" sz="quarter" idx="10"/>
          </p:nvPr>
        </p:nvSpPr>
        <p:spPr/>
        <p:txBody>
          <a:bodyPr/>
          <a:lstStyle/>
          <a:p>
            <a:fld id="{794DD3EA-4A16-4072-AAEA-C6AC3DDB4C2E}" type="slidenum">
              <a:rPr lang="en-US" smtClean="0"/>
              <a:t>19</a:t>
            </a:fld>
            <a:endParaRPr lang="en-US"/>
          </a:p>
        </p:txBody>
      </p:sp>
    </p:spTree>
    <p:extLst>
      <p:ext uri="{BB962C8B-B14F-4D97-AF65-F5344CB8AC3E}">
        <p14:creationId xmlns:p14="http://schemas.microsoft.com/office/powerpoint/2010/main" val="26530924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can be mixed with a variety of medications so watch for mixed drug intoxications</a:t>
            </a:r>
          </a:p>
        </p:txBody>
      </p:sp>
      <p:sp>
        <p:nvSpPr>
          <p:cNvPr id="4" name="Slide Number Placeholder 3"/>
          <p:cNvSpPr>
            <a:spLocks noGrp="1"/>
          </p:cNvSpPr>
          <p:nvPr>
            <p:ph type="sldNum" sz="quarter" idx="10"/>
          </p:nvPr>
        </p:nvSpPr>
        <p:spPr/>
        <p:txBody>
          <a:bodyPr/>
          <a:lstStyle/>
          <a:p>
            <a:fld id="{794DD3EA-4A16-4072-AAEA-C6AC3DDB4C2E}" type="slidenum">
              <a:rPr lang="en-US" smtClean="0"/>
              <a:t>20</a:t>
            </a:fld>
            <a:endParaRPr lang="en-US"/>
          </a:p>
        </p:txBody>
      </p:sp>
    </p:spTree>
    <p:extLst>
      <p:ext uri="{BB962C8B-B14F-4D97-AF65-F5344CB8AC3E}">
        <p14:creationId xmlns:p14="http://schemas.microsoft.com/office/powerpoint/2010/main" val="779008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universal pediatric attributes regarding children at stress.</a:t>
            </a:r>
          </a:p>
        </p:txBody>
      </p:sp>
      <p:sp>
        <p:nvSpPr>
          <p:cNvPr id="4" name="Slide Number Placeholder 3"/>
          <p:cNvSpPr>
            <a:spLocks noGrp="1"/>
          </p:cNvSpPr>
          <p:nvPr>
            <p:ph type="sldNum" sz="quarter" idx="10"/>
          </p:nvPr>
        </p:nvSpPr>
        <p:spPr/>
        <p:txBody>
          <a:bodyPr/>
          <a:lstStyle/>
          <a:p>
            <a:fld id="{794DD3EA-4A16-4072-AAEA-C6AC3DDB4C2E}" type="slidenum">
              <a:rPr lang="en-US" smtClean="0"/>
              <a:t>21</a:t>
            </a:fld>
            <a:endParaRPr lang="en-US"/>
          </a:p>
        </p:txBody>
      </p:sp>
    </p:spTree>
    <p:extLst>
      <p:ext uri="{BB962C8B-B14F-4D97-AF65-F5344CB8AC3E}">
        <p14:creationId xmlns:p14="http://schemas.microsoft.com/office/powerpoint/2010/main" val="35166911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Dicloxacillin should not be given to children less than 8.</a:t>
            </a:r>
          </a:p>
          <a:p>
            <a:r>
              <a:rPr lang="en-US" dirty="0"/>
              <a:t>Frequent point of care glucose checks.</a:t>
            </a:r>
          </a:p>
          <a:p>
            <a:r>
              <a:rPr lang="en-US" dirty="0"/>
              <a:t>In pediatrics the only sign of shock and dehydration may be tachycardia for age.  Once the blood pressure starts to drop, urgent resuscitation is needed</a:t>
            </a:r>
          </a:p>
        </p:txBody>
      </p:sp>
      <p:sp>
        <p:nvSpPr>
          <p:cNvPr id="4" name="Slide Number Placeholder 3"/>
          <p:cNvSpPr>
            <a:spLocks noGrp="1"/>
          </p:cNvSpPr>
          <p:nvPr>
            <p:ph type="sldNum" sz="quarter" idx="10"/>
          </p:nvPr>
        </p:nvSpPr>
        <p:spPr/>
        <p:txBody>
          <a:bodyPr/>
          <a:lstStyle/>
          <a:p>
            <a:fld id="{794DD3EA-4A16-4072-AAEA-C6AC3DDB4C2E}" type="slidenum">
              <a:rPr lang="en-US" smtClean="0"/>
              <a:t>22</a:t>
            </a:fld>
            <a:endParaRPr lang="en-US"/>
          </a:p>
        </p:txBody>
      </p:sp>
    </p:spTree>
    <p:extLst>
      <p:ext uri="{BB962C8B-B14F-4D97-AF65-F5344CB8AC3E}">
        <p14:creationId xmlns:p14="http://schemas.microsoft.com/office/powerpoint/2010/main" val="5331602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overview of the presentation.</a:t>
            </a:r>
          </a:p>
        </p:txBody>
      </p:sp>
      <p:sp>
        <p:nvSpPr>
          <p:cNvPr id="4" name="Slide Number Placeholder 3"/>
          <p:cNvSpPr>
            <a:spLocks noGrp="1"/>
          </p:cNvSpPr>
          <p:nvPr>
            <p:ph type="sldNum" sz="quarter" idx="10"/>
          </p:nvPr>
        </p:nvSpPr>
        <p:spPr/>
        <p:txBody>
          <a:bodyPr/>
          <a:lstStyle/>
          <a:p>
            <a:fld id="{794DD3EA-4A16-4072-AAEA-C6AC3DDB4C2E}" type="slidenum">
              <a:rPr lang="en-US" smtClean="0"/>
              <a:t>3</a:t>
            </a:fld>
            <a:endParaRPr lang="en-US"/>
          </a:p>
        </p:txBody>
      </p:sp>
    </p:spTree>
    <p:extLst>
      <p:ext uri="{BB962C8B-B14F-4D97-AF65-F5344CB8AC3E}">
        <p14:creationId xmlns:p14="http://schemas.microsoft.com/office/powerpoint/2010/main" val="26875902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-Anthrax can present with fever and chest pain that is acute onset in children.  CXR can show a widened mediastinum.  They can develop shock and progress to death within 36h from exposure. Treatment for anthrax in children is Doxycycline even if they are under 8 years of age</a:t>
            </a:r>
          </a:p>
          <a:p>
            <a:r>
              <a:rPr lang="en-US" dirty="0"/>
              <a:t>-Botulism presents with acute bilateral descending paralysis.  Treatment is supportive</a:t>
            </a:r>
          </a:p>
          <a:p>
            <a:r>
              <a:rPr lang="en-US" dirty="0"/>
              <a:t>-Plague can be pneumonic or bubonic.  Pneumonic plague present with severe pneumonia , hemoptysis, cyanosis and septic shock.  Treatment is gentamycin and prophylaxis is doxycycline or ciprofloxacin.  Bubonic plague presents with tender, enlarged lymph nodes.  They can progress to DIC and sepsis.  Treatment is the same as pneumonic plague.  </a:t>
            </a:r>
          </a:p>
          <a:p>
            <a:endParaRPr lang="en-US" dirty="0"/>
          </a:p>
        </p:txBody>
      </p:sp>
      <p:sp>
        <p:nvSpPr>
          <p:cNvPr id="4" name="Slide Number Placeholder 3"/>
          <p:cNvSpPr>
            <a:spLocks noGrp="1"/>
          </p:cNvSpPr>
          <p:nvPr>
            <p:ph type="sldNum" sz="quarter" idx="10"/>
          </p:nvPr>
        </p:nvSpPr>
        <p:spPr/>
        <p:txBody>
          <a:bodyPr/>
          <a:lstStyle/>
          <a:p>
            <a:fld id="{794DD3EA-4A16-4072-AAEA-C6AC3DDB4C2E}" type="slidenum">
              <a:rPr lang="en-US" smtClean="0"/>
              <a:t>23</a:t>
            </a:fld>
            <a:endParaRPr lang="en-US"/>
          </a:p>
        </p:txBody>
      </p:sp>
    </p:spTree>
    <p:extLst>
      <p:ext uri="{BB962C8B-B14F-4D97-AF65-F5344CB8AC3E}">
        <p14:creationId xmlns:p14="http://schemas.microsoft.com/office/powerpoint/2010/main" val="24307443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Pertussis is spread via droplets.  Patients can have the classic paroxysmal cough followed by a whoop.  Some children can get cyanosis with paroxysms and may need additional respiratory support.  Providers should use droplet precautions when taking care of patients with pertussis</a:t>
            </a:r>
          </a:p>
          <a:p>
            <a:r>
              <a:rPr lang="en-US" dirty="0"/>
              <a:t>-Influenza is most common in the winter months and is spread through droplets.  Patient often have respiratory symptoms and can progress to pneumonia, myositis and sepsis.  For patient with hypoxia or respiratory distress further support may be necessary.  Providers should use droplet precautions.  </a:t>
            </a:r>
          </a:p>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24</a:t>
            </a:fld>
            <a:endParaRPr lang="en-US" dirty="0"/>
          </a:p>
        </p:txBody>
      </p:sp>
    </p:spTree>
    <p:extLst>
      <p:ext uri="{BB962C8B-B14F-4D97-AF65-F5344CB8AC3E}">
        <p14:creationId xmlns:p14="http://schemas.microsoft.com/office/powerpoint/2010/main" val="31929065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State initiative to deal with HCID. Regional hospital is University of MN, state hospital is Mayo and Assessment hospital is Children’s MN.</a:t>
            </a:r>
          </a:p>
          <a:p>
            <a:r>
              <a:rPr lang="en-US" dirty="0"/>
              <a:t>Slow build/ large impact and long “tail”</a:t>
            </a:r>
          </a:p>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25</a:t>
            </a:fld>
            <a:endParaRPr lang="en-US" dirty="0"/>
          </a:p>
        </p:txBody>
      </p:sp>
    </p:spTree>
    <p:extLst>
      <p:ext uri="{BB962C8B-B14F-4D97-AF65-F5344CB8AC3E}">
        <p14:creationId xmlns:p14="http://schemas.microsoft.com/office/powerpoint/2010/main" val="34774125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pediatric patients are being treated, many family and friends will come.  Patients need to be treated while keeping in mind the need to help the family.  When possible keep siblings and parents together if they are stable.  Encourage parents or other family members to help watch for any deteriorations or changes in the patients condition</a:t>
            </a:r>
          </a:p>
        </p:txBody>
      </p:sp>
      <p:sp>
        <p:nvSpPr>
          <p:cNvPr id="4" name="Slide Number Placeholder 3"/>
          <p:cNvSpPr>
            <a:spLocks noGrp="1"/>
          </p:cNvSpPr>
          <p:nvPr>
            <p:ph type="sldNum" sz="quarter" idx="10"/>
          </p:nvPr>
        </p:nvSpPr>
        <p:spPr/>
        <p:txBody>
          <a:bodyPr/>
          <a:lstStyle/>
          <a:p>
            <a:fld id="{F9F08466-AEA7-4FC0-9459-6A32F61DA297}" type="slidenum">
              <a:rPr lang="en-US" smtClean="0"/>
              <a:pPr/>
              <a:t>26</a:t>
            </a:fld>
            <a:endParaRPr lang="en-US" dirty="0"/>
          </a:p>
        </p:txBody>
      </p:sp>
    </p:spTree>
    <p:extLst>
      <p:ext uri="{BB962C8B-B14F-4D97-AF65-F5344CB8AC3E}">
        <p14:creationId xmlns:p14="http://schemas.microsoft.com/office/powerpoint/2010/main" val="16971169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a child comes in with potential for contamination the first step is decontamination.  If the parents or caregivers are present they can help.  Children feel more comfortable with a trusted adult present.  </a:t>
            </a:r>
          </a:p>
          <a:p>
            <a:r>
              <a:rPr lang="en-US" dirty="0"/>
              <a:t>With decontamination, keep in mind children many lose heat more rapidly then an adult would.  Try and keep the area warm and the patient warm when possible</a:t>
            </a:r>
          </a:p>
          <a:p>
            <a:r>
              <a:rPr lang="en-US" dirty="0"/>
              <a:t>If there is not a trusted adult present, often child life or volunteers can help stay with the child to provide support and company while caregivers are being treated.  </a:t>
            </a:r>
          </a:p>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27</a:t>
            </a:fld>
            <a:endParaRPr lang="en-US" dirty="0"/>
          </a:p>
        </p:txBody>
      </p:sp>
    </p:spTree>
    <p:extLst>
      <p:ext uri="{BB962C8B-B14F-4D97-AF65-F5344CB8AC3E}">
        <p14:creationId xmlns:p14="http://schemas.microsoft.com/office/powerpoint/2010/main" val="4396717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28</a:t>
            </a:fld>
            <a:endParaRPr lang="en-US" dirty="0"/>
          </a:p>
        </p:txBody>
      </p:sp>
    </p:spTree>
    <p:extLst>
      <p:ext uri="{BB962C8B-B14F-4D97-AF65-F5344CB8AC3E}">
        <p14:creationId xmlns:p14="http://schemas.microsoft.com/office/powerpoint/2010/main" val="21526914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an overview of the presentation.</a:t>
            </a:r>
          </a:p>
          <a:p>
            <a:endParaRPr lang="en-US" dirty="0"/>
          </a:p>
        </p:txBody>
      </p:sp>
      <p:sp>
        <p:nvSpPr>
          <p:cNvPr id="4" name="Slide Number Placeholder 3"/>
          <p:cNvSpPr>
            <a:spLocks noGrp="1"/>
          </p:cNvSpPr>
          <p:nvPr>
            <p:ph type="sldNum" sz="quarter" idx="10"/>
          </p:nvPr>
        </p:nvSpPr>
        <p:spPr/>
        <p:txBody>
          <a:bodyPr/>
          <a:lstStyle/>
          <a:p>
            <a:fld id="{794DD3EA-4A16-4072-AAEA-C6AC3DDB4C2E}" type="slidenum">
              <a:rPr lang="en-US" smtClean="0"/>
              <a:t>4</a:t>
            </a:fld>
            <a:endParaRPr lang="en-US"/>
          </a:p>
        </p:txBody>
      </p:sp>
    </p:spTree>
    <p:extLst>
      <p:ext uri="{BB962C8B-B14F-4D97-AF65-F5344CB8AC3E}">
        <p14:creationId xmlns:p14="http://schemas.microsoft.com/office/powerpoint/2010/main" val="40851928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Children are lower to the ground and will get a high dose of toxins which are often heavier than air.</a:t>
            </a:r>
          </a:p>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5</a:t>
            </a:fld>
            <a:endParaRPr lang="en-US" dirty="0"/>
          </a:p>
        </p:txBody>
      </p:sp>
    </p:spTree>
    <p:extLst>
      <p:ext uri="{BB962C8B-B14F-4D97-AF65-F5344CB8AC3E}">
        <p14:creationId xmlns:p14="http://schemas.microsoft.com/office/powerpoint/2010/main" val="33049399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 controlled situation, the intravenous route for medications is the common way to administer medications. During a disaster situation, alternate routes like intra nasal (IN) and Intra-muscular route should be used. </a:t>
            </a:r>
          </a:p>
          <a:p>
            <a:r>
              <a:rPr lang="en-US" dirty="0"/>
              <a:t>-Many medications can be given IN like Versed and fentanyl.</a:t>
            </a:r>
          </a:p>
          <a:p>
            <a:r>
              <a:rPr lang="en-US" dirty="0"/>
              <a:t>-Patient’s weights should be estimated by a length based method and antidotes given according to weight. Maximum dosage should be according to the adult maximum.</a:t>
            </a:r>
          </a:p>
          <a:p>
            <a:endParaRPr lang="en-US" dirty="0"/>
          </a:p>
        </p:txBody>
      </p:sp>
      <p:sp>
        <p:nvSpPr>
          <p:cNvPr id="4" name="Slide Number Placeholder 3"/>
          <p:cNvSpPr>
            <a:spLocks noGrp="1"/>
          </p:cNvSpPr>
          <p:nvPr>
            <p:ph type="sldNum" sz="quarter" idx="10"/>
          </p:nvPr>
        </p:nvSpPr>
        <p:spPr/>
        <p:txBody>
          <a:bodyPr/>
          <a:lstStyle/>
          <a:p>
            <a:fld id="{794DD3EA-4A16-4072-AAEA-C6AC3DDB4C2E}" type="slidenum">
              <a:rPr lang="en-US" smtClean="0"/>
              <a:t>7</a:t>
            </a:fld>
            <a:endParaRPr lang="en-US"/>
          </a:p>
        </p:txBody>
      </p:sp>
    </p:spTree>
    <p:extLst>
      <p:ext uri="{BB962C8B-B14F-4D97-AF65-F5344CB8AC3E}">
        <p14:creationId xmlns:p14="http://schemas.microsoft.com/office/powerpoint/2010/main" val="21276074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-Children clinically change quickly and during a surge of patients, there will not be enough skilled staff to monitor each patient.  Family members and friends should be impowered to monitor and maintain their family members.</a:t>
            </a:r>
          </a:p>
          <a:p>
            <a:r>
              <a:rPr lang="en-US" dirty="0"/>
              <a:t>-Children should be monitored closely for hypoxia and tachycardia since abnormalities in these signs can indicated deterioration of status.</a:t>
            </a:r>
          </a:p>
          <a:p>
            <a:r>
              <a:rPr lang="en-US" dirty="0"/>
              <a:t>-Hypoglycemia is common in children who are ill or injured. For glucoses less than 60 mg/dl, D10 can be given. 4-5 ml/kg as a bolus.</a:t>
            </a:r>
          </a:p>
          <a:p>
            <a:endParaRPr lang="en-US" dirty="0"/>
          </a:p>
        </p:txBody>
      </p:sp>
      <p:sp>
        <p:nvSpPr>
          <p:cNvPr id="4" name="Slide Number Placeholder 3"/>
          <p:cNvSpPr>
            <a:spLocks noGrp="1"/>
          </p:cNvSpPr>
          <p:nvPr>
            <p:ph type="sldNum" sz="quarter" idx="10"/>
          </p:nvPr>
        </p:nvSpPr>
        <p:spPr/>
        <p:txBody>
          <a:bodyPr/>
          <a:lstStyle/>
          <a:p>
            <a:fld id="{794DD3EA-4A16-4072-AAEA-C6AC3DDB4C2E}" type="slidenum">
              <a:rPr lang="en-US" smtClean="0"/>
              <a:t>8</a:t>
            </a:fld>
            <a:endParaRPr lang="en-US"/>
          </a:p>
        </p:txBody>
      </p:sp>
    </p:spTree>
    <p:extLst>
      <p:ext uri="{BB962C8B-B14F-4D97-AF65-F5344CB8AC3E}">
        <p14:creationId xmlns:p14="http://schemas.microsoft.com/office/powerpoint/2010/main" val="7443591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Farm insecticides (Malathion and Diazinon) and nerve gases poison Acetyl-Cholinesterase resulting in the toxidrome of SLUDGE or DUMBELS</a:t>
            </a:r>
          </a:p>
        </p:txBody>
      </p:sp>
      <p:sp>
        <p:nvSpPr>
          <p:cNvPr id="4" name="Slide Number Placeholder 3"/>
          <p:cNvSpPr>
            <a:spLocks noGrp="1"/>
          </p:cNvSpPr>
          <p:nvPr>
            <p:ph type="sldNum" sz="quarter" idx="10"/>
          </p:nvPr>
        </p:nvSpPr>
        <p:spPr/>
        <p:txBody>
          <a:bodyPr/>
          <a:lstStyle/>
          <a:p>
            <a:fld id="{794DD3EA-4A16-4072-AAEA-C6AC3DDB4C2E}" type="slidenum">
              <a:rPr lang="en-US" smtClean="0"/>
              <a:t>9</a:t>
            </a:fld>
            <a:endParaRPr lang="en-US"/>
          </a:p>
        </p:txBody>
      </p:sp>
    </p:spTree>
    <p:extLst>
      <p:ext uri="{BB962C8B-B14F-4D97-AF65-F5344CB8AC3E}">
        <p14:creationId xmlns:p14="http://schemas.microsoft.com/office/powerpoint/2010/main" val="31156700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 patient is visibly contaminated, they should be decontaminated before taken into an enclosed area or hospital. Most contamination, up to 90%, can be removed by having the patient remove their clothes. If there has been a wet contaminant or the patient has minimal clothes on, they may require wet </a:t>
            </a:r>
            <a:r>
              <a:rPr lang="en-US" dirty="0" err="1"/>
              <a:t>decon</a:t>
            </a:r>
            <a:r>
              <a:rPr lang="en-US" dirty="0"/>
              <a:t>. If contamination is a dry powder, brush it off rather than use wet </a:t>
            </a:r>
            <a:r>
              <a:rPr lang="en-US" dirty="0" err="1"/>
              <a:t>decon</a:t>
            </a:r>
            <a:r>
              <a:rPr lang="en-US" dirty="0"/>
              <a:t>.</a:t>
            </a:r>
          </a:p>
          <a:p>
            <a:r>
              <a:rPr lang="en-US" dirty="0" err="1"/>
              <a:t>Decon</a:t>
            </a:r>
            <a:r>
              <a:rPr lang="en-US" dirty="0"/>
              <a:t> with children present many concerns covered in our module on </a:t>
            </a:r>
            <a:r>
              <a:rPr lang="en-US" dirty="0" err="1"/>
              <a:t>decon</a:t>
            </a:r>
            <a:r>
              <a:rPr lang="en-US" dirty="0"/>
              <a:t> and triage. The biggest concerns involve temperature control and anxiety.</a:t>
            </a:r>
          </a:p>
          <a:p>
            <a:r>
              <a:rPr lang="en-US" dirty="0"/>
              <a:t>-Atropine is used to reduce the secretions and reduces the difficulty breathing. Doses should be size specific (.1mg/kg, usually 3-5mg per dose) and repeated every 5 minutes. </a:t>
            </a:r>
          </a:p>
          <a:p>
            <a:r>
              <a:rPr lang="en-US" dirty="0"/>
              <a:t>-Pralidoxime is used to stop the action of the poison and the synapsis. Dose is usually given once (25mg/kg,1-2 g IV)</a:t>
            </a:r>
          </a:p>
        </p:txBody>
      </p:sp>
      <p:sp>
        <p:nvSpPr>
          <p:cNvPr id="4" name="Slide Number Placeholder 3"/>
          <p:cNvSpPr>
            <a:spLocks noGrp="1"/>
          </p:cNvSpPr>
          <p:nvPr>
            <p:ph type="sldNum" sz="quarter" idx="10"/>
          </p:nvPr>
        </p:nvSpPr>
        <p:spPr/>
        <p:txBody>
          <a:bodyPr/>
          <a:lstStyle/>
          <a:p>
            <a:fld id="{794DD3EA-4A16-4072-AAEA-C6AC3DDB4C2E}" type="slidenum">
              <a:rPr lang="en-US" smtClean="0"/>
              <a:t>11</a:t>
            </a:fld>
            <a:endParaRPr lang="en-US"/>
          </a:p>
        </p:txBody>
      </p:sp>
    </p:spTree>
    <p:extLst>
      <p:ext uri="{BB962C8B-B14F-4D97-AF65-F5344CB8AC3E}">
        <p14:creationId xmlns:p14="http://schemas.microsoft.com/office/powerpoint/2010/main" val="39638040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Auto injectors, (</a:t>
            </a:r>
            <a:r>
              <a:rPr lang="en-US" dirty="0" err="1"/>
              <a:t>Duodote</a:t>
            </a:r>
            <a:r>
              <a:rPr lang="en-US" dirty="0"/>
              <a:t> or Mark1 kits) I kit for children 5-adolescent and 2 for adults.</a:t>
            </a:r>
          </a:p>
        </p:txBody>
      </p:sp>
      <p:sp>
        <p:nvSpPr>
          <p:cNvPr id="4" name="Slide Number Placeholder 3"/>
          <p:cNvSpPr>
            <a:spLocks noGrp="1"/>
          </p:cNvSpPr>
          <p:nvPr>
            <p:ph type="sldNum" sz="quarter" idx="10"/>
          </p:nvPr>
        </p:nvSpPr>
        <p:spPr/>
        <p:txBody>
          <a:bodyPr/>
          <a:lstStyle/>
          <a:p>
            <a:fld id="{794DD3EA-4A16-4072-AAEA-C6AC3DDB4C2E}" type="slidenum">
              <a:rPr lang="en-US" smtClean="0"/>
              <a:t>12</a:t>
            </a:fld>
            <a:endParaRPr lang="en-US"/>
          </a:p>
        </p:txBody>
      </p:sp>
    </p:spTree>
    <p:extLst>
      <p:ext uri="{BB962C8B-B14F-4D97-AF65-F5344CB8AC3E}">
        <p14:creationId xmlns:p14="http://schemas.microsoft.com/office/powerpoint/2010/main" val="25744251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Logo Onl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2"/>
          </a:solidFill>
        </p:spPr>
        <p:txBody>
          <a:bodyPr wrap="square" lIns="182880" tIns="91440" rIns="182880" bIns="91440" spcCol="0" anchor="ctr">
            <a:normAutofit/>
          </a:bodyPr>
          <a:lstStyle>
            <a:lvl1pPr algn="ctr">
              <a:lnSpc>
                <a:spcPct val="90000"/>
              </a:lnSpc>
              <a:defRPr sz="3600" baseline="0">
                <a:solidFill>
                  <a:schemeClr val="tx1"/>
                </a:solidFill>
              </a:defRPr>
            </a:lvl1pPr>
          </a:lstStyle>
          <a:p>
            <a:r>
              <a:rPr lang="en-US" dirty="0"/>
              <a:t>Click to enter the slideshow title</a:t>
            </a:r>
          </a:p>
        </p:txBody>
      </p:sp>
      <p:sp>
        <p:nvSpPr>
          <p:cNvPr id="3" name="Rectangle 2"/>
          <p:cNvSpPr/>
          <p:nvPr userDrawn="1"/>
        </p:nvSpPr>
        <p:spPr>
          <a:xfrm>
            <a:off x="0" y="5387786"/>
            <a:ext cx="12192000" cy="14702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644884"/>
            <a:ext cx="6587067" cy="903062"/>
          </a:xfrm>
        </p:spPr>
        <p:txBody>
          <a:bodyPr>
            <a:normAutofit/>
          </a:bodyPr>
          <a:lstStyle>
            <a:lvl1pPr marL="0" indent="0" algn="ctr">
              <a:spcBef>
                <a:spcPts val="0"/>
              </a:spcBef>
              <a:spcAft>
                <a:spcPts val="1000"/>
              </a:spcAft>
              <a:buNone/>
              <a:defRPr sz="1800" baseline="0"/>
            </a:lvl1pPr>
          </a:lstStyle>
          <a:p>
            <a:r>
              <a:rPr lang="en-US" sz="1800" dirty="0" err="1"/>
              <a:t>Firstname</a:t>
            </a:r>
            <a:r>
              <a:rPr lang="en-US" sz="1800" dirty="0"/>
              <a:t> </a:t>
            </a:r>
            <a:r>
              <a:rPr lang="en-US" sz="1800" dirty="0" err="1"/>
              <a:t>Lastname</a:t>
            </a:r>
            <a:r>
              <a:rPr lang="en-US" sz="1800" dirty="0"/>
              <a:t> | Job Title</a:t>
            </a:r>
          </a:p>
          <a:p>
            <a:r>
              <a:rPr lang="en-US" sz="1800" dirty="0"/>
              <a:t>Date</a:t>
            </a:r>
            <a:endParaRPr lang="en-US" dirty="0"/>
          </a:p>
        </p:txBody>
      </p:sp>
      <p:sp>
        <p:nvSpPr>
          <p:cNvPr id="18" name="Date Placeholder 17"/>
          <p:cNvSpPr>
            <a:spLocks noGrp="1"/>
          </p:cNvSpPr>
          <p:nvPr>
            <p:ph type="dt" sz="half" idx="15"/>
          </p:nvPr>
        </p:nvSpPr>
        <p:spPr/>
        <p:txBody>
          <a:bodyPr/>
          <a:lstStyle/>
          <a:p>
            <a:fld id="{D7ED242C-24FB-43A0-BCB6-43756FC812F6}" type="datetime1">
              <a:rPr lang="en-US" smtClean="0"/>
              <a:t>8/21/2018</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697389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ck Overlay, Gray Title">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9" name="Picture Placeholder 12"/>
          <p:cNvSpPr>
            <a:spLocks noGrp="1"/>
          </p:cNvSpPr>
          <p:nvPr>
            <p:ph type="pic" sz="quarter" idx="13" hasCustomPrompt="1"/>
          </p:nvPr>
        </p:nvSpPr>
        <p:spPr>
          <a:xfrm>
            <a:off x="0" y="1219198"/>
            <a:ext cx="12192000" cy="5638802"/>
          </a:xfrm>
        </p:spPr>
        <p:txBody>
          <a:bodyPr/>
          <a:lstStyle/>
          <a:p>
            <a:r>
              <a:rPr lang="en-US" dirty="0"/>
              <a:t>Click Icon to add picture</a:t>
            </a:r>
          </a:p>
        </p:txBody>
      </p:sp>
      <p:sp>
        <p:nvSpPr>
          <p:cNvPr id="10" name="Content Placeholder 2"/>
          <p:cNvSpPr>
            <a:spLocks noGrp="1"/>
          </p:cNvSpPr>
          <p:nvPr>
            <p:ph idx="1"/>
          </p:nvPr>
        </p:nvSpPr>
        <p:spPr>
          <a:xfrm>
            <a:off x="0" y="2609242"/>
            <a:ext cx="5683624" cy="2858714"/>
          </a:xfrm>
          <a:solidFill>
            <a:schemeClr val="tx1">
              <a:alpha val="88000"/>
            </a:schemeClr>
          </a:solidFill>
        </p:spPr>
        <p:txBody>
          <a:bodyPr rIns="274320" anchor="ctr"/>
          <a:lstStyle>
            <a:lvl1pPr marL="685800" indent="-228600">
              <a:lnSpc>
                <a:spcPct val="100000"/>
              </a:lnSpc>
              <a:spcBef>
                <a:spcPts val="0"/>
              </a:spcBef>
              <a:buClr>
                <a:schemeClr val="accent2"/>
              </a:buClr>
              <a:defRPr sz="2500">
                <a:solidFill>
                  <a:schemeClr val="bg1"/>
                </a:solidFill>
              </a:defRPr>
            </a:lvl1pPr>
            <a:lvl2pPr marL="1143000" indent="-228600">
              <a:lnSpc>
                <a:spcPct val="100000"/>
              </a:lnSpc>
              <a:buClr>
                <a:schemeClr val="accent2"/>
              </a:buClr>
              <a:defRPr sz="2100">
                <a:solidFill>
                  <a:schemeClr val="bg1"/>
                </a:solidFill>
              </a:defRPr>
            </a:lvl2pPr>
            <a:lvl3pPr marL="1600200" indent="-228600">
              <a:lnSpc>
                <a:spcPct val="100000"/>
              </a:lnSpc>
              <a:buClr>
                <a:schemeClr val="accent2"/>
              </a:buClr>
              <a:defRPr sz="1700">
                <a:solidFill>
                  <a:schemeClr val="bg1"/>
                </a:solidFill>
              </a:defRPr>
            </a:lvl3pPr>
            <a:lvl4pPr marL="2057400" indent="-228600">
              <a:lnSpc>
                <a:spcPct val="100000"/>
              </a:lnSpc>
              <a:buClr>
                <a:schemeClr val="accent2"/>
              </a:buClr>
              <a:defRPr sz="1700">
                <a:solidFill>
                  <a:schemeClr val="bg1"/>
                </a:solidFill>
              </a:defRPr>
            </a:lvl4pPr>
            <a:lvl5pPr marL="2514600" indent="-228600">
              <a:lnSpc>
                <a:spcPct val="100000"/>
              </a:lnSpc>
              <a:buClr>
                <a:schemeClr val="accent2"/>
              </a:buClr>
              <a:defRPr sz="17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2E8677-C648-465D-82CD-E88587B4845D}" type="datetime1">
              <a:rPr lang="en-US" smtClean="0"/>
              <a:t>8/21/2018</a:t>
            </a:fld>
            <a:endParaRPr lang="en-US" dirty="0"/>
          </a:p>
        </p:txBody>
      </p:sp>
      <p:sp>
        <p:nvSpPr>
          <p:cNvPr id="13"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976233973"/>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ck Overlay, Whit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9" name="Picture Placeholder 12"/>
          <p:cNvSpPr>
            <a:spLocks noGrp="1"/>
          </p:cNvSpPr>
          <p:nvPr>
            <p:ph type="pic" sz="quarter" idx="13" hasCustomPrompt="1"/>
          </p:nvPr>
        </p:nvSpPr>
        <p:spPr>
          <a:xfrm>
            <a:off x="0" y="1219198"/>
            <a:ext cx="12192000" cy="5638802"/>
          </a:xfrm>
        </p:spPr>
        <p:txBody>
          <a:bodyPr/>
          <a:lstStyle>
            <a:lvl1pPr>
              <a:defRPr baseline="0"/>
            </a:lvl1pPr>
          </a:lstStyle>
          <a:p>
            <a:r>
              <a:rPr lang="en-US" dirty="0"/>
              <a:t>Click Icon to add picture</a:t>
            </a:r>
          </a:p>
        </p:txBody>
      </p:sp>
      <p:sp>
        <p:nvSpPr>
          <p:cNvPr id="10" name="Content Placeholder 2"/>
          <p:cNvSpPr>
            <a:spLocks noGrp="1"/>
          </p:cNvSpPr>
          <p:nvPr>
            <p:ph idx="1"/>
          </p:nvPr>
        </p:nvSpPr>
        <p:spPr>
          <a:xfrm>
            <a:off x="0" y="2609242"/>
            <a:ext cx="5683624" cy="2858714"/>
          </a:xfrm>
          <a:solidFill>
            <a:schemeClr val="tx1">
              <a:alpha val="88000"/>
            </a:schemeClr>
          </a:solidFill>
        </p:spPr>
        <p:txBody>
          <a:bodyPr rIns="274320" anchor="ctr"/>
          <a:lstStyle>
            <a:lvl1pPr marL="685800" indent="-228600">
              <a:lnSpc>
                <a:spcPct val="100000"/>
              </a:lnSpc>
              <a:spcBef>
                <a:spcPts val="0"/>
              </a:spcBef>
              <a:buClr>
                <a:schemeClr val="accent2"/>
              </a:buClr>
              <a:defRPr>
                <a:solidFill>
                  <a:schemeClr val="bg1"/>
                </a:solidFill>
              </a:defRPr>
            </a:lvl1pPr>
            <a:lvl2pPr marL="1143000" indent="-228600">
              <a:lnSpc>
                <a:spcPct val="100000"/>
              </a:lnSpc>
              <a:buClr>
                <a:schemeClr val="accent2"/>
              </a:buClr>
              <a:defRPr>
                <a:solidFill>
                  <a:schemeClr val="bg1"/>
                </a:solidFill>
              </a:defRPr>
            </a:lvl2pPr>
            <a:lvl3pPr marL="1600200" indent="-228600">
              <a:lnSpc>
                <a:spcPct val="100000"/>
              </a:lnSpc>
              <a:buClr>
                <a:schemeClr val="accent2"/>
              </a:buClr>
              <a:defRPr>
                <a:solidFill>
                  <a:schemeClr val="bg1"/>
                </a:solidFill>
              </a:defRPr>
            </a:lvl3pPr>
            <a:lvl4pPr marL="2057400" indent="-228600">
              <a:lnSpc>
                <a:spcPct val="100000"/>
              </a:lnSpc>
              <a:buClr>
                <a:schemeClr val="accent2"/>
              </a:buClr>
              <a:defRPr>
                <a:solidFill>
                  <a:schemeClr val="bg1"/>
                </a:solidFill>
              </a:defRPr>
            </a:lvl4pPr>
            <a:lvl5pPr marL="2514600" indent="-228600">
              <a:lnSpc>
                <a:spcPct val="100000"/>
              </a:lnSpc>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0D07D7-46FB-4D7C-9C8F-0C340D091257}" type="datetime1">
              <a:rPr lang="en-US" smtClean="0"/>
              <a:t>8/21/2018</a:t>
            </a:fld>
            <a:endParaRPr lang="en-US" dirty="0"/>
          </a:p>
        </p:txBody>
      </p:sp>
      <p:sp>
        <p:nvSpPr>
          <p:cNvPr id="12"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249488019"/>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Solid White)">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5" name="Content Placeholder 4"/>
          <p:cNvSpPr>
            <a:spLocks noGrp="1"/>
          </p:cNvSpPr>
          <p:nvPr>
            <p:ph sz="quarter" idx="10"/>
          </p:nvPr>
        </p:nvSpPr>
        <p:spPr>
          <a:xfrm>
            <a:off x="838200" y="1366345"/>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4"/>
          <p:cNvSpPr>
            <a:spLocks noGrp="1"/>
          </p:cNvSpPr>
          <p:nvPr>
            <p:ph type="dt" sz="half" idx="11"/>
          </p:nvPr>
        </p:nvSpPr>
        <p:spPr>
          <a:xfrm>
            <a:off x="838200" y="6356350"/>
            <a:ext cx="1358590" cy="365125"/>
          </a:xfrm>
        </p:spPr>
        <p:txBody>
          <a:bodyPr/>
          <a:lstStyle/>
          <a:p>
            <a:fld id="{66C283A4-7960-4BFD-B3A5-A2CC5BB2A473}" type="datetime1">
              <a:rPr lang="en-US" smtClean="0"/>
              <a:t>8/21/2018</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3597657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5" name="Content Placeholder 4"/>
          <p:cNvSpPr>
            <a:spLocks noGrp="1"/>
          </p:cNvSpPr>
          <p:nvPr>
            <p:ph sz="quarter" idx="10"/>
          </p:nvPr>
        </p:nvSpPr>
        <p:spPr>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4B91AA0-3BA7-4036-A3DA-317C6C4FFA29}" type="datetime1">
              <a:rPr lang="en-US" smtClean="0"/>
              <a:t>8/21/2018</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7679810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5" name="Content Placeholder 4"/>
          <p:cNvSpPr>
            <a:spLocks noGrp="1"/>
          </p:cNvSpPr>
          <p:nvPr>
            <p:ph sz="quarter" idx="10"/>
          </p:nvPr>
        </p:nvSpPr>
        <p:spPr>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4B91AA0-3BA7-4036-A3DA-317C6C4FFA29}" type="datetime1">
              <a:rPr lang="en-US" smtClean="0"/>
              <a:t>8/21/2018</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30257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Solid Lt Gray)">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5" name="Content Placeholder 4"/>
          <p:cNvSpPr>
            <a:spLocks noGrp="1"/>
          </p:cNvSpPr>
          <p:nvPr>
            <p:ph sz="quarter" idx="10"/>
          </p:nvPr>
        </p:nvSpPr>
        <p:spPr>
          <a:xfrm>
            <a:off x="838200" y="1366345"/>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4868D85E-9AAE-43DE-B77A-6CCC9C16CBEC}" type="datetime1">
              <a:rPr lang="en-US" smtClean="0"/>
              <a:t>8/21/2018</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10"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8248708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1" name="Content Placeholder 4"/>
          <p:cNvSpPr>
            <a:spLocks noGrp="1"/>
          </p:cNvSpPr>
          <p:nvPr>
            <p:ph sz="quarter" idx="10"/>
          </p:nvPr>
        </p:nvSpPr>
        <p:spPr>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Picture Placeholder 2"/>
          <p:cNvSpPr>
            <a:spLocks noGrp="1"/>
          </p:cNvSpPr>
          <p:nvPr>
            <p:ph type="pic" sz="quarter" idx="13"/>
          </p:nvPr>
        </p:nvSpPr>
        <p:spPr>
          <a:xfrm>
            <a:off x="7653566" y="1364826"/>
            <a:ext cx="4538434" cy="4538434"/>
          </a:xfrm>
        </p:spPr>
        <p:txBody>
          <a:bodyPr/>
          <a:lstStyle>
            <a:lvl1pPr>
              <a:buClr>
                <a:schemeClr val="accent2"/>
              </a:buClr>
              <a:defRPr>
                <a:solidFill>
                  <a:schemeClr val="bg1"/>
                </a:solidFill>
              </a:defRPr>
            </a:lvl1pPr>
          </a:lstStyle>
          <a:p>
            <a:r>
              <a:rPr lang="en-US"/>
              <a:t>Click icon to add picture</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4B91AA0-3BA7-4036-A3DA-317C6C4FFA29}" type="datetime1">
              <a:rPr lang="en-US" smtClean="0"/>
              <a:t>8/21/2018</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5389878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0" name="Content Placeholder 4"/>
          <p:cNvSpPr>
            <a:spLocks noGrp="1"/>
          </p:cNvSpPr>
          <p:nvPr>
            <p:ph sz="quarter" idx="10"/>
          </p:nvPr>
        </p:nvSpPr>
        <p:spPr>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2"/>
          <p:cNvSpPr>
            <a:spLocks noGrp="1"/>
          </p:cNvSpPr>
          <p:nvPr>
            <p:ph type="pic" sz="quarter" idx="13"/>
          </p:nvPr>
        </p:nvSpPr>
        <p:spPr>
          <a:xfrm>
            <a:off x="7653566" y="1364826"/>
            <a:ext cx="4538434" cy="4538434"/>
          </a:xfrm>
        </p:spPr>
        <p:txBody>
          <a:bodyPr/>
          <a:lstStyle>
            <a:lvl1pPr>
              <a:buClr>
                <a:schemeClr val="accent2"/>
              </a:buClr>
              <a:defRPr>
                <a:solidFill>
                  <a:schemeClr val="bg1"/>
                </a:solidFill>
              </a:defRPr>
            </a:lvl1pPr>
          </a:lstStyle>
          <a:p>
            <a:r>
              <a:rPr lang="en-US"/>
              <a:t>Click icon to add picture</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4B91AA0-3BA7-4036-A3DA-317C6C4FFA29}" type="datetime1">
              <a:rPr lang="en-US" smtClean="0"/>
              <a:t>8/21/2018</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6945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nd Content (Solid Lt Gray)">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7" name="Content Placeholder 4"/>
          <p:cNvSpPr>
            <a:spLocks noGrp="1"/>
          </p:cNvSpPr>
          <p:nvPr>
            <p:ph sz="quarter" idx="10"/>
          </p:nvPr>
        </p:nvSpPr>
        <p:spPr>
          <a:xfrm>
            <a:off x="838200" y="1366345"/>
            <a:ext cx="6234953" cy="4788393"/>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Picture Placeholder 2"/>
          <p:cNvSpPr>
            <a:spLocks noGrp="1"/>
          </p:cNvSpPr>
          <p:nvPr>
            <p:ph type="pic" sz="quarter" idx="13"/>
          </p:nvPr>
        </p:nvSpPr>
        <p:spPr>
          <a:xfrm>
            <a:off x="7653566" y="1364826"/>
            <a:ext cx="4538434" cy="4538434"/>
          </a:xfrm>
        </p:spPr>
        <p:txBody>
          <a:bodyPr/>
          <a:lstStyle>
            <a:lvl1pPr>
              <a:buClr>
                <a:schemeClr val="tx1"/>
              </a:buClr>
              <a:defRPr>
                <a:solidFill>
                  <a:schemeClr val="tx1"/>
                </a:solidFill>
              </a:defRPr>
            </a:lvl1pPr>
          </a:lstStyle>
          <a:p>
            <a:r>
              <a:rPr lang="en-US"/>
              <a:t>Click icon to add picture</a:t>
            </a:r>
            <a:endParaRPr lang="en-US" dirty="0"/>
          </a:p>
        </p:txBody>
      </p:sp>
      <p:sp>
        <p:nvSpPr>
          <p:cNvPr id="9"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4868D85E-9AAE-43DE-B77A-6CCC9C16CBEC}" type="datetime1">
              <a:rPr lang="en-US" smtClean="0"/>
              <a:t>8/21/2018</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10"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9864900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am Page (4 Up)">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Picture Placeholder 2"/>
          <p:cNvSpPr>
            <a:spLocks noGrp="1"/>
          </p:cNvSpPr>
          <p:nvPr>
            <p:ph type="pic" sz="quarter" idx="13" hasCustomPrompt="1"/>
          </p:nvPr>
        </p:nvSpPr>
        <p:spPr>
          <a:xfrm>
            <a:off x="806332" y="1981899"/>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7" name="Text Placeholder 3"/>
          <p:cNvSpPr>
            <a:spLocks noGrp="1"/>
          </p:cNvSpPr>
          <p:nvPr>
            <p:ph type="body" sz="quarter" idx="15" hasCustomPrompt="1"/>
          </p:nvPr>
        </p:nvSpPr>
        <p:spPr>
          <a:xfrm>
            <a:off x="581719"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0" name="Picture Placeholder 2"/>
          <p:cNvSpPr>
            <a:spLocks noGrp="1"/>
          </p:cNvSpPr>
          <p:nvPr>
            <p:ph type="pic" sz="quarter" idx="16" hasCustomPrompt="1"/>
          </p:nvPr>
        </p:nvSpPr>
        <p:spPr>
          <a:xfrm>
            <a:off x="3646176"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1" name="Text Placeholder 3"/>
          <p:cNvSpPr>
            <a:spLocks noGrp="1"/>
          </p:cNvSpPr>
          <p:nvPr>
            <p:ph type="body" sz="quarter" idx="17" hasCustomPrompt="1"/>
          </p:nvPr>
        </p:nvSpPr>
        <p:spPr>
          <a:xfrm>
            <a:off x="3421563"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2" name="Picture Placeholder 2"/>
          <p:cNvSpPr>
            <a:spLocks noGrp="1"/>
          </p:cNvSpPr>
          <p:nvPr>
            <p:ph type="pic" sz="quarter" idx="18" hasCustomPrompt="1"/>
          </p:nvPr>
        </p:nvSpPr>
        <p:spPr>
          <a:xfrm>
            <a:off x="6486020"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3" name="Text Placeholder 3"/>
          <p:cNvSpPr>
            <a:spLocks noGrp="1"/>
          </p:cNvSpPr>
          <p:nvPr>
            <p:ph type="body" sz="quarter" idx="19" hasCustomPrompt="1"/>
          </p:nvPr>
        </p:nvSpPr>
        <p:spPr>
          <a:xfrm>
            <a:off x="6261407"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4" name="Picture Placeholder 2"/>
          <p:cNvSpPr>
            <a:spLocks noGrp="1"/>
          </p:cNvSpPr>
          <p:nvPr>
            <p:ph type="pic" sz="quarter" idx="20" hasCustomPrompt="1"/>
          </p:nvPr>
        </p:nvSpPr>
        <p:spPr>
          <a:xfrm>
            <a:off x="9325864"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21" hasCustomPrompt="1"/>
          </p:nvPr>
        </p:nvSpPr>
        <p:spPr>
          <a:xfrm>
            <a:off x="9101251" y="4341161"/>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3" name="Date Placeholder 2"/>
          <p:cNvSpPr>
            <a:spLocks noGrp="1"/>
          </p:cNvSpPr>
          <p:nvPr>
            <p:ph type="dt" sz="half" idx="10"/>
          </p:nvPr>
        </p:nvSpPr>
        <p:spPr/>
        <p:txBody>
          <a:bodyPr/>
          <a:lstStyle/>
          <a:p>
            <a:fld id="{936DB2D6-5DF4-4264-A4A1-7D3EAF38D255}" type="datetime1">
              <a:rPr lang="en-US" smtClean="0"/>
              <a:t>8/21/2018</a:t>
            </a:fld>
            <a:endParaRPr lang="en-US" dirty="0"/>
          </a:p>
        </p:txBody>
      </p:sp>
      <p:sp>
        <p:nvSpPr>
          <p:cNvPr id="1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32780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Logo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1"/>
          </a:solidFill>
        </p:spPr>
        <p:txBody>
          <a:bodyPr wrap="square" lIns="182880" tIns="91440" rIns="182880" bIns="91440" spcCol="0" anchor="ctr">
            <a:normAutofit/>
          </a:bodyPr>
          <a:lstStyle>
            <a:lvl1pPr algn="ctr">
              <a:lnSpc>
                <a:spcPct val="90000"/>
              </a:lnSpc>
              <a:defRPr sz="3600" baseline="0">
                <a:solidFill>
                  <a:schemeClr val="bg1"/>
                </a:solidFill>
              </a:defRPr>
            </a:lvl1pPr>
          </a:lstStyle>
          <a:p>
            <a:r>
              <a:rPr lang="en-US" dirty="0"/>
              <a:t>Click to enter the slideshow title</a:t>
            </a:r>
          </a:p>
        </p:txBody>
      </p:sp>
      <p:sp>
        <p:nvSpPr>
          <p:cNvPr id="3" name="Rectangle 2"/>
          <p:cNvSpPr/>
          <p:nvPr userDrawn="1"/>
        </p:nvSpPr>
        <p:spPr>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644884"/>
            <a:ext cx="6587067" cy="903062"/>
          </a:xfrm>
        </p:spPr>
        <p:txBody>
          <a:bodyPr>
            <a:normAutofit/>
          </a:bodyPr>
          <a:lstStyle>
            <a:lvl1pPr marL="0" indent="0" algn="ctr">
              <a:spcBef>
                <a:spcPts val="0"/>
              </a:spcBef>
              <a:spcAft>
                <a:spcPts val="1000"/>
              </a:spcAft>
              <a:buNone/>
              <a:defRPr sz="1800" baseline="0"/>
            </a:lvl1pPr>
          </a:lstStyle>
          <a:p>
            <a:r>
              <a:rPr lang="en-US" sz="1800" dirty="0" err="1"/>
              <a:t>Firstname</a:t>
            </a:r>
            <a:r>
              <a:rPr lang="en-US" sz="1800" dirty="0"/>
              <a:t> </a:t>
            </a:r>
            <a:r>
              <a:rPr lang="en-US" sz="1800" dirty="0" err="1"/>
              <a:t>Lastname</a:t>
            </a:r>
            <a:r>
              <a:rPr lang="en-US" sz="1800" dirty="0"/>
              <a:t> | Job Title</a:t>
            </a:r>
          </a:p>
          <a:p>
            <a:r>
              <a:rPr lang="en-US" sz="1800" dirty="0"/>
              <a:t>Date</a:t>
            </a:r>
            <a:endParaRPr lang="en-US" dirty="0"/>
          </a:p>
        </p:txBody>
      </p:sp>
      <p:sp>
        <p:nvSpPr>
          <p:cNvPr id="18" name="Date Placeholder 17"/>
          <p:cNvSpPr>
            <a:spLocks noGrp="1"/>
          </p:cNvSpPr>
          <p:nvPr>
            <p:ph type="dt" sz="half" idx="15"/>
          </p:nvPr>
        </p:nvSpPr>
        <p:spPr/>
        <p:txBody>
          <a:bodyPr/>
          <a:lstStyle/>
          <a:p>
            <a:fld id="{D7ED242C-24FB-43A0-BCB6-43756FC812F6}" type="datetime1">
              <a:rPr lang="en-US" smtClean="0"/>
              <a:t>8/21/2018</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pic>
        <p:nvPicPr>
          <p:cNvPr id="4" name="MN.IT Services Logo" descr="Minnesota Department of Health"/>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72377" y="1776213"/>
            <a:ext cx="5447246" cy="778956"/>
          </a:xfrm>
          <a:prstGeom prst="rect">
            <a:avLst/>
          </a:prstGeom>
        </p:spPr>
      </p:pic>
    </p:spTree>
    <p:extLst>
      <p:ext uri="{BB962C8B-B14F-4D97-AF65-F5344CB8AC3E}">
        <p14:creationId xmlns:p14="http://schemas.microsoft.com/office/powerpoint/2010/main" val="33681191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am Page (3 Up)">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Picture Placeholder 2"/>
          <p:cNvSpPr>
            <a:spLocks noGrp="1"/>
          </p:cNvSpPr>
          <p:nvPr>
            <p:ph type="pic" sz="quarter" idx="13" hasCustomPrompt="1"/>
          </p:nvPr>
        </p:nvSpPr>
        <p:spPr>
          <a:xfrm>
            <a:off x="1572814" y="1964392"/>
            <a:ext cx="2332190" cy="2332190"/>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7" name="Text Placeholder 3"/>
          <p:cNvSpPr>
            <a:spLocks noGrp="1"/>
          </p:cNvSpPr>
          <p:nvPr>
            <p:ph type="body" sz="quarter" idx="15" hasCustomPrompt="1"/>
          </p:nvPr>
        </p:nvSpPr>
        <p:spPr>
          <a:xfrm>
            <a:off x="146922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0" name="Picture Placeholder 2"/>
          <p:cNvSpPr>
            <a:spLocks noGrp="1"/>
          </p:cNvSpPr>
          <p:nvPr>
            <p:ph type="pic" sz="quarter" idx="16" hasCustomPrompt="1"/>
          </p:nvPr>
        </p:nvSpPr>
        <p:spPr>
          <a:xfrm>
            <a:off x="482454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1" name="Text Placeholder 3"/>
          <p:cNvSpPr>
            <a:spLocks noGrp="1"/>
          </p:cNvSpPr>
          <p:nvPr>
            <p:ph type="body" sz="quarter" idx="17" hasCustomPrompt="1"/>
          </p:nvPr>
        </p:nvSpPr>
        <p:spPr>
          <a:xfrm>
            <a:off x="471223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2" name="Picture Placeholder 2"/>
          <p:cNvSpPr>
            <a:spLocks noGrp="1"/>
          </p:cNvSpPr>
          <p:nvPr>
            <p:ph type="pic" sz="quarter" idx="18" hasCustomPrompt="1"/>
          </p:nvPr>
        </p:nvSpPr>
        <p:spPr>
          <a:xfrm>
            <a:off x="806755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3" name="Text Placeholder 3"/>
          <p:cNvSpPr>
            <a:spLocks noGrp="1"/>
          </p:cNvSpPr>
          <p:nvPr>
            <p:ph type="body" sz="quarter" idx="19" hasCustomPrompt="1"/>
          </p:nvPr>
        </p:nvSpPr>
        <p:spPr>
          <a:xfrm>
            <a:off x="795524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3" name="Date Placeholder 2"/>
          <p:cNvSpPr>
            <a:spLocks noGrp="1"/>
          </p:cNvSpPr>
          <p:nvPr>
            <p:ph type="dt" sz="half" idx="10"/>
          </p:nvPr>
        </p:nvSpPr>
        <p:spPr/>
        <p:txBody>
          <a:bodyPr/>
          <a:lstStyle/>
          <a:p>
            <a:fld id="{936DB2D6-5DF4-4264-A4A1-7D3EAF38D255}" type="datetime1">
              <a:rPr lang="en-US" smtClean="0"/>
              <a:t>8/21/2018</a:t>
            </a:fld>
            <a:endParaRPr lang="en-US" dirty="0"/>
          </a:p>
        </p:txBody>
      </p:sp>
      <p:sp>
        <p:nvSpPr>
          <p:cNvPr id="1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9608245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am Page 4-Up White Vertical">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6" name="Picture Placeholder 2"/>
          <p:cNvSpPr>
            <a:spLocks noGrp="1"/>
          </p:cNvSpPr>
          <p:nvPr>
            <p:ph type="pic" sz="quarter" idx="13" hasCustomPrompt="1"/>
          </p:nvPr>
        </p:nvSpPr>
        <p:spPr>
          <a:xfrm>
            <a:off x="806332" y="1981899"/>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7" name="Text Placeholder 3"/>
          <p:cNvSpPr>
            <a:spLocks noGrp="1"/>
          </p:cNvSpPr>
          <p:nvPr>
            <p:ph type="body" sz="quarter" idx="15" hasCustomPrompt="1"/>
          </p:nvPr>
        </p:nvSpPr>
        <p:spPr>
          <a:xfrm>
            <a:off x="581719" y="4345146"/>
            <a:ext cx="2542477" cy="1623853"/>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0" name="Picture Placeholder 2"/>
          <p:cNvSpPr>
            <a:spLocks noGrp="1"/>
          </p:cNvSpPr>
          <p:nvPr>
            <p:ph type="pic" sz="quarter" idx="16" hasCustomPrompt="1"/>
          </p:nvPr>
        </p:nvSpPr>
        <p:spPr>
          <a:xfrm>
            <a:off x="3646176"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1" name="Text Placeholder 3"/>
          <p:cNvSpPr>
            <a:spLocks noGrp="1"/>
          </p:cNvSpPr>
          <p:nvPr>
            <p:ph type="body" sz="quarter" idx="17" hasCustomPrompt="1"/>
          </p:nvPr>
        </p:nvSpPr>
        <p:spPr>
          <a:xfrm>
            <a:off x="3421563"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2" name="Picture Placeholder 2"/>
          <p:cNvSpPr>
            <a:spLocks noGrp="1"/>
          </p:cNvSpPr>
          <p:nvPr>
            <p:ph type="pic" sz="quarter" idx="18" hasCustomPrompt="1"/>
          </p:nvPr>
        </p:nvSpPr>
        <p:spPr>
          <a:xfrm>
            <a:off x="6486020"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3" name="Text Placeholder 3"/>
          <p:cNvSpPr>
            <a:spLocks noGrp="1"/>
          </p:cNvSpPr>
          <p:nvPr>
            <p:ph type="body" sz="quarter" idx="19" hasCustomPrompt="1"/>
          </p:nvPr>
        </p:nvSpPr>
        <p:spPr>
          <a:xfrm>
            <a:off x="6261407"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4" name="Picture Placeholder 2"/>
          <p:cNvSpPr>
            <a:spLocks noGrp="1"/>
          </p:cNvSpPr>
          <p:nvPr>
            <p:ph type="pic" sz="quarter" idx="20" hasCustomPrompt="1"/>
          </p:nvPr>
        </p:nvSpPr>
        <p:spPr>
          <a:xfrm>
            <a:off x="9325864"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21" hasCustomPrompt="1"/>
          </p:nvPr>
        </p:nvSpPr>
        <p:spPr>
          <a:xfrm>
            <a:off x="9101251" y="4341161"/>
            <a:ext cx="2542477" cy="1627838"/>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3" name="Date Placeholder 2"/>
          <p:cNvSpPr>
            <a:spLocks noGrp="1"/>
          </p:cNvSpPr>
          <p:nvPr>
            <p:ph type="dt" sz="half" idx="10"/>
          </p:nvPr>
        </p:nvSpPr>
        <p:spPr/>
        <p:txBody>
          <a:bodyPr/>
          <a:lstStyle/>
          <a:p>
            <a:fld id="{4B4EEDC6-36CA-4209-B482-2ED76AA0BF08}" type="datetime1">
              <a:rPr lang="en-US" smtClean="0"/>
              <a:t>8/21/2018</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9" name="Rectangle 1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7236465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am Page 4-Up Gray BG Horizontal">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Picture Placeholder 2"/>
          <p:cNvSpPr>
            <a:spLocks noGrp="1"/>
          </p:cNvSpPr>
          <p:nvPr>
            <p:ph type="pic" sz="quarter" idx="13" hasCustomPrompt="1"/>
          </p:nvPr>
        </p:nvSpPr>
        <p:spPr>
          <a:xfrm>
            <a:off x="806332"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4" name="Text Placeholder 3"/>
          <p:cNvSpPr>
            <a:spLocks noGrp="1"/>
          </p:cNvSpPr>
          <p:nvPr>
            <p:ph type="body" sz="quarter" idx="16"/>
          </p:nvPr>
        </p:nvSpPr>
        <p:spPr>
          <a:xfrm>
            <a:off x="2876550"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23" name="Picture Placeholder 2"/>
          <p:cNvSpPr>
            <a:spLocks noGrp="1"/>
          </p:cNvSpPr>
          <p:nvPr>
            <p:ph type="pic" sz="quarter" idx="14" hasCustomPrompt="1"/>
          </p:nvPr>
        </p:nvSpPr>
        <p:spPr>
          <a:xfrm>
            <a:off x="806331"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4" name="Text Placeholder 3"/>
          <p:cNvSpPr>
            <a:spLocks noGrp="1"/>
          </p:cNvSpPr>
          <p:nvPr>
            <p:ph type="body" sz="quarter" idx="15"/>
          </p:nvPr>
        </p:nvSpPr>
        <p:spPr>
          <a:xfrm>
            <a:off x="2876550" y="3939361"/>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25" name="Picture Placeholder 2"/>
          <p:cNvSpPr>
            <a:spLocks noGrp="1"/>
          </p:cNvSpPr>
          <p:nvPr>
            <p:ph type="pic" sz="quarter" idx="17" hasCustomPrompt="1"/>
          </p:nvPr>
        </p:nvSpPr>
        <p:spPr>
          <a:xfrm>
            <a:off x="6199805"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6" name="Text Placeholder 3"/>
          <p:cNvSpPr>
            <a:spLocks noGrp="1"/>
          </p:cNvSpPr>
          <p:nvPr>
            <p:ph type="body" sz="quarter" idx="18"/>
          </p:nvPr>
        </p:nvSpPr>
        <p:spPr>
          <a:xfrm>
            <a:off x="8270023"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27" name="Picture Placeholder 2"/>
          <p:cNvSpPr>
            <a:spLocks noGrp="1"/>
          </p:cNvSpPr>
          <p:nvPr>
            <p:ph type="pic" sz="quarter" idx="19" hasCustomPrompt="1"/>
          </p:nvPr>
        </p:nvSpPr>
        <p:spPr>
          <a:xfrm>
            <a:off x="6199805"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8" name="Text Placeholder 3"/>
          <p:cNvSpPr>
            <a:spLocks noGrp="1"/>
          </p:cNvSpPr>
          <p:nvPr>
            <p:ph type="body" sz="quarter" idx="20"/>
          </p:nvPr>
        </p:nvSpPr>
        <p:spPr>
          <a:xfrm>
            <a:off x="8270023" y="3939360"/>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3" name="Date Placeholder 2"/>
          <p:cNvSpPr>
            <a:spLocks noGrp="1"/>
          </p:cNvSpPr>
          <p:nvPr>
            <p:ph type="dt" sz="half" idx="10"/>
          </p:nvPr>
        </p:nvSpPr>
        <p:spPr/>
        <p:txBody>
          <a:bodyPr/>
          <a:lstStyle/>
          <a:p>
            <a:fld id="{8DC79626-CE5A-4834-975C-E7305BA2E281}" type="datetime1">
              <a:rPr lang="en-US" smtClean="0"/>
              <a:t>8/21/2018</a:t>
            </a:fld>
            <a:endParaRPr lang="en-US" dirty="0"/>
          </a:p>
        </p:txBody>
      </p:sp>
      <p:sp>
        <p:nvSpPr>
          <p:cNvPr id="2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2632564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am Page 4 Up White BG Horizontal">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2" name="Picture Placeholder 2"/>
          <p:cNvSpPr>
            <a:spLocks noGrp="1"/>
          </p:cNvSpPr>
          <p:nvPr>
            <p:ph type="pic" sz="quarter" idx="13" hasCustomPrompt="1"/>
          </p:nvPr>
        </p:nvSpPr>
        <p:spPr>
          <a:xfrm>
            <a:off x="806332"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16"/>
          </p:nvPr>
        </p:nvSpPr>
        <p:spPr>
          <a:xfrm>
            <a:off x="2876550"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13" name="Picture Placeholder 2"/>
          <p:cNvSpPr>
            <a:spLocks noGrp="1"/>
          </p:cNvSpPr>
          <p:nvPr>
            <p:ph type="pic" sz="quarter" idx="14" hasCustomPrompt="1"/>
          </p:nvPr>
        </p:nvSpPr>
        <p:spPr>
          <a:xfrm>
            <a:off x="806331"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4" name="Text Placeholder 3"/>
          <p:cNvSpPr>
            <a:spLocks noGrp="1"/>
          </p:cNvSpPr>
          <p:nvPr>
            <p:ph type="body" sz="quarter" idx="15"/>
          </p:nvPr>
        </p:nvSpPr>
        <p:spPr>
          <a:xfrm>
            <a:off x="2876550" y="3939361"/>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16" name="Picture Placeholder 2"/>
          <p:cNvSpPr>
            <a:spLocks noGrp="1"/>
          </p:cNvSpPr>
          <p:nvPr>
            <p:ph type="pic" sz="quarter" idx="17" hasCustomPrompt="1"/>
          </p:nvPr>
        </p:nvSpPr>
        <p:spPr>
          <a:xfrm>
            <a:off x="6199805"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7" name="Text Placeholder 3"/>
          <p:cNvSpPr>
            <a:spLocks noGrp="1"/>
          </p:cNvSpPr>
          <p:nvPr>
            <p:ph type="body" sz="quarter" idx="18"/>
          </p:nvPr>
        </p:nvSpPr>
        <p:spPr>
          <a:xfrm>
            <a:off x="8270023"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18" name="Picture Placeholder 2"/>
          <p:cNvSpPr>
            <a:spLocks noGrp="1"/>
          </p:cNvSpPr>
          <p:nvPr>
            <p:ph type="pic" sz="quarter" idx="19" hasCustomPrompt="1"/>
          </p:nvPr>
        </p:nvSpPr>
        <p:spPr>
          <a:xfrm>
            <a:off x="6199805"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9" name="Text Placeholder 3"/>
          <p:cNvSpPr>
            <a:spLocks noGrp="1"/>
          </p:cNvSpPr>
          <p:nvPr>
            <p:ph type="body" sz="quarter" idx="20"/>
          </p:nvPr>
        </p:nvSpPr>
        <p:spPr>
          <a:xfrm>
            <a:off x="8270023" y="393936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4" name="Date Placeholder 3"/>
          <p:cNvSpPr>
            <a:spLocks noGrp="1"/>
          </p:cNvSpPr>
          <p:nvPr>
            <p:ph type="dt" sz="half" idx="10"/>
          </p:nvPr>
        </p:nvSpPr>
        <p:spPr/>
        <p:txBody>
          <a:bodyPr/>
          <a:lstStyle/>
          <a:p>
            <a:fld id="{1815FB38-58F3-410A-8DA4-4B706967601F}" type="datetime1">
              <a:rPr lang="en-US" smtClean="0"/>
              <a:t>8/21/2018</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020693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am Page Duo Gray Horizontal">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7" name="Rectangle 16"/>
          <p:cNvSpPr/>
          <p:nvPr userDrawn="1"/>
        </p:nvSpPr>
        <p:spPr>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Picture Placeholder 2"/>
          <p:cNvSpPr>
            <a:spLocks noGrp="1"/>
          </p:cNvSpPr>
          <p:nvPr>
            <p:ph type="pic" sz="quarter" idx="13" hasCustomPrompt="1"/>
          </p:nvPr>
        </p:nvSpPr>
        <p:spPr>
          <a:xfrm>
            <a:off x="806332"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4" name="Text Placeholder 3"/>
          <p:cNvSpPr>
            <a:spLocks noGrp="1"/>
          </p:cNvSpPr>
          <p:nvPr>
            <p:ph type="body" sz="quarter" idx="16"/>
          </p:nvPr>
        </p:nvSpPr>
        <p:spPr>
          <a:xfrm>
            <a:off x="2876550"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25" name="Picture Placeholder 2"/>
          <p:cNvSpPr>
            <a:spLocks noGrp="1"/>
          </p:cNvSpPr>
          <p:nvPr>
            <p:ph type="pic" sz="quarter" idx="17" hasCustomPrompt="1"/>
          </p:nvPr>
        </p:nvSpPr>
        <p:spPr>
          <a:xfrm>
            <a:off x="6199805"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6" name="Text Placeholder 3"/>
          <p:cNvSpPr>
            <a:spLocks noGrp="1"/>
          </p:cNvSpPr>
          <p:nvPr>
            <p:ph type="body" sz="quarter" idx="18"/>
          </p:nvPr>
        </p:nvSpPr>
        <p:spPr>
          <a:xfrm>
            <a:off x="8270023"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3" name="Date Placeholder 2"/>
          <p:cNvSpPr>
            <a:spLocks noGrp="1"/>
          </p:cNvSpPr>
          <p:nvPr>
            <p:ph type="dt" sz="half" idx="10"/>
          </p:nvPr>
        </p:nvSpPr>
        <p:spPr/>
        <p:txBody>
          <a:bodyPr/>
          <a:lstStyle/>
          <a:p>
            <a:fld id="{7F519661-29C3-4FE0-9FC3-375A85A42C46}" type="datetime1">
              <a:rPr lang="en-US" smtClean="0"/>
              <a:t>8/21/2018</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345329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am Page 2 Up White BG Horizontal">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12" name="Picture Placeholder 2"/>
          <p:cNvSpPr>
            <a:spLocks noGrp="1"/>
          </p:cNvSpPr>
          <p:nvPr>
            <p:ph type="pic" sz="quarter" idx="13" hasCustomPrompt="1"/>
          </p:nvPr>
        </p:nvSpPr>
        <p:spPr>
          <a:xfrm>
            <a:off x="806332" y="2800328"/>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16"/>
          </p:nvPr>
        </p:nvSpPr>
        <p:spPr>
          <a:xfrm>
            <a:off x="2876550" y="2800329"/>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16" name="Picture Placeholder 2"/>
          <p:cNvSpPr>
            <a:spLocks noGrp="1"/>
          </p:cNvSpPr>
          <p:nvPr>
            <p:ph type="pic" sz="quarter" idx="17" hasCustomPrompt="1"/>
          </p:nvPr>
        </p:nvSpPr>
        <p:spPr>
          <a:xfrm>
            <a:off x="6199805" y="2800328"/>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7" name="Text Placeholder 3"/>
          <p:cNvSpPr>
            <a:spLocks noGrp="1"/>
          </p:cNvSpPr>
          <p:nvPr>
            <p:ph type="body" sz="quarter" idx="18"/>
          </p:nvPr>
        </p:nvSpPr>
        <p:spPr>
          <a:xfrm>
            <a:off x="8270023" y="2800329"/>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Edit Master text styles</a:t>
            </a:r>
          </a:p>
        </p:txBody>
      </p:sp>
      <p:sp>
        <p:nvSpPr>
          <p:cNvPr id="4" name="Date Placeholder 3"/>
          <p:cNvSpPr>
            <a:spLocks noGrp="1"/>
          </p:cNvSpPr>
          <p:nvPr>
            <p:ph type="dt" sz="half" idx="10"/>
          </p:nvPr>
        </p:nvSpPr>
        <p:spPr/>
        <p:txBody>
          <a:bodyPr/>
          <a:lstStyle/>
          <a:p>
            <a:fld id="{0366E0EA-2D80-452F-9963-33FA7A36BC09}" type="datetime1">
              <a:rPr lang="en-US" smtClean="0"/>
              <a:t>8/21/2018</a:t>
            </a:fld>
            <a:endParaRPr lang="en-US" dirty="0"/>
          </a:p>
        </p:txBody>
      </p:sp>
      <p:sp>
        <p:nvSpPr>
          <p:cNvPr id="2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9228129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Big Image - Red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2"/>
            <a:ext cx="12192000" cy="6857998"/>
          </a:xfrm>
        </p:spPr>
        <p:txBody>
          <a:bodyPr/>
          <a:lstStyle/>
          <a:p>
            <a:r>
              <a:rPr lang="en-US"/>
              <a:t>Click icon to add picture</a:t>
            </a:r>
          </a:p>
        </p:txBody>
      </p:sp>
      <p:sp>
        <p:nvSpPr>
          <p:cNvPr id="9" name="Title 1"/>
          <p:cNvSpPr>
            <a:spLocks noGrp="1"/>
          </p:cNvSpPr>
          <p:nvPr>
            <p:ph type="title" hasCustomPrompt="1"/>
          </p:nvPr>
        </p:nvSpPr>
        <p:spPr>
          <a:xfrm>
            <a:off x="1" y="5638801"/>
            <a:ext cx="12192000" cy="1219200"/>
          </a:xfrm>
          <a:solidFill>
            <a:srgbClr val="003865">
              <a:alpha val="87843"/>
            </a:srgbClr>
          </a:solidFill>
        </p:spPr>
        <p:txBody>
          <a:bodyPr>
            <a:normAutofit/>
          </a:bodyPr>
          <a:lstStyle>
            <a:lvl1pPr algn="ctr">
              <a:defRPr sz="3600">
                <a:solidFill>
                  <a:schemeClr val="bg1"/>
                </a:solidFill>
              </a:defRPr>
            </a:lvl1pPr>
          </a:lstStyle>
          <a:p>
            <a:r>
              <a:rPr lang="en-US" dirty="0"/>
              <a:t>Click to edit title</a:t>
            </a:r>
          </a:p>
        </p:txBody>
      </p:sp>
      <p:sp>
        <p:nvSpPr>
          <p:cNvPr id="6" name="Date Placeholder 3"/>
          <p:cNvSpPr>
            <a:spLocks noGrp="1"/>
          </p:cNvSpPr>
          <p:nvPr>
            <p:ph type="dt" sz="half" idx="11"/>
          </p:nvPr>
        </p:nvSpPr>
        <p:spPr>
          <a:xfrm>
            <a:off x="838200" y="6356350"/>
            <a:ext cx="1358590" cy="365125"/>
          </a:xfrm>
        </p:spPr>
        <p:txBody>
          <a:bodyPr/>
          <a:lstStyle/>
          <a:p>
            <a:fld id="{4D564EB3-B268-4748-86E7-9F55DF9078D1}" type="datetime1">
              <a:rPr lang="en-US" smtClean="0"/>
              <a:t>8/21/2018</a:t>
            </a:fld>
            <a:endParaRPr lang="en-US" dirty="0"/>
          </a:p>
        </p:txBody>
      </p:sp>
      <p:sp>
        <p:nvSpPr>
          <p:cNvPr id="8"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2"/>
                </a:solidFill>
              </a:rPr>
              <a:t>|</a:t>
            </a:r>
            <a:r>
              <a:rPr lang="en-US"/>
              <a:t> mn.gov/websiteurl</a:t>
            </a:r>
            <a:endParaRPr lang="en-US" dirty="0"/>
          </a:p>
        </p:txBody>
      </p:sp>
      <p:sp>
        <p:nvSpPr>
          <p:cNvPr id="7" name="Slide Number Placeholder 5"/>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045112619"/>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ig Image - Black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2"/>
            <a:ext cx="12192000" cy="6857999"/>
          </a:xfrm>
        </p:spPr>
        <p:txBody>
          <a:bodyPr/>
          <a:lstStyle/>
          <a:p>
            <a:r>
              <a:rPr lang="en-US"/>
              <a:t>Click icon to add picture</a:t>
            </a:r>
          </a:p>
        </p:txBody>
      </p:sp>
      <p:sp>
        <p:nvSpPr>
          <p:cNvPr id="9" name="Title 1"/>
          <p:cNvSpPr>
            <a:spLocks noGrp="1"/>
          </p:cNvSpPr>
          <p:nvPr>
            <p:ph type="title" hasCustomPrompt="1"/>
          </p:nvPr>
        </p:nvSpPr>
        <p:spPr>
          <a:xfrm>
            <a:off x="1" y="5638801"/>
            <a:ext cx="12192000" cy="1219200"/>
          </a:xfrm>
          <a:solidFill>
            <a:srgbClr val="0D0D0D">
              <a:alpha val="87843"/>
            </a:srgbClr>
          </a:solidFill>
        </p:spPr>
        <p:txBody>
          <a:bodyPr>
            <a:normAutofit/>
          </a:bodyPr>
          <a:lstStyle>
            <a:lvl1pPr algn="ctr">
              <a:defRPr sz="3600">
                <a:solidFill>
                  <a:schemeClr val="bg1"/>
                </a:solidFill>
              </a:defRPr>
            </a:lvl1pPr>
          </a:lstStyle>
          <a:p>
            <a:r>
              <a:rPr lang="en-US" dirty="0"/>
              <a:t>Click to edit title</a:t>
            </a:r>
          </a:p>
        </p:txBody>
      </p:sp>
      <p:sp>
        <p:nvSpPr>
          <p:cNvPr id="6" name="Date Placeholder 3"/>
          <p:cNvSpPr>
            <a:spLocks noGrp="1"/>
          </p:cNvSpPr>
          <p:nvPr>
            <p:ph type="dt" sz="half" idx="11"/>
          </p:nvPr>
        </p:nvSpPr>
        <p:spPr>
          <a:xfrm>
            <a:off x="838200" y="6356350"/>
            <a:ext cx="1358590" cy="365125"/>
          </a:xfrm>
        </p:spPr>
        <p:txBody>
          <a:bodyPr/>
          <a:lstStyle>
            <a:lvl1pPr>
              <a:defRPr>
                <a:solidFill>
                  <a:schemeClr val="bg1"/>
                </a:solidFill>
              </a:defRPr>
            </a:lvl1pPr>
          </a:lstStyle>
          <a:p>
            <a:fld id="{4D564EB3-B268-4748-86E7-9F55DF9078D1}" type="datetime1">
              <a:rPr lang="en-US" smtClean="0"/>
              <a:pPr/>
              <a:t>8/21/2018</a:t>
            </a:fld>
            <a:endParaRPr lang="en-US" dirty="0"/>
          </a:p>
        </p:txBody>
      </p:sp>
      <p:sp>
        <p:nvSpPr>
          <p:cNvPr id="8"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Here | mn.gov/websiteurl</a:t>
            </a:r>
            <a:endParaRPr lang="en-US" dirty="0"/>
          </a:p>
        </p:txBody>
      </p:sp>
      <p:sp>
        <p:nvSpPr>
          <p:cNvPr id="7" name="Slide Number Placeholder 5"/>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97887301"/>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ig Image - Blue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2"/>
            <a:ext cx="12192000" cy="6857999"/>
          </a:xfrm>
        </p:spPr>
        <p:txBody>
          <a:bodyPr/>
          <a:lstStyle/>
          <a:p>
            <a:r>
              <a:rPr lang="en-US"/>
              <a:t>Click icon to add picture</a:t>
            </a:r>
          </a:p>
        </p:txBody>
      </p:sp>
      <p:sp>
        <p:nvSpPr>
          <p:cNvPr id="9" name="Title 1"/>
          <p:cNvSpPr>
            <a:spLocks noGrp="1"/>
          </p:cNvSpPr>
          <p:nvPr>
            <p:ph type="title" hasCustomPrompt="1"/>
          </p:nvPr>
        </p:nvSpPr>
        <p:spPr>
          <a:xfrm>
            <a:off x="1" y="5638800"/>
            <a:ext cx="12192000" cy="1219200"/>
          </a:xfrm>
          <a:solidFill>
            <a:srgbClr val="78BE21">
              <a:alpha val="87843"/>
            </a:srgbClr>
          </a:solidFill>
        </p:spPr>
        <p:txBody>
          <a:bodyPr>
            <a:normAutofit/>
          </a:bodyPr>
          <a:lstStyle>
            <a:lvl1pPr algn="ctr">
              <a:defRPr sz="3600">
                <a:solidFill>
                  <a:schemeClr val="tx2"/>
                </a:solidFill>
              </a:defRPr>
            </a:lvl1pPr>
          </a:lstStyle>
          <a:p>
            <a:r>
              <a:rPr lang="en-US" dirty="0"/>
              <a:t>Click to edit title</a:t>
            </a:r>
          </a:p>
        </p:txBody>
      </p:sp>
      <p:sp>
        <p:nvSpPr>
          <p:cNvPr id="8" name="Date Placeholder 3"/>
          <p:cNvSpPr>
            <a:spLocks noGrp="1"/>
          </p:cNvSpPr>
          <p:nvPr>
            <p:ph type="dt" sz="half" idx="11"/>
          </p:nvPr>
        </p:nvSpPr>
        <p:spPr>
          <a:xfrm>
            <a:off x="838200" y="6356350"/>
            <a:ext cx="1358590" cy="365125"/>
          </a:xfrm>
        </p:spPr>
        <p:txBody>
          <a:bodyPr/>
          <a:lstStyle/>
          <a:p>
            <a:fld id="{5CAE31FF-A086-40D5-909F-A9E138181237}" type="datetime1">
              <a:rPr lang="en-US" smtClean="0"/>
              <a:t>8/21/2018</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10" name="Slide Number Placeholder 5"/>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634237328"/>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de - Gray Background">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a:xfrm>
            <a:off x="0" y="0"/>
            <a:ext cx="12192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Code Demo (Click to Edit)</a:t>
            </a:r>
          </a:p>
        </p:txBody>
      </p:sp>
      <p:sp>
        <p:nvSpPr>
          <p:cNvPr id="10" name="Table Placeholder 8"/>
          <p:cNvSpPr>
            <a:spLocks noGrp="1"/>
          </p:cNvSpPr>
          <p:nvPr>
            <p:ph type="tbl" sz="quarter" idx="13"/>
          </p:nvPr>
        </p:nvSpPr>
        <p:spPr>
          <a:xfrm>
            <a:off x="2032000" y="2233262"/>
            <a:ext cx="8128000" cy="2966751"/>
          </a:xfrm>
        </p:spPr>
        <p:txBody>
          <a:bodyPr/>
          <a:lstStyle/>
          <a:p>
            <a:r>
              <a:rPr lang="en-US"/>
              <a:t>Click icon to add table</a:t>
            </a:r>
          </a:p>
        </p:txBody>
      </p:sp>
      <p:sp>
        <p:nvSpPr>
          <p:cNvPr id="8" name="Date Placeholder 4"/>
          <p:cNvSpPr>
            <a:spLocks noGrp="1"/>
          </p:cNvSpPr>
          <p:nvPr>
            <p:ph type="dt" sz="half" idx="11"/>
          </p:nvPr>
        </p:nvSpPr>
        <p:spPr>
          <a:xfrm>
            <a:off x="838200" y="6356350"/>
            <a:ext cx="1358590" cy="365125"/>
          </a:xfrm>
        </p:spPr>
        <p:txBody>
          <a:bodyPr/>
          <a:lstStyle/>
          <a:p>
            <a:fld id="{06B78D62-7A3F-4136-9CF2-CB03510DA06A}" type="datetime1">
              <a:rPr lang="en-US" smtClean="0"/>
              <a:t>8/21/2018</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549061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hoto)">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3477837"/>
            <a:ext cx="12192000" cy="1295182"/>
          </a:xfrm>
          <a:solidFill>
            <a:schemeClr val="accent1"/>
          </a:solidFill>
        </p:spPr>
        <p:txBody>
          <a:bodyPr wrap="square" lIns="182880" tIns="91440" rIns="182880" bIns="91440" anchor="ctr">
            <a:normAutofit/>
          </a:bodyPr>
          <a:lstStyle>
            <a:lvl1pPr algn="ctr">
              <a:defRPr sz="3600">
                <a:solidFill>
                  <a:schemeClr val="bg1"/>
                </a:solidFill>
              </a:defRPr>
            </a:lvl1pPr>
          </a:lstStyle>
          <a:p>
            <a:r>
              <a:rPr lang="en-US" dirty="0"/>
              <a:t>Click to enter the slideshow title</a:t>
            </a:r>
          </a:p>
        </p:txBody>
      </p:sp>
      <p:sp>
        <p:nvSpPr>
          <p:cNvPr id="3" name="Rectangle 2"/>
          <p:cNvSpPr/>
          <p:nvPr userDrawn="1"/>
        </p:nvSpPr>
        <p:spPr>
          <a:xfrm>
            <a:off x="0" y="4773019"/>
            <a:ext cx="12192000" cy="208498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041204"/>
            <a:ext cx="6587067" cy="1097128"/>
          </a:xfrm>
        </p:spPr>
        <p:txBody>
          <a:bodyPr>
            <a:normAutofit/>
          </a:bodyPr>
          <a:lstStyle>
            <a:lvl1pPr marL="0" indent="0" algn="ctr">
              <a:spcBef>
                <a:spcPts val="0"/>
              </a:spcBef>
              <a:buNone/>
              <a:defRPr sz="1800" baseline="0"/>
            </a:lvl1pPr>
          </a:lstStyle>
          <a:p>
            <a:r>
              <a:rPr lang="en-US" sz="1800" dirty="0" err="1"/>
              <a:t>Firstname</a:t>
            </a:r>
            <a:r>
              <a:rPr lang="en-US" sz="1800" dirty="0"/>
              <a:t> </a:t>
            </a:r>
            <a:r>
              <a:rPr lang="en-US" sz="1800" dirty="0" err="1"/>
              <a:t>Lastname</a:t>
            </a:r>
            <a:r>
              <a:rPr lang="en-US" sz="1800" dirty="0"/>
              <a:t> | Job Title</a:t>
            </a:r>
          </a:p>
          <a:p>
            <a:r>
              <a:rPr lang="en-US" sz="1800" dirty="0"/>
              <a:t>Date</a:t>
            </a:r>
            <a:endParaRPr lang="en-US" dirty="0"/>
          </a:p>
        </p:txBody>
      </p:sp>
      <p:pic>
        <p:nvPicPr>
          <p:cNvPr id="4" name="MN.IT Services Logo" descr="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8553" y="5964408"/>
            <a:ext cx="2968836" cy="424119"/>
          </a:xfrm>
          <a:prstGeom prst="rect">
            <a:avLst/>
          </a:prstGeom>
        </p:spPr>
      </p:pic>
      <p:sp>
        <p:nvSpPr>
          <p:cNvPr id="9" name="Footer Placeholder 4"/>
          <p:cNvSpPr>
            <a:spLocks noGrp="1"/>
          </p:cNvSpPr>
          <p:nvPr>
            <p:ph type="ftr" sz="quarter" idx="3"/>
          </p:nvPr>
        </p:nvSpPr>
        <p:spPr>
          <a:xfrm>
            <a:off x="6253560" y="6138332"/>
            <a:ext cx="5587647" cy="365125"/>
          </a:xfrm>
          <a:prstGeom prst="rect">
            <a:avLst/>
          </a:prstGeom>
        </p:spPr>
        <p:txBody>
          <a:bodyPr anchor="b"/>
          <a:lstStyle>
            <a:lvl1pPr algn="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6" name="Picture Placeholder 5"/>
          <p:cNvSpPr>
            <a:spLocks noGrp="1"/>
          </p:cNvSpPr>
          <p:nvPr>
            <p:ph type="pic" sz="quarter" idx="17"/>
          </p:nvPr>
        </p:nvSpPr>
        <p:spPr>
          <a:xfrm>
            <a:off x="0" y="0"/>
            <a:ext cx="12192000" cy="3380732"/>
          </a:xfrm>
        </p:spPr>
        <p:txBody>
          <a:bodyPr/>
          <a:lstStyle/>
          <a:p>
            <a:r>
              <a:rPr lang="en-US"/>
              <a:t>Click icon to add picture</a:t>
            </a:r>
            <a:endParaRPr lang="en-US" dirty="0"/>
          </a:p>
        </p:txBody>
      </p:sp>
    </p:spTree>
    <p:extLst>
      <p:ext uri="{BB962C8B-B14F-4D97-AF65-F5344CB8AC3E}">
        <p14:creationId xmlns:p14="http://schemas.microsoft.com/office/powerpoint/2010/main" val="17888243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7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a:xfrm>
            <a:off x="0" y="0"/>
            <a:ext cx="12192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Code Demo (Click to Edit)</a:t>
            </a:r>
          </a:p>
        </p:txBody>
      </p:sp>
      <p:sp>
        <p:nvSpPr>
          <p:cNvPr id="14" name="Table Placeholder 8"/>
          <p:cNvSpPr>
            <a:spLocks noGrp="1"/>
          </p:cNvSpPr>
          <p:nvPr>
            <p:ph type="tbl" sz="quarter" idx="13"/>
          </p:nvPr>
        </p:nvSpPr>
        <p:spPr>
          <a:xfrm>
            <a:off x="2032000" y="2233262"/>
            <a:ext cx="8128000" cy="2966751"/>
          </a:xfrm>
        </p:spPr>
        <p:txBody>
          <a:bodyPr/>
          <a:lstStyle>
            <a:lvl1pPr>
              <a:buClr>
                <a:schemeClr val="accent2"/>
              </a:buClr>
              <a:defRPr>
                <a:solidFill>
                  <a:schemeClr val="bg1"/>
                </a:solidFill>
              </a:defRPr>
            </a:lvl1pPr>
          </a:lstStyle>
          <a:p>
            <a:r>
              <a:rPr lang="en-US"/>
              <a:t>Click icon to add table</a:t>
            </a:r>
            <a:endParaRPr lang="en-US" dirty="0"/>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4B91AA0-3BA7-4036-A3DA-317C6C4FFA29}" type="datetime1">
              <a:rPr lang="en-US" smtClean="0"/>
              <a:t>8/21/2018</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1305128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15897" y="287066"/>
            <a:ext cx="3521927" cy="2734914"/>
          </a:xfrm>
        </p:spPr>
        <p:txBody>
          <a:bodyPr/>
          <a:lstStyle>
            <a:lvl1pPr>
              <a:defRPr b="0">
                <a:solidFill>
                  <a:schemeClr val="accent2"/>
                </a:solidFill>
              </a:defRPr>
            </a:lvl1pPr>
          </a:lstStyle>
          <a:p>
            <a:r>
              <a:rPr lang="en-US" dirty="0"/>
              <a:t>Click to edit title</a:t>
            </a:r>
          </a:p>
        </p:txBody>
      </p:sp>
      <p:sp>
        <p:nvSpPr>
          <p:cNvPr id="15" name="Text Placeholder 3"/>
          <p:cNvSpPr>
            <a:spLocks noGrp="1"/>
          </p:cNvSpPr>
          <p:nvPr>
            <p:ph type="body" sz="quarter" idx="13"/>
          </p:nvPr>
        </p:nvSpPr>
        <p:spPr>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a:xfrm>
            <a:off x="4976787" y="1067565"/>
            <a:ext cx="9516215" cy="4850604"/>
          </a:xfrm>
        </p:spPr>
        <p:txBody>
          <a:bodyPr/>
          <a:lstStyle>
            <a:lvl1pPr>
              <a:defRPr/>
            </a:lvl1pPr>
          </a:lstStyle>
          <a:p>
            <a:r>
              <a:rPr lang="en-US" dirty="0"/>
              <a:t>Click icon to insert screenshot</a:t>
            </a:r>
          </a:p>
        </p:txBody>
      </p:sp>
      <p:sp>
        <p:nvSpPr>
          <p:cNvPr id="8"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F4B91AA0-3BA7-4036-A3DA-317C6C4FFA29}" type="datetime1">
              <a:rPr lang="en-US" smtClean="0"/>
              <a:t>8/21/2018</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556012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6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1" name="Text Placeholder 3"/>
          <p:cNvSpPr>
            <a:spLocks noGrp="1"/>
          </p:cNvSpPr>
          <p:nvPr>
            <p:ph type="body" sz="quarter" idx="13"/>
          </p:nvPr>
        </p:nvSpPr>
        <p:spPr>
          <a:xfrm>
            <a:off x="815895" y="1365203"/>
            <a:ext cx="10555696"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7" name="Picture Placeholder 12" descr="Screenshot"/>
          <p:cNvSpPr>
            <a:spLocks noGrp="1"/>
          </p:cNvSpPr>
          <p:nvPr>
            <p:ph type="pic" sz="quarter" idx="10" hasCustomPrompt="1"/>
          </p:nvPr>
        </p:nvSpPr>
        <p:spPr>
          <a:xfrm>
            <a:off x="1373459" y="3771871"/>
            <a:ext cx="9287236" cy="4733889"/>
          </a:xfrm>
        </p:spPr>
        <p:txBody>
          <a:bodyPr/>
          <a:lstStyle>
            <a:lvl1pPr>
              <a:defRPr/>
            </a:lvl1pPr>
          </a:lstStyle>
          <a:p>
            <a:r>
              <a:rPr lang="en-US" dirty="0"/>
              <a:t>Click icon to insert screenshot</a:t>
            </a:r>
          </a:p>
        </p:txBody>
      </p:sp>
      <p:sp>
        <p:nvSpPr>
          <p:cNvPr id="6" name="Date Placeholder 3"/>
          <p:cNvSpPr>
            <a:spLocks noGrp="1"/>
          </p:cNvSpPr>
          <p:nvPr>
            <p:ph type="dt" sz="half" idx="14"/>
          </p:nvPr>
        </p:nvSpPr>
        <p:spPr>
          <a:xfrm>
            <a:off x="838200" y="6356350"/>
            <a:ext cx="1358590" cy="365125"/>
          </a:xfrm>
        </p:spPr>
        <p:txBody>
          <a:bodyPr/>
          <a:lstStyle/>
          <a:p>
            <a:fld id="{822F9B27-DC73-4098-8FAC-5370DAFF133B}" type="datetime1">
              <a:rPr lang="en-US" smtClean="0"/>
              <a:t>8/21/2018</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8" name="Slide Number Placeholder 5"/>
          <p:cNvSpPr>
            <a:spLocks noGrp="1"/>
          </p:cNvSpPr>
          <p:nvPr>
            <p:ph type="sldNum" sz="quarter" idx="12"/>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639915943"/>
      </p:ext>
    </p:extLst>
  </p:cSld>
  <p:clrMapOvr>
    <a:masterClrMapping/>
  </p:clrMapOvr>
  <p:hf sldNum="0" hdr="0" ftr="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creenshot Light Background Horizontal">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815897" y="287066"/>
            <a:ext cx="3521927" cy="2734914"/>
          </a:xfrm>
        </p:spPr>
        <p:txBody>
          <a:bodyPr/>
          <a:lstStyle>
            <a:lvl1pPr>
              <a:defRPr>
                <a:solidFill>
                  <a:schemeClr val="accent1"/>
                </a:solidFill>
              </a:defRPr>
            </a:lvl1pPr>
          </a:lstStyle>
          <a:p>
            <a:r>
              <a:rPr lang="en-US" dirty="0"/>
              <a:t>Click to edit title</a:t>
            </a:r>
          </a:p>
        </p:txBody>
      </p:sp>
      <p:sp>
        <p:nvSpPr>
          <p:cNvPr id="4" name="Text Placeholder 3"/>
          <p:cNvSpPr>
            <a:spLocks noGrp="1"/>
          </p:cNvSpPr>
          <p:nvPr>
            <p:ph type="body" sz="quarter" idx="11"/>
          </p:nvPr>
        </p:nvSpPr>
        <p:spPr>
          <a:xfrm>
            <a:off x="815975" y="3211513"/>
            <a:ext cx="3521849" cy="2475609"/>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3" name="Picture Placeholder 12" descr="Screenshot"/>
          <p:cNvSpPr>
            <a:spLocks noGrp="1"/>
          </p:cNvSpPr>
          <p:nvPr>
            <p:ph type="pic" sz="quarter" idx="10" hasCustomPrompt="1"/>
          </p:nvPr>
        </p:nvSpPr>
        <p:spPr>
          <a:xfrm>
            <a:off x="4976787" y="1067565"/>
            <a:ext cx="9516215" cy="4850604"/>
          </a:xfrm>
        </p:spPr>
        <p:txBody>
          <a:bodyPr/>
          <a:lstStyle>
            <a:lvl1pPr>
              <a:defRPr/>
            </a:lvl1pPr>
          </a:lstStyle>
          <a:p>
            <a:r>
              <a:rPr lang="en-US" dirty="0"/>
              <a:t>Click icon to insert screenshot</a:t>
            </a:r>
          </a:p>
        </p:txBody>
      </p:sp>
      <p:sp>
        <p:nvSpPr>
          <p:cNvPr id="10" name="Date Placeholder 4"/>
          <p:cNvSpPr>
            <a:spLocks noGrp="1"/>
          </p:cNvSpPr>
          <p:nvPr>
            <p:ph type="dt" sz="half" idx="12"/>
          </p:nvPr>
        </p:nvSpPr>
        <p:spPr>
          <a:xfrm>
            <a:off x="838200" y="6356350"/>
            <a:ext cx="1358590" cy="365125"/>
          </a:xfrm>
        </p:spPr>
        <p:txBody>
          <a:bodyPr/>
          <a:lstStyle/>
          <a:p>
            <a:fld id="{5D76A200-3168-4D33-A718-3974884CE863}" type="datetime1">
              <a:rPr lang="en-US" smtClean="0"/>
              <a:t>8/21/2018</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11" name="Slide Number Placeholder 6"/>
          <p:cNvSpPr>
            <a:spLocks noGrp="1"/>
          </p:cNvSpPr>
          <p:nvPr>
            <p:ph type="sldNum" sz="quarter" idx="13"/>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0090378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creenshot Light Background Vertical">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7" name="Text Placeholder 3"/>
          <p:cNvSpPr>
            <a:spLocks noGrp="1"/>
          </p:cNvSpPr>
          <p:nvPr>
            <p:ph type="body" sz="quarter" idx="11"/>
          </p:nvPr>
        </p:nvSpPr>
        <p:spPr>
          <a:xfrm>
            <a:off x="815895" y="1365203"/>
            <a:ext cx="10555696" cy="156718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3" name="Picture Placeholder 12"/>
          <p:cNvSpPr>
            <a:spLocks noGrp="1"/>
          </p:cNvSpPr>
          <p:nvPr>
            <p:ph type="pic" sz="quarter" idx="10" hasCustomPrompt="1"/>
          </p:nvPr>
        </p:nvSpPr>
        <p:spPr>
          <a:xfrm>
            <a:off x="1373459" y="3771871"/>
            <a:ext cx="9287236" cy="4733889"/>
          </a:xfrm>
        </p:spPr>
        <p:txBody>
          <a:bodyPr/>
          <a:lstStyle>
            <a:lvl1pPr>
              <a:defRPr/>
            </a:lvl1pPr>
          </a:lstStyle>
          <a:p>
            <a:r>
              <a:rPr lang="en-US" dirty="0"/>
              <a:t>Click icon to insert screenshot</a:t>
            </a:r>
          </a:p>
        </p:txBody>
      </p:sp>
      <p:sp>
        <p:nvSpPr>
          <p:cNvPr id="9" name="Date Placeholder 3"/>
          <p:cNvSpPr>
            <a:spLocks noGrp="1"/>
          </p:cNvSpPr>
          <p:nvPr>
            <p:ph type="dt" sz="half" idx="12"/>
          </p:nvPr>
        </p:nvSpPr>
        <p:spPr>
          <a:xfrm>
            <a:off x="838200" y="6356350"/>
            <a:ext cx="1358590" cy="365125"/>
          </a:xfrm>
        </p:spPr>
        <p:txBody>
          <a:bodyPr/>
          <a:lstStyle/>
          <a:p>
            <a:fld id="{0366E0EA-2D80-452F-9963-33FA7A36BC09}" type="datetime1">
              <a:rPr lang="en-US" smtClean="0"/>
              <a:t>8/21/2018</a:t>
            </a:fld>
            <a:endParaRPr lang="en-US" dirty="0"/>
          </a:p>
        </p:txBody>
      </p:sp>
      <p:sp>
        <p:nvSpPr>
          <p:cNvPr id="1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11" name="Slide Number Placeholder 5"/>
          <p:cNvSpPr>
            <a:spLocks noGrp="1"/>
          </p:cNvSpPr>
          <p:nvPr>
            <p:ph type="sldNum" sz="quarter" idx="13"/>
          </p:nvPr>
        </p:nvSpPr>
        <p:spPr>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894290563"/>
      </p:ext>
    </p:extLst>
  </p:cSld>
  <p:clrMapOvr>
    <a:masterClrMapping/>
  </p:clrMapOvr>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15897" y="287066"/>
            <a:ext cx="3521927" cy="2734914"/>
          </a:xfrm>
        </p:spPr>
        <p:txBody>
          <a:bodyPr/>
          <a:lstStyle>
            <a:lvl1pPr>
              <a:defRPr b="0">
                <a:solidFill>
                  <a:schemeClr val="accent2"/>
                </a:solidFill>
              </a:defRPr>
            </a:lvl1pPr>
          </a:lstStyle>
          <a:p>
            <a:r>
              <a:rPr lang="en-US" dirty="0"/>
              <a:t>Click to edit title</a:t>
            </a:r>
          </a:p>
        </p:txBody>
      </p:sp>
      <p:sp>
        <p:nvSpPr>
          <p:cNvPr id="16" name="Text Placeholder 3"/>
          <p:cNvSpPr>
            <a:spLocks noGrp="1"/>
          </p:cNvSpPr>
          <p:nvPr>
            <p:ph type="body" sz="quarter" idx="13"/>
          </p:nvPr>
        </p:nvSpPr>
        <p:spPr>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descr="Compu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12851" y="434836"/>
            <a:ext cx="6828661" cy="6050713"/>
          </a:xfrm>
          <a:prstGeom prst="rect">
            <a:avLst/>
          </a:prstGeom>
          <a:effectLst>
            <a:outerShdw blurRad="76200" dir="18900000" sy="23000" kx="-1200000" algn="bl" rotWithShape="0">
              <a:prstClr val="black">
                <a:alpha val="20000"/>
              </a:prstClr>
            </a:outerShdw>
          </a:effectLst>
        </p:spPr>
      </p:pic>
      <p:sp>
        <p:nvSpPr>
          <p:cNvPr id="15" name="Picture Placeholder 12"/>
          <p:cNvSpPr>
            <a:spLocks noGrp="1"/>
          </p:cNvSpPr>
          <p:nvPr>
            <p:ph type="pic" sz="quarter" idx="10" hasCustomPrompt="1"/>
          </p:nvPr>
        </p:nvSpPr>
        <p:spPr>
          <a:xfrm>
            <a:off x="4976787" y="691882"/>
            <a:ext cx="6300787" cy="3411537"/>
          </a:xfrm>
        </p:spPr>
        <p:txBody>
          <a:bodyPr/>
          <a:lstStyle>
            <a:lvl1pPr>
              <a:defRPr/>
            </a:lvl1pPr>
          </a:lstStyle>
          <a:p>
            <a:r>
              <a:rPr lang="en-US" dirty="0"/>
              <a:t>Click icon to insert screenshot</a:t>
            </a:r>
          </a:p>
        </p:txBody>
      </p:sp>
      <p:sp>
        <p:nvSpPr>
          <p:cNvPr id="10"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276FB33B-BCEE-4E25-B97B-A564B0E1024B}" type="datetime1">
              <a:rPr lang="en-US" smtClean="0"/>
              <a:t>8/21/2018</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11"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7617523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276FB33B-BCEE-4E25-B97B-A564B0E1024B}" type="datetime1">
              <a:rPr lang="en-US" smtClean="0"/>
              <a:t>8/21/2018</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11"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
        <p:nvSpPr>
          <p:cNvPr id="13" name="Title 1"/>
          <p:cNvSpPr>
            <a:spLocks noGrp="1"/>
          </p:cNvSpPr>
          <p:nvPr>
            <p:ph type="title" hasCustomPrompt="1"/>
          </p:nvPr>
        </p:nvSpPr>
        <p:spPr>
          <a:xfrm>
            <a:off x="815897" y="287066"/>
            <a:ext cx="3521927" cy="2734914"/>
          </a:xfrm>
        </p:spPr>
        <p:txBody>
          <a:bodyPr/>
          <a:lstStyle>
            <a:lvl1pPr>
              <a:defRPr b="0">
                <a:solidFill>
                  <a:schemeClr val="accent2"/>
                </a:solidFill>
              </a:defRPr>
            </a:lvl1pPr>
          </a:lstStyle>
          <a:p>
            <a:r>
              <a:rPr lang="en-US" dirty="0"/>
              <a:t>Click to edit title</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5" name="Text Placeholder 3"/>
          <p:cNvSpPr>
            <a:spLocks noGrp="1"/>
          </p:cNvSpPr>
          <p:nvPr>
            <p:ph type="body" sz="quarter" idx="13"/>
          </p:nvPr>
        </p:nvSpPr>
        <p:spPr>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Picture Placeholder 12" descr="Screenshot"/>
          <p:cNvSpPr>
            <a:spLocks noGrp="1"/>
          </p:cNvSpPr>
          <p:nvPr>
            <p:ph type="pic" sz="quarter" idx="10" hasCustomPrompt="1"/>
          </p:nvPr>
        </p:nvSpPr>
        <p:spPr>
          <a:xfrm>
            <a:off x="4976787" y="1067565"/>
            <a:ext cx="9516215" cy="4850604"/>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196932636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4" name="Text Placeholder 3"/>
          <p:cNvSpPr>
            <a:spLocks noGrp="1"/>
          </p:cNvSpPr>
          <p:nvPr>
            <p:ph type="body" sz="quarter" idx="13"/>
          </p:nvPr>
        </p:nvSpPr>
        <p:spPr>
          <a:xfrm>
            <a:off x="815895" y="1365203"/>
            <a:ext cx="10555696"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a:xfrm>
            <a:off x="1373459" y="3771871"/>
            <a:ext cx="9287236" cy="4733889"/>
          </a:xfrm>
        </p:spPr>
        <p:txBody>
          <a:bodyPr/>
          <a:lstStyle>
            <a:lvl1pPr>
              <a:defRPr/>
            </a:lvl1pPr>
          </a:lstStyle>
          <a:p>
            <a:r>
              <a:rPr lang="en-US" dirty="0"/>
              <a:t>Click icon to insert screenshot</a:t>
            </a:r>
          </a:p>
        </p:txBody>
      </p:sp>
      <p:sp>
        <p:nvSpPr>
          <p:cNvPr id="6"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276FB33B-BCEE-4E25-B97B-A564B0E1024B}" type="datetime1">
              <a:rPr lang="en-US" smtClean="0"/>
              <a:t>8/21/2018</a:t>
            </a:fld>
            <a:endParaRPr lang="en-US" dirty="0"/>
          </a:p>
        </p:txBody>
      </p:sp>
      <p:sp>
        <p:nvSpPr>
          <p:cNvPr id="7"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8"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034028452"/>
      </p:ext>
    </p:extLst>
  </p:cSld>
  <p:clrMapOvr>
    <a:masterClrMapping/>
  </p:clrMapOvr>
  <p:hf sldNum="0"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ounded Rectangular Callout 11"/>
          <p:cNvSpPr/>
          <p:nvPr userDrawn="1"/>
        </p:nvSpPr>
        <p:spPr>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hasCustomPrompt="1"/>
          </p:nvPr>
        </p:nvSpPr>
        <p:spPr>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dirty="0"/>
              <a:t>“Click to edit quote.”</a:t>
            </a:r>
          </a:p>
        </p:txBody>
      </p:sp>
      <p:sp>
        <p:nvSpPr>
          <p:cNvPr id="8" name="Text Placeholder 6"/>
          <p:cNvSpPr>
            <a:spLocks noGrp="1"/>
          </p:cNvSpPr>
          <p:nvPr>
            <p:ph type="body" sz="quarter" idx="13" hasCustomPrompt="1"/>
          </p:nvPr>
        </p:nvSpPr>
        <p:spPr>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dirty="0"/>
              <a:t>- Click to edit name or subtext</a:t>
            </a:r>
          </a:p>
        </p:txBody>
      </p:sp>
      <p:sp>
        <p:nvSpPr>
          <p:cNvPr id="10"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276FB33B-BCEE-4E25-B97B-A564B0E1024B}" type="datetime1">
              <a:rPr lang="en-US" smtClean="0"/>
              <a:t>8/21/2018</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11"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539662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8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Rounded Rectangular Callout 11"/>
          <p:cNvSpPr/>
          <p:nvPr userDrawn="1"/>
        </p:nvSpPr>
        <p:spPr>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a:spLocks noGrp="1"/>
          </p:cNvSpPr>
          <p:nvPr>
            <p:ph type="title" hasCustomPrompt="1"/>
          </p:nvPr>
        </p:nvSpPr>
        <p:spPr>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dirty="0"/>
              <a:t>“Click to edit quote.”</a:t>
            </a:r>
          </a:p>
        </p:txBody>
      </p:sp>
      <p:sp>
        <p:nvSpPr>
          <p:cNvPr id="15" name="Text Placeholder 6"/>
          <p:cNvSpPr>
            <a:spLocks noGrp="1"/>
          </p:cNvSpPr>
          <p:nvPr>
            <p:ph type="body" sz="quarter" idx="13" hasCustomPrompt="1"/>
          </p:nvPr>
        </p:nvSpPr>
        <p:spPr>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dirty="0"/>
              <a:t>- Click to edit name or subtext</a:t>
            </a:r>
          </a:p>
        </p:txBody>
      </p:sp>
      <p:sp>
        <p:nvSpPr>
          <p:cNvPr id="16" name="Date Placeholder 4"/>
          <p:cNvSpPr>
            <a:spLocks noGrp="1"/>
          </p:cNvSpPr>
          <p:nvPr>
            <p:ph type="dt" sz="half" idx="11"/>
          </p:nvPr>
        </p:nvSpPr>
        <p:spPr>
          <a:xfrm>
            <a:off x="838200" y="6356350"/>
            <a:ext cx="1358590" cy="365125"/>
          </a:xfrm>
        </p:spPr>
        <p:txBody>
          <a:bodyPr/>
          <a:lstStyle>
            <a:lvl1pPr>
              <a:defRPr>
                <a:solidFill>
                  <a:schemeClr val="bg1"/>
                </a:solidFill>
              </a:defRPr>
            </a:lvl1pPr>
          </a:lstStyle>
          <a:p>
            <a:fld id="{276FB33B-BCEE-4E25-B97B-A564B0E1024B}" type="datetime1">
              <a:rPr lang="en-US" smtClean="0"/>
              <a:t>8/21/2018</a:t>
            </a:fld>
            <a:endParaRPr lang="en-US" dirty="0"/>
          </a:p>
        </p:txBody>
      </p:sp>
      <p:sp>
        <p:nvSpPr>
          <p:cNvPr id="18"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19" name="Slide Number Placeholder 6"/>
          <p:cNvSpPr>
            <a:spLocks noGrp="1"/>
          </p:cNvSpPr>
          <p:nvPr>
            <p:ph type="sldNum" sz="quarter" idx="12"/>
          </p:nvPr>
        </p:nvSpPr>
        <p:spPr>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43441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Agenda</a:t>
            </a:r>
          </a:p>
        </p:txBody>
      </p:sp>
      <p:sp>
        <p:nvSpPr>
          <p:cNvPr id="12" name="Table Placeholder 9"/>
          <p:cNvSpPr>
            <a:spLocks noGrp="1"/>
          </p:cNvSpPr>
          <p:nvPr>
            <p:ph type="tbl" sz="quarter" idx="13"/>
          </p:nvPr>
        </p:nvSpPr>
        <p:spPr>
          <a:xfrm>
            <a:off x="838200" y="1335088"/>
            <a:ext cx="10515600" cy="4841875"/>
          </a:xfrm>
        </p:spPr>
        <p:txBody>
          <a:bodyPr/>
          <a:lstStyle/>
          <a:p>
            <a:r>
              <a:rPr lang="en-US"/>
              <a:t>Click icon to add table</a:t>
            </a:r>
          </a:p>
        </p:txBody>
      </p:sp>
      <p:sp>
        <p:nvSpPr>
          <p:cNvPr id="4" name="Date Placeholder 3"/>
          <p:cNvSpPr>
            <a:spLocks noGrp="1"/>
          </p:cNvSpPr>
          <p:nvPr>
            <p:ph type="dt" sz="half" idx="10"/>
          </p:nvPr>
        </p:nvSpPr>
        <p:spPr/>
        <p:txBody>
          <a:bodyPr/>
          <a:lstStyle/>
          <a:p>
            <a:fld id="{9A198C9B-0587-4A1E-9E03-E4C9FE222F08}" type="datetime1">
              <a:rPr lang="en-US" smtClean="0"/>
              <a:t>8/21/2018</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9" name="Rectangle 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6799644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ull Image Black Circle Overlay">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858000"/>
          </a:xfrm>
        </p:spPr>
        <p:txBody>
          <a:bodyPr/>
          <a:lstStyle/>
          <a:p>
            <a:r>
              <a:rPr lang="en-US"/>
              <a:t>Click icon to add picture</a:t>
            </a:r>
            <a:endParaRPr lang="en-US" dirty="0"/>
          </a:p>
        </p:txBody>
      </p:sp>
      <p:sp>
        <p:nvSpPr>
          <p:cNvPr id="2" name="Title 1"/>
          <p:cNvSpPr>
            <a:spLocks noGrp="1"/>
          </p:cNvSpPr>
          <p:nvPr>
            <p:ph type="title" hasCustomPrompt="1"/>
          </p:nvPr>
        </p:nvSpPr>
        <p:spPr>
          <a:xfrm>
            <a:off x="6146624" y="685800"/>
            <a:ext cx="5486400" cy="5486400"/>
          </a:xfrm>
          <a:prstGeom prst="ellipse">
            <a:avLst/>
          </a:prstGeom>
          <a:solidFill>
            <a:srgbClr val="003865">
              <a:alpha val="87843"/>
            </a:srgbClr>
          </a:solidFill>
        </p:spPr>
        <p:txBody>
          <a:bodyPr>
            <a:noAutofit/>
          </a:bodyPr>
          <a:lstStyle>
            <a:lvl1pPr algn="ctr">
              <a:tabLst>
                <a:tab pos="2341563" algn="l"/>
                <a:tab pos="3770313" algn="l"/>
              </a:tabLst>
              <a:defRPr sz="5500" baseline="0">
                <a:solidFill>
                  <a:schemeClr val="bg1"/>
                </a:solidFill>
              </a:defRPr>
            </a:lvl1pPr>
          </a:lstStyle>
          <a:p>
            <a:r>
              <a:rPr lang="en-US" dirty="0"/>
              <a:t>Click to edit title</a:t>
            </a:r>
          </a:p>
        </p:txBody>
      </p:sp>
      <p:sp>
        <p:nvSpPr>
          <p:cNvPr id="3" name="Date Placeholder 2"/>
          <p:cNvSpPr>
            <a:spLocks noGrp="1"/>
          </p:cNvSpPr>
          <p:nvPr>
            <p:ph type="dt" sz="half" idx="10"/>
          </p:nvPr>
        </p:nvSpPr>
        <p:spPr/>
        <p:txBody>
          <a:bodyPr/>
          <a:lstStyle>
            <a:lvl1pPr>
              <a:defRPr>
                <a:solidFill>
                  <a:schemeClr val="bg1"/>
                </a:solidFill>
              </a:defRPr>
            </a:lvl1pPr>
          </a:lstStyle>
          <a:p>
            <a:fld id="{37C3B6E0-E413-4EA2-9B23-AF69A1623F89}" type="datetime1">
              <a:rPr lang="en-US" smtClean="0"/>
              <a:t>8/21/2018</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092258399"/>
      </p:ext>
    </p:extLst>
  </p:cSld>
  <p:clrMapOvr>
    <a:masterClrMapping/>
  </p:clrMapOvr>
  <p:hf sldNum="0"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ull Image Multiple Circle Overlay">
    <p:bg>
      <p:bgPr>
        <a:solidFill>
          <a:schemeClr val="bg1"/>
        </a:solidFill>
        <a:effectLst/>
      </p:bgPr>
    </p:bg>
    <p:spTree>
      <p:nvGrpSpPr>
        <p:cNvPr id="1" name=""/>
        <p:cNvGrpSpPr/>
        <p:nvPr/>
      </p:nvGrpSpPr>
      <p:grpSpPr>
        <a:xfrm>
          <a:off x="0" y="0"/>
          <a:ext cx="0" cy="0"/>
          <a:chOff x="0" y="0"/>
          <a:chExt cx="0" cy="0"/>
        </a:xfrm>
      </p:grpSpPr>
      <p:sp>
        <p:nvSpPr>
          <p:cNvPr id="10" name="Picture Placeholder 6"/>
          <p:cNvSpPr>
            <a:spLocks noGrp="1"/>
          </p:cNvSpPr>
          <p:nvPr>
            <p:ph type="pic" sz="quarter" idx="15"/>
          </p:nvPr>
        </p:nvSpPr>
        <p:spPr>
          <a:xfrm>
            <a:off x="0" y="0"/>
            <a:ext cx="12192000" cy="6858000"/>
          </a:xfrm>
        </p:spPr>
        <p:txBody>
          <a:bodyPr/>
          <a:lstStyle/>
          <a:p>
            <a:r>
              <a:rPr lang="en-US"/>
              <a:t>Click icon to add picture</a:t>
            </a:r>
            <a:endParaRPr lang="en-US" dirty="0"/>
          </a:p>
        </p:txBody>
      </p:sp>
      <p:sp>
        <p:nvSpPr>
          <p:cNvPr id="2" name="Title 1"/>
          <p:cNvSpPr>
            <a:spLocks noGrp="1"/>
          </p:cNvSpPr>
          <p:nvPr>
            <p:ph type="title" hasCustomPrompt="1"/>
          </p:nvPr>
        </p:nvSpPr>
        <p:spPr>
          <a:xfrm>
            <a:off x="5720397" y="912530"/>
            <a:ext cx="4661388" cy="4661388"/>
          </a:xfrm>
          <a:prstGeom prst="ellipse">
            <a:avLst/>
          </a:prstGeom>
          <a:solidFill>
            <a:srgbClr val="003865">
              <a:alpha val="87843"/>
            </a:srgbClr>
          </a:solidFill>
        </p:spPr>
        <p:txBody>
          <a:bodyPr>
            <a:noAutofit/>
          </a:bodyPr>
          <a:lstStyle>
            <a:lvl1pPr algn="ctr">
              <a:tabLst>
                <a:tab pos="3770313" algn="l"/>
              </a:tabLst>
              <a:defRPr sz="4500" baseline="0">
                <a:solidFill>
                  <a:schemeClr val="bg1"/>
                </a:solidFill>
              </a:defRPr>
            </a:lvl1pPr>
          </a:lstStyle>
          <a:p>
            <a:r>
              <a:rPr lang="en-US" dirty="0"/>
              <a:t>Click to edit title</a:t>
            </a:r>
          </a:p>
        </p:txBody>
      </p:sp>
      <p:sp>
        <p:nvSpPr>
          <p:cNvPr id="9" name="Text Placeholder 7"/>
          <p:cNvSpPr>
            <a:spLocks noGrp="1"/>
          </p:cNvSpPr>
          <p:nvPr>
            <p:ph type="body" sz="quarter" idx="14" hasCustomPrompt="1"/>
          </p:nvPr>
        </p:nvSpPr>
        <p:spPr>
          <a:xfrm>
            <a:off x="9544816" y="524007"/>
            <a:ext cx="2155300" cy="2155300"/>
          </a:xfrm>
          <a:prstGeom prst="ellipse">
            <a:avLst/>
          </a:prstGeom>
          <a:solidFill>
            <a:srgbClr val="78BE21">
              <a:alpha val="87843"/>
            </a:srgbClr>
          </a:solidFill>
        </p:spPr>
        <p:txBody>
          <a:bodyPr anchor="ctr">
            <a:normAutofit/>
          </a:bodyPr>
          <a:lstStyle>
            <a:lvl1pPr marL="0" indent="0" algn="ctr">
              <a:buNone/>
              <a:defRPr sz="2500" baseline="0">
                <a:solidFill>
                  <a:schemeClr val="tx2"/>
                </a:solidFill>
                <a:latin typeface="+mn-lt"/>
              </a:defRPr>
            </a:lvl1pPr>
          </a:lstStyle>
          <a:p>
            <a:pPr lvl="0"/>
            <a:r>
              <a:rPr lang="en-US" dirty="0"/>
              <a:t>Second Point</a:t>
            </a:r>
          </a:p>
        </p:txBody>
      </p:sp>
      <p:sp>
        <p:nvSpPr>
          <p:cNvPr id="8" name="Text Placeholder 7"/>
          <p:cNvSpPr>
            <a:spLocks noGrp="1"/>
          </p:cNvSpPr>
          <p:nvPr>
            <p:ph type="body" sz="quarter" idx="13" hasCustomPrompt="1"/>
          </p:nvPr>
        </p:nvSpPr>
        <p:spPr>
          <a:xfrm>
            <a:off x="9251002" y="3581845"/>
            <a:ext cx="2637978" cy="2637978"/>
          </a:xfrm>
          <a:prstGeom prst="ellipse">
            <a:avLst/>
          </a:prstGeom>
          <a:solidFill>
            <a:srgbClr val="000000">
              <a:alpha val="87843"/>
            </a:srgbClr>
          </a:solidFill>
        </p:spPr>
        <p:txBody>
          <a:bodyPr anchor="ctr">
            <a:normAutofit/>
          </a:bodyPr>
          <a:lstStyle>
            <a:lvl1pPr marL="0" indent="0" algn="ctr">
              <a:buNone/>
              <a:defRPr sz="2500" baseline="0">
                <a:solidFill>
                  <a:schemeClr val="bg1"/>
                </a:solidFill>
                <a:latin typeface="+mn-lt"/>
              </a:defRPr>
            </a:lvl1pPr>
          </a:lstStyle>
          <a:p>
            <a:pPr lvl="0"/>
            <a:r>
              <a:rPr lang="en-US" dirty="0"/>
              <a:t>Third Point</a:t>
            </a:r>
          </a:p>
        </p:txBody>
      </p:sp>
      <p:sp>
        <p:nvSpPr>
          <p:cNvPr id="3" name="Date Placeholder 2"/>
          <p:cNvSpPr>
            <a:spLocks noGrp="1"/>
          </p:cNvSpPr>
          <p:nvPr>
            <p:ph type="dt" sz="half" idx="10"/>
          </p:nvPr>
        </p:nvSpPr>
        <p:spPr/>
        <p:txBody>
          <a:bodyPr/>
          <a:lstStyle>
            <a:lvl1pPr>
              <a:defRPr>
                <a:solidFill>
                  <a:schemeClr val="bg1"/>
                </a:solidFill>
              </a:defRPr>
            </a:lvl1pPr>
          </a:lstStyle>
          <a:p>
            <a:fld id="{438A7556-21FA-4204-9DD6-1F6FDEC2C796}" type="datetime1">
              <a:rPr lang="en-US" smtClean="0"/>
              <a:t>8/21/2018</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911004216"/>
      </p:ext>
    </p:extLst>
  </p:cSld>
  <p:clrMapOvr>
    <a:masterClrMapping/>
  </p:clrMapOvr>
  <p:hf sldNum="0"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ote Black Box Overlay">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12192000" cy="6858000"/>
          </a:xfrm>
        </p:spPr>
        <p:txBody>
          <a:bodyPr/>
          <a:lstStyle/>
          <a:p>
            <a:r>
              <a:rPr lang="en-US"/>
              <a:t>Click icon to add picture</a:t>
            </a:r>
          </a:p>
        </p:txBody>
      </p:sp>
      <p:sp>
        <p:nvSpPr>
          <p:cNvPr id="2" name="Title 1"/>
          <p:cNvSpPr>
            <a:spLocks noGrp="1"/>
          </p:cNvSpPr>
          <p:nvPr>
            <p:ph type="title" hasCustomPrompt="1"/>
          </p:nvPr>
        </p:nvSpPr>
        <p:spPr>
          <a:xfrm>
            <a:off x="2299475" y="1609867"/>
            <a:ext cx="7593051" cy="3638266"/>
          </a:xfrm>
          <a:solidFill>
            <a:schemeClr val="tx1">
              <a:alpha val="88000"/>
            </a:schemeClr>
          </a:solidFill>
        </p:spPr>
        <p:txBody>
          <a:bodyPr>
            <a:noAutofit/>
          </a:bodyPr>
          <a:lstStyle>
            <a:lvl1pPr algn="ctr">
              <a:spcAft>
                <a:spcPts val="1000"/>
              </a:spcAft>
              <a:tabLst>
                <a:tab pos="3770313" algn="l"/>
              </a:tabLst>
              <a:defRPr sz="7000" baseline="0">
                <a:solidFill>
                  <a:schemeClr val="bg1"/>
                </a:solidFill>
              </a:defRPr>
            </a:lvl1pPr>
          </a:lstStyle>
          <a:p>
            <a:r>
              <a:rPr lang="en-US" dirty="0"/>
              <a:t>Quote or </a:t>
            </a:r>
            <a:br>
              <a:rPr lang="en-US" dirty="0"/>
            </a:br>
            <a:r>
              <a:rPr lang="en-US" dirty="0"/>
              <a:t>Statement</a:t>
            </a:r>
          </a:p>
        </p:txBody>
      </p:sp>
      <p:sp>
        <p:nvSpPr>
          <p:cNvPr id="3" name="Date Placeholder 2"/>
          <p:cNvSpPr>
            <a:spLocks noGrp="1"/>
          </p:cNvSpPr>
          <p:nvPr>
            <p:ph type="dt" sz="half" idx="10"/>
          </p:nvPr>
        </p:nvSpPr>
        <p:spPr/>
        <p:txBody>
          <a:bodyPr/>
          <a:lstStyle>
            <a:lvl1pPr>
              <a:defRPr>
                <a:solidFill>
                  <a:schemeClr val="bg1"/>
                </a:solidFill>
              </a:defRPr>
            </a:lvl1pPr>
          </a:lstStyle>
          <a:p>
            <a:fld id="{0EB49D9C-C4C1-46A9-AED8-599F8B47287F}" type="datetime1">
              <a:rPr lang="en-US" smtClean="0"/>
              <a:t>8/21/2018</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06771762"/>
      </p:ext>
    </p:extLst>
  </p:cSld>
  <p:clrMapOvr>
    <a:masterClrMapping/>
  </p:clrMapOvr>
  <p:hf sldNum="0"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ote Solid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838200" y="1389685"/>
            <a:ext cx="10515600" cy="1340989"/>
          </a:xfrm>
        </p:spPr>
        <p:txBody>
          <a:bodyPr>
            <a:noAutofit/>
          </a:bodyPr>
          <a:lstStyle>
            <a:lvl1pPr algn="ctr">
              <a:tabLst>
                <a:tab pos="3770313" algn="l"/>
              </a:tabLst>
              <a:defRPr sz="7000">
                <a:solidFill>
                  <a:schemeClr val="accent2"/>
                </a:solidFill>
              </a:defRPr>
            </a:lvl1pPr>
          </a:lstStyle>
          <a:p>
            <a:r>
              <a:rPr lang="en-US" dirty="0"/>
              <a:t>Quote or Statement</a:t>
            </a:r>
          </a:p>
        </p:txBody>
      </p:sp>
      <p:sp>
        <p:nvSpPr>
          <p:cNvPr id="10" name="Text Placeholder 6"/>
          <p:cNvSpPr>
            <a:spLocks noGrp="1"/>
          </p:cNvSpPr>
          <p:nvPr>
            <p:ph type="body" sz="quarter" idx="13" hasCustomPrompt="1"/>
          </p:nvPr>
        </p:nvSpPr>
        <p:spPr>
          <a:xfrm>
            <a:off x="838200" y="2925699"/>
            <a:ext cx="10515600" cy="2673435"/>
          </a:xfrm>
        </p:spPr>
        <p:txBody>
          <a:bodyPr anchor="ctr"/>
          <a:lstStyle>
            <a:lvl1pPr marL="0" indent="0" algn="ctr">
              <a:lnSpc>
                <a:spcPct val="100000"/>
              </a:lnSpc>
              <a:spcBef>
                <a:spcPts val="0"/>
              </a:spcBef>
              <a:buClr>
                <a:schemeClr val="bg1"/>
              </a:buClr>
              <a:buFont typeface="Arial" panose="020B0604020202020204" pitchFamily="34" charset="0"/>
              <a:buNone/>
              <a:defRPr>
                <a:solidFill>
                  <a:schemeClr val="bg1"/>
                </a:solidFill>
              </a:defRPr>
            </a:lvl1pPr>
          </a:lstStyle>
          <a:p>
            <a:pPr lvl="0"/>
            <a:r>
              <a:rPr lang="en-US" dirty="0"/>
              <a:t>Make a secondary statement here.</a:t>
            </a:r>
          </a:p>
        </p:txBody>
      </p:sp>
      <p:sp>
        <p:nvSpPr>
          <p:cNvPr id="3" name="Date Placeholder 2"/>
          <p:cNvSpPr>
            <a:spLocks noGrp="1"/>
          </p:cNvSpPr>
          <p:nvPr>
            <p:ph type="dt" sz="half" idx="10"/>
          </p:nvPr>
        </p:nvSpPr>
        <p:spPr/>
        <p:txBody>
          <a:bodyPr/>
          <a:lstStyle>
            <a:lvl1pPr>
              <a:defRPr>
                <a:solidFill>
                  <a:schemeClr val="bg1"/>
                </a:solidFill>
              </a:defRPr>
            </a:lvl1pPr>
          </a:lstStyle>
          <a:p>
            <a:fld id="{D094F804-653A-41F1-A565-1098D9DEB37A}" type="datetime1">
              <a:rPr lang="en-US" smtClean="0"/>
              <a:t>8/21/2018</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9795370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Quote Solid Light Background">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389685"/>
            <a:ext cx="12192000" cy="1340989"/>
          </a:xfrm>
          <a:solidFill>
            <a:schemeClr val="tx1"/>
          </a:solidFill>
        </p:spPr>
        <p:txBody>
          <a:bodyPr>
            <a:noAutofit/>
          </a:bodyPr>
          <a:lstStyle>
            <a:lvl1pPr algn="ctr">
              <a:tabLst>
                <a:tab pos="3770313" algn="l"/>
              </a:tabLst>
              <a:defRPr sz="7000">
                <a:solidFill>
                  <a:schemeClr val="accent2"/>
                </a:solidFill>
              </a:defRPr>
            </a:lvl1pPr>
          </a:lstStyle>
          <a:p>
            <a:r>
              <a:rPr lang="en-US" dirty="0"/>
              <a:t>Quote or Statement</a:t>
            </a:r>
          </a:p>
        </p:txBody>
      </p:sp>
      <p:sp>
        <p:nvSpPr>
          <p:cNvPr id="8" name="Text Placeholder 6"/>
          <p:cNvSpPr>
            <a:spLocks noGrp="1"/>
          </p:cNvSpPr>
          <p:nvPr>
            <p:ph type="body" sz="quarter" idx="13" hasCustomPrompt="1"/>
          </p:nvPr>
        </p:nvSpPr>
        <p:spPr>
          <a:xfrm>
            <a:off x="838200" y="2925699"/>
            <a:ext cx="10515600" cy="2673435"/>
          </a:xfrm>
        </p:spPr>
        <p:txBody>
          <a:bodyPr anchor="ctr"/>
          <a:lstStyle>
            <a:lvl1pPr marL="0" indent="0" algn="ctr">
              <a:lnSpc>
                <a:spcPct val="100000"/>
              </a:lnSpc>
              <a:spcBef>
                <a:spcPts val="0"/>
              </a:spcBef>
              <a:buFont typeface="Arial" panose="020B0604020202020204" pitchFamily="34" charset="0"/>
              <a:buNone/>
              <a:defRPr>
                <a:solidFill>
                  <a:schemeClr val="tx1"/>
                </a:solidFill>
              </a:defRPr>
            </a:lvl1pPr>
          </a:lstStyle>
          <a:p>
            <a:pPr lvl="0"/>
            <a:r>
              <a:rPr lang="en-US" dirty="0"/>
              <a:t>Make a secondary statement here.</a:t>
            </a:r>
          </a:p>
        </p:txBody>
      </p:sp>
      <p:sp>
        <p:nvSpPr>
          <p:cNvPr id="3" name="Date Placeholder 2"/>
          <p:cNvSpPr>
            <a:spLocks noGrp="1"/>
          </p:cNvSpPr>
          <p:nvPr>
            <p:ph type="dt" sz="half" idx="10"/>
          </p:nvPr>
        </p:nvSpPr>
        <p:spPr/>
        <p:txBody>
          <a:bodyPr/>
          <a:lstStyle/>
          <a:p>
            <a:fld id="{466A75E6-E45B-4C5D-981E-7C8ED0C72F5D}" type="datetime1">
              <a:rPr lang="en-US" smtClean="0"/>
              <a:t>8/21/2018</a:t>
            </a:fld>
            <a:endParaRPr lang="en-US" dirty="0"/>
          </a:p>
        </p:txBody>
      </p:sp>
      <p:sp>
        <p:nvSpPr>
          <p:cNvPr id="5" name="Footer Placeholder 4"/>
          <p:cNvSpPr>
            <a:spLocks noGrp="1"/>
          </p:cNvSpPr>
          <p:nvPr>
            <p:ph type="ftr" sz="quarter" idx="12"/>
          </p:nvPr>
        </p:nvSpPr>
        <p:spPr/>
        <p:txBody>
          <a:bodyPr/>
          <a:lstStyle>
            <a:lvl1pPr>
              <a:defRPr>
                <a:solidFill>
                  <a:schemeClr val="tx2"/>
                </a:solidFill>
              </a:defRPr>
            </a:lvl1pPr>
          </a:lstStyle>
          <a:p>
            <a:r>
              <a:rPr lang="en-US"/>
              <a:t>Optional Tagline Goes Here | mn.gov/websiteurl</a:t>
            </a:r>
            <a:endParaRPr lang="en-US" dirty="0"/>
          </a:p>
        </p:txBody>
      </p:sp>
      <p:sp>
        <p:nvSpPr>
          <p:cNvPr id="4" name="Slide Number Placeholder 3"/>
          <p:cNvSpPr>
            <a:spLocks noGrp="1"/>
          </p:cNvSpPr>
          <p:nvPr>
            <p:ph type="sldNum" sz="quarter" idx="11"/>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93091558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Quote Full Image Background">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4" hasCustomPrompt="1"/>
          </p:nvPr>
        </p:nvSpPr>
        <p:spPr>
          <a:xfrm>
            <a:off x="0" y="0"/>
            <a:ext cx="12192000" cy="6858000"/>
          </a:xfrm>
        </p:spPr>
        <p:txBody>
          <a:bodyPr/>
          <a:lstStyle>
            <a:lvl1pPr>
              <a:defRPr/>
            </a:lvl1pPr>
          </a:lstStyle>
          <a:p>
            <a:r>
              <a:rPr lang="en-US" dirty="0"/>
              <a:t>Click icon to edit background picture</a:t>
            </a:r>
          </a:p>
        </p:txBody>
      </p:sp>
      <p:sp>
        <p:nvSpPr>
          <p:cNvPr id="12" name="Title 1"/>
          <p:cNvSpPr>
            <a:spLocks noGrp="1"/>
          </p:cNvSpPr>
          <p:nvPr>
            <p:ph type="title" hasCustomPrompt="1"/>
          </p:nvPr>
        </p:nvSpPr>
        <p:spPr>
          <a:xfrm>
            <a:off x="838200" y="1389685"/>
            <a:ext cx="10515600" cy="1340989"/>
          </a:xfrm>
        </p:spPr>
        <p:txBody>
          <a:bodyPr>
            <a:noAutofit/>
          </a:bodyPr>
          <a:lstStyle>
            <a:lvl1pPr algn="ctr">
              <a:tabLst>
                <a:tab pos="3770313" algn="l"/>
              </a:tabLst>
              <a:defRPr sz="7000">
                <a:solidFill>
                  <a:schemeClr val="bg1"/>
                </a:solidFill>
              </a:defRPr>
            </a:lvl1pPr>
          </a:lstStyle>
          <a:p>
            <a:r>
              <a:rPr lang="en-US" dirty="0"/>
              <a:t>Quote or Statement</a:t>
            </a:r>
          </a:p>
        </p:txBody>
      </p:sp>
      <p:sp>
        <p:nvSpPr>
          <p:cNvPr id="13" name="Text Placeholder 6"/>
          <p:cNvSpPr>
            <a:spLocks noGrp="1"/>
          </p:cNvSpPr>
          <p:nvPr>
            <p:ph type="body" sz="quarter" idx="13" hasCustomPrompt="1"/>
          </p:nvPr>
        </p:nvSpPr>
        <p:spPr>
          <a:xfrm>
            <a:off x="838200" y="2925699"/>
            <a:ext cx="10515600" cy="2673435"/>
          </a:xfrm>
        </p:spPr>
        <p:txBody>
          <a:bodyPr anchor="ctr"/>
          <a:lstStyle>
            <a:lvl1pPr marL="0" indent="0" algn="ctr">
              <a:lnSpc>
                <a:spcPct val="100000"/>
              </a:lnSpc>
              <a:spcBef>
                <a:spcPts val="0"/>
              </a:spcBef>
              <a:buNone/>
              <a:defRPr>
                <a:solidFill>
                  <a:schemeClr val="bg1"/>
                </a:solidFill>
              </a:defRPr>
            </a:lvl1pPr>
          </a:lstStyle>
          <a:p>
            <a:pPr lvl="0"/>
            <a:r>
              <a:rPr lang="en-US" dirty="0"/>
              <a:t>Make a secondary statement here.</a:t>
            </a:r>
          </a:p>
        </p:txBody>
      </p:sp>
      <p:sp>
        <p:nvSpPr>
          <p:cNvPr id="3" name="Date Placeholder 2"/>
          <p:cNvSpPr>
            <a:spLocks noGrp="1"/>
          </p:cNvSpPr>
          <p:nvPr>
            <p:ph type="dt" sz="half" idx="10"/>
          </p:nvPr>
        </p:nvSpPr>
        <p:spPr/>
        <p:txBody>
          <a:bodyPr/>
          <a:lstStyle>
            <a:lvl1pPr>
              <a:defRPr>
                <a:solidFill>
                  <a:schemeClr val="bg1"/>
                </a:solidFill>
              </a:defRPr>
            </a:lvl1pPr>
          </a:lstStyle>
          <a:p>
            <a:fld id="{F8B25D9D-5365-41CD-BF43-4FFFCBF4BBDA}" type="datetime1">
              <a:rPr lang="en-US" smtClean="0"/>
              <a:t>8/21/2018</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947260539"/>
      </p:ext>
    </p:extLst>
  </p:cSld>
  <p:clrMapOvr>
    <a:masterClrMapping/>
  </p:clrMapOvr>
  <p:hf sldNum="0"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ig Number - Image Background">
    <p:bg>
      <p:bgPr>
        <a:solidFill>
          <a:schemeClr val="bg1"/>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0" y="0"/>
            <a:ext cx="12192000" cy="6858000"/>
          </a:xfrm>
        </p:spPr>
        <p:txBody>
          <a:bodyPr/>
          <a:lstStyle/>
          <a:p>
            <a:r>
              <a:rPr lang="en-US"/>
              <a:t>Click icon to add picture</a:t>
            </a:r>
          </a:p>
        </p:txBody>
      </p:sp>
      <p:sp>
        <p:nvSpPr>
          <p:cNvPr id="2" name="Title 1"/>
          <p:cNvSpPr>
            <a:spLocks noGrp="1"/>
          </p:cNvSpPr>
          <p:nvPr>
            <p:ph type="title" hasCustomPrompt="1"/>
          </p:nvPr>
        </p:nvSpPr>
        <p:spPr>
          <a:xfrm>
            <a:off x="5424138" y="624469"/>
            <a:ext cx="5198328" cy="5072440"/>
          </a:xfrm>
          <a:prstGeom prst="ellipse">
            <a:avLst/>
          </a:prstGeom>
          <a:solidFill>
            <a:schemeClr val="bg1"/>
          </a:solidFill>
        </p:spPr>
        <p:txBody>
          <a:bodyPr>
            <a:noAutofit/>
          </a:bodyPr>
          <a:lstStyle>
            <a:lvl1pPr algn="ctr">
              <a:tabLst>
                <a:tab pos="3770313" algn="l"/>
              </a:tabLst>
              <a:defRPr sz="6000" baseline="0">
                <a:solidFill>
                  <a:schemeClr val="accent1"/>
                </a:solidFill>
              </a:defRPr>
            </a:lvl1pPr>
          </a:lstStyle>
          <a:p>
            <a:r>
              <a:rPr lang="en-US" dirty="0"/>
              <a:t>Click to edit title.</a:t>
            </a:r>
          </a:p>
        </p:txBody>
      </p:sp>
      <p:sp>
        <p:nvSpPr>
          <p:cNvPr id="9" name="Text Placeholder 8"/>
          <p:cNvSpPr>
            <a:spLocks noGrp="1"/>
          </p:cNvSpPr>
          <p:nvPr>
            <p:ph type="body" sz="quarter" idx="15" hasCustomPrompt="1"/>
          </p:nvPr>
        </p:nvSpPr>
        <p:spPr>
          <a:xfrm>
            <a:off x="1005465" y="0"/>
            <a:ext cx="3986213" cy="5086350"/>
          </a:xfrm>
        </p:spPr>
        <p:txBody>
          <a:bodyPr>
            <a:noAutofit/>
          </a:bodyPr>
          <a:lstStyle>
            <a:lvl1pPr marL="0" indent="0" algn="ctr">
              <a:spcBef>
                <a:spcPts val="0"/>
              </a:spcBef>
              <a:spcAft>
                <a:spcPts val="0"/>
              </a:spcAft>
              <a:buNone/>
              <a:defRPr sz="40000" i="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2</a:t>
            </a:r>
          </a:p>
        </p:txBody>
      </p:sp>
      <p:sp>
        <p:nvSpPr>
          <p:cNvPr id="3" name="Date Placeholder 2"/>
          <p:cNvSpPr>
            <a:spLocks noGrp="1"/>
          </p:cNvSpPr>
          <p:nvPr>
            <p:ph type="dt" sz="half" idx="10"/>
          </p:nvPr>
        </p:nvSpPr>
        <p:spPr/>
        <p:txBody>
          <a:bodyPr/>
          <a:lstStyle>
            <a:lvl1pPr>
              <a:defRPr>
                <a:solidFill>
                  <a:schemeClr val="bg1"/>
                </a:solidFill>
              </a:defRPr>
            </a:lvl1pPr>
          </a:lstStyle>
          <a:p>
            <a:fld id="{8CC894EF-7DC0-4B7C-83F8-29D989AA60F6}" type="datetime1">
              <a:rPr lang="en-US" smtClean="0"/>
              <a:t>8/21/2018</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476447323"/>
      </p:ext>
    </p:extLst>
  </p:cSld>
  <p:clrMapOvr>
    <a:masterClrMapping/>
  </p:clrMapOvr>
  <p:hf sldNum="0"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ig Number -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24138" y="624469"/>
            <a:ext cx="5198328" cy="5072440"/>
          </a:xfrm>
          <a:prstGeom prst="ellipse">
            <a:avLst/>
          </a:prstGeom>
          <a:solidFill>
            <a:schemeClr val="bg1"/>
          </a:solidFill>
        </p:spPr>
        <p:txBody>
          <a:bodyPr>
            <a:noAutofit/>
          </a:bodyPr>
          <a:lstStyle>
            <a:lvl1pPr algn="ctr">
              <a:tabLst>
                <a:tab pos="3770313" algn="l"/>
              </a:tabLst>
              <a:defRPr sz="6000" baseline="0">
                <a:solidFill>
                  <a:schemeClr val="accent1"/>
                </a:solidFill>
              </a:defRPr>
            </a:lvl1pPr>
          </a:lstStyle>
          <a:p>
            <a:r>
              <a:rPr lang="en-US" dirty="0"/>
              <a:t>Click to edit title.</a:t>
            </a:r>
          </a:p>
        </p:txBody>
      </p:sp>
      <p:sp>
        <p:nvSpPr>
          <p:cNvPr id="10" name="Text Placeholder 8"/>
          <p:cNvSpPr>
            <a:spLocks noGrp="1"/>
          </p:cNvSpPr>
          <p:nvPr>
            <p:ph type="body" sz="quarter" idx="15" hasCustomPrompt="1"/>
          </p:nvPr>
        </p:nvSpPr>
        <p:spPr>
          <a:xfrm>
            <a:off x="1005465" y="0"/>
            <a:ext cx="3986213" cy="5086350"/>
          </a:xfrm>
        </p:spPr>
        <p:txBody>
          <a:bodyPr>
            <a:noAutofit/>
          </a:bodyPr>
          <a:lstStyle>
            <a:lvl1pPr marL="0" indent="0" algn="ctr">
              <a:spcBef>
                <a:spcPts val="0"/>
              </a:spcBef>
              <a:spcAft>
                <a:spcPts val="0"/>
              </a:spcAft>
              <a:buNone/>
              <a:defRPr sz="40000" i="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2</a:t>
            </a:r>
          </a:p>
        </p:txBody>
      </p:sp>
      <p:sp>
        <p:nvSpPr>
          <p:cNvPr id="3" name="Date Placeholder 2"/>
          <p:cNvSpPr>
            <a:spLocks noGrp="1"/>
          </p:cNvSpPr>
          <p:nvPr>
            <p:ph type="dt" sz="half" idx="10"/>
          </p:nvPr>
        </p:nvSpPr>
        <p:spPr/>
        <p:txBody>
          <a:bodyPr/>
          <a:lstStyle>
            <a:lvl1pPr>
              <a:defRPr>
                <a:solidFill>
                  <a:schemeClr val="bg1"/>
                </a:solidFill>
              </a:defRPr>
            </a:lvl1pPr>
          </a:lstStyle>
          <a:p>
            <a:fld id="{578DBCF0-11C3-4F19-90D9-2EE7F00784FE}" type="datetime1">
              <a:rPr lang="en-US" smtClean="0"/>
              <a:t>8/21/2018</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8821160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Quote Solid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838200" y="2212733"/>
            <a:ext cx="10515600" cy="1472163"/>
          </a:xfrm>
        </p:spPr>
        <p:txBody>
          <a:bodyPr>
            <a:noAutofit/>
          </a:bodyPr>
          <a:lstStyle>
            <a:lvl1pPr algn="ctr">
              <a:tabLst>
                <a:tab pos="3770313" algn="l"/>
              </a:tabLst>
              <a:defRPr sz="7000">
                <a:solidFill>
                  <a:schemeClr val="bg1"/>
                </a:solidFill>
              </a:defRPr>
            </a:lvl1pPr>
          </a:lstStyle>
          <a:p>
            <a:r>
              <a:rPr lang="en-US" dirty="0"/>
              <a:t>Thank you!</a:t>
            </a:r>
          </a:p>
        </p:txBody>
      </p:sp>
      <p:sp>
        <p:nvSpPr>
          <p:cNvPr id="11" name="Text Placeholder 6"/>
          <p:cNvSpPr>
            <a:spLocks noGrp="1"/>
          </p:cNvSpPr>
          <p:nvPr>
            <p:ph type="body" sz="quarter" idx="13" hasCustomPrompt="1"/>
          </p:nvPr>
        </p:nvSpPr>
        <p:spPr>
          <a:xfrm>
            <a:off x="838200" y="3684897"/>
            <a:ext cx="10515600" cy="2517600"/>
          </a:xfrm>
        </p:spPr>
        <p:txBody>
          <a:bodyPr anchor="ctr"/>
          <a:lstStyle>
            <a:lvl1pPr marL="0" indent="0" algn="ctr">
              <a:lnSpc>
                <a:spcPct val="100000"/>
              </a:lnSpc>
              <a:spcBef>
                <a:spcPts val="0"/>
              </a:spcBef>
              <a:buNone/>
              <a:defRPr baseline="0">
                <a:solidFill>
                  <a:schemeClr val="bg1"/>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2"/>
          <p:cNvSpPr>
            <a:spLocks noGrp="1"/>
          </p:cNvSpPr>
          <p:nvPr>
            <p:ph type="dt" sz="half" idx="10"/>
          </p:nvPr>
        </p:nvSpPr>
        <p:spPr/>
        <p:txBody>
          <a:bodyPr/>
          <a:lstStyle>
            <a:lvl1pPr>
              <a:defRPr>
                <a:solidFill>
                  <a:schemeClr val="bg1"/>
                </a:solidFill>
              </a:defRPr>
            </a:lvl1pPr>
          </a:lstStyle>
          <a:p>
            <a:fld id="{D094F804-653A-41F1-A565-1098D9DEB37A}" type="datetime1">
              <a:rPr lang="en-US" smtClean="0"/>
              <a:t>8/21/2018</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a:t>Optional Tagline Goes Here </a:t>
            </a:r>
            <a:r>
              <a:rPr lang="en-US">
                <a:solidFill>
                  <a:schemeClr val="accent2"/>
                </a:solidFill>
              </a:rPr>
              <a:t>|</a:t>
            </a:r>
            <a:r>
              <a:rPr lang="en-US"/>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
        <p:nvSpPr>
          <p:cNvPr id="8" name="Rectangle 7"/>
          <p:cNvSpPr/>
          <p:nvPr userDrawn="1"/>
        </p:nvSpPr>
        <p:spPr>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MN.IT Services Logo" descr="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3341" y="318901"/>
            <a:ext cx="2968836" cy="424119"/>
          </a:xfrm>
          <a:prstGeom prst="rect">
            <a:avLst/>
          </a:prstGeom>
        </p:spPr>
      </p:pic>
    </p:spTree>
    <p:extLst>
      <p:ext uri="{BB962C8B-B14F-4D97-AF65-F5344CB8AC3E}">
        <p14:creationId xmlns:p14="http://schemas.microsoft.com/office/powerpoint/2010/main" val="55596384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2_Quote Solid Light Background">
    <p:bg>
      <p:bgPr>
        <a:solidFill>
          <a:srgbClr val="E8E8E8"/>
        </a:soli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651380"/>
            <a:ext cx="12192000" cy="1733266"/>
          </a:xfrm>
          <a:solidFill>
            <a:schemeClr val="tx1"/>
          </a:solidFill>
        </p:spPr>
        <p:txBody>
          <a:bodyPr>
            <a:noAutofit/>
          </a:bodyPr>
          <a:lstStyle>
            <a:lvl1pPr algn="ctr">
              <a:tabLst>
                <a:tab pos="3770313" algn="l"/>
              </a:tabLst>
              <a:defRPr sz="7000">
                <a:solidFill>
                  <a:schemeClr val="bg1"/>
                </a:solidFill>
              </a:defRPr>
            </a:lvl1pPr>
          </a:lstStyle>
          <a:p>
            <a:r>
              <a:rPr lang="en-US" dirty="0"/>
              <a:t>Thank you!</a:t>
            </a:r>
          </a:p>
        </p:txBody>
      </p:sp>
      <p:sp>
        <p:nvSpPr>
          <p:cNvPr id="8" name="Text Placeholder 6"/>
          <p:cNvSpPr>
            <a:spLocks noGrp="1"/>
          </p:cNvSpPr>
          <p:nvPr>
            <p:ph type="body" sz="quarter" idx="13" hasCustomPrompt="1"/>
          </p:nvPr>
        </p:nvSpPr>
        <p:spPr>
          <a:xfrm>
            <a:off x="838200" y="3521123"/>
            <a:ext cx="10515600" cy="2681374"/>
          </a:xfrm>
        </p:spPr>
        <p:txBody>
          <a:bodyPr anchor="ctr"/>
          <a:lstStyle>
            <a:lvl1pPr marL="0" indent="0" algn="ctr">
              <a:lnSpc>
                <a:spcPct val="100000"/>
              </a:lnSpc>
              <a:spcBef>
                <a:spcPts val="0"/>
              </a:spcBef>
              <a:buNone/>
              <a:defRPr baseline="0">
                <a:solidFill>
                  <a:schemeClr val="tx1"/>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2"/>
          <p:cNvSpPr>
            <a:spLocks noGrp="1"/>
          </p:cNvSpPr>
          <p:nvPr>
            <p:ph type="dt" sz="half" idx="10"/>
          </p:nvPr>
        </p:nvSpPr>
        <p:spPr/>
        <p:txBody>
          <a:bodyPr/>
          <a:lstStyle>
            <a:lvl1pPr>
              <a:defRPr>
                <a:solidFill>
                  <a:schemeClr val="tx2"/>
                </a:solidFill>
              </a:defRPr>
            </a:lvl1pPr>
          </a:lstStyle>
          <a:p>
            <a:fld id="{466A75E6-E45B-4C5D-981E-7C8ED0C72F5D}" type="datetime1">
              <a:rPr lang="en-US" smtClean="0"/>
              <a:pPr/>
              <a:t>8/21/2018</a:t>
            </a:fld>
            <a:endParaRPr lang="en-US" dirty="0"/>
          </a:p>
        </p:txBody>
      </p:sp>
      <p:sp>
        <p:nvSpPr>
          <p:cNvPr id="5" name="Footer Placeholder 4"/>
          <p:cNvSpPr>
            <a:spLocks noGrp="1"/>
          </p:cNvSpPr>
          <p:nvPr>
            <p:ph type="ftr" sz="quarter" idx="12"/>
          </p:nvPr>
        </p:nvSpPr>
        <p:spPr/>
        <p:txBody>
          <a:bodyPr/>
          <a:lstStyle>
            <a:lvl1pPr>
              <a:defRPr>
                <a:solidFill>
                  <a:schemeClr val="tx1"/>
                </a:solidFill>
              </a:defRPr>
            </a:lvl1pPr>
          </a:lstStyle>
          <a:p>
            <a:r>
              <a:rPr lang="en-US">
                <a:solidFill>
                  <a:schemeClr val="tx2"/>
                </a:solidFill>
              </a:rPr>
              <a:t>Optional Tagline Goes Here</a:t>
            </a:r>
            <a:r>
              <a:rPr lang="en-US"/>
              <a:t> </a:t>
            </a:r>
            <a:r>
              <a:rPr lang="en-US">
                <a:solidFill>
                  <a:schemeClr val="accent1"/>
                </a:solidFill>
              </a:rPr>
              <a:t>|</a:t>
            </a:r>
            <a:r>
              <a:rPr lang="en-US"/>
              <a:t> </a:t>
            </a:r>
            <a:r>
              <a:rPr lang="en-US">
                <a:solidFill>
                  <a:schemeClr val="tx2"/>
                </a:solidFill>
              </a:rPr>
              <a:t>mn.gov/websiteurl</a:t>
            </a:r>
            <a:endParaRPr lang="en-US" dirty="0">
              <a:solidFill>
                <a:schemeClr val="tx2"/>
              </a:solidFill>
            </a:endParaRPr>
          </a:p>
        </p:txBody>
      </p:sp>
      <p:sp>
        <p:nvSpPr>
          <p:cNvPr id="4" name="Slide Number Placeholder 3"/>
          <p:cNvSpPr>
            <a:spLocks noGrp="1"/>
          </p:cNvSpPr>
          <p:nvPr>
            <p:ph type="sldNum" sz="quarter" idx="11"/>
          </p:nvPr>
        </p:nvSpPr>
        <p:spPr/>
        <p:txBody>
          <a:bodyPr/>
          <a:lstStyle>
            <a:lvl1pPr>
              <a:defRPr>
                <a:solidFill>
                  <a:schemeClr val="tx2"/>
                </a:solidFill>
              </a:defRPr>
            </a:lvl1pPr>
          </a:lstStyle>
          <a:p>
            <a:fld id="{48F63A3B-78C7-47BE-AE5E-E10140E04643}" type="slidenum">
              <a:rPr lang="en-US" smtClean="0"/>
              <a:pPr/>
              <a:t>‹#›</a:t>
            </a:fld>
            <a:endParaRPr lang="en-US" dirty="0"/>
          </a:p>
        </p:txBody>
      </p:sp>
      <p:sp>
        <p:nvSpPr>
          <p:cNvPr id="6" name="Rectangle 5"/>
          <p:cNvSpPr/>
          <p:nvPr userDrawn="1"/>
        </p:nvSpPr>
        <p:spPr>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MN.IT Services Logo" descr="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3341" y="318901"/>
            <a:ext cx="2968836" cy="424119"/>
          </a:xfrm>
          <a:prstGeom prst="rect">
            <a:avLst/>
          </a:prstGeom>
        </p:spPr>
      </p:pic>
    </p:spTree>
    <p:extLst>
      <p:ext uri="{BB962C8B-B14F-4D97-AF65-F5344CB8AC3E}">
        <p14:creationId xmlns:p14="http://schemas.microsoft.com/office/powerpoint/2010/main" val="229089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1"/>
          </a:solidFill>
        </p:spPr>
        <p:txBody>
          <a:bodyPr anchor="ctr">
            <a:normAutofit/>
          </a:bodyPr>
          <a:lstStyle>
            <a:lvl1pPr algn="ctr">
              <a:defRPr sz="3600">
                <a:solidFill>
                  <a:schemeClr val="bg1"/>
                </a:solidFill>
              </a:defRPr>
            </a:lvl1pPr>
          </a:lstStyle>
          <a:p>
            <a:r>
              <a:rPr lang="en-US" dirty="0"/>
              <a:t>Click to edit section title</a:t>
            </a:r>
          </a:p>
        </p:txBody>
      </p:sp>
      <p:sp>
        <p:nvSpPr>
          <p:cNvPr id="3" name="Rectangle 2"/>
          <p:cNvSpPr/>
          <p:nvPr userDrawn="1"/>
        </p:nvSpPr>
        <p:spPr>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Text Placeholder 10"/>
          <p:cNvSpPr>
            <a:spLocks noGrp="1"/>
          </p:cNvSpPr>
          <p:nvPr>
            <p:ph type="body" sz="quarter" idx="14" hasCustomPrompt="1"/>
          </p:nvPr>
        </p:nvSpPr>
        <p:spPr>
          <a:xfrm>
            <a:off x="2802467" y="5644884"/>
            <a:ext cx="6587067" cy="440970"/>
          </a:xfrm>
        </p:spPr>
        <p:txBody>
          <a:bodyPr>
            <a:normAutofit/>
          </a:bodyPr>
          <a:lstStyle>
            <a:lvl1pPr marL="0" indent="0" algn="ctr">
              <a:buNone/>
              <a:defRPr sz="1800" baseline="0"/>
            </a:lvl1pPr>
          </a:lstStyle>
          <a:p>
            <a:r>
              <a:rPr lang="en-US" sz="1800" dirty="0" err="1"/>
              <a:t>Firstname</a:t>
            </a:r>
            <a:r>
              <a:rPr lang="en-US" sz="1800" dirty="0"/>
              <a:t> </a:t>
            </a:r>
            <a:r>
              <a:rPr lang="en-US" sz="1800" dirty="0" err="1"/>
              <a:t>Lastname</a:t>
            </a:r>
            <a:r>
              <a:rPr lang="en-US" sz="1800" dirty="0"/>
              <a:t> | Job Title</a:t>
            </a:r>
          </a:p>
        </p:txBody>
      </p:sp>
      <p:sp>
        <p:nvSpPr>
          <p:cNvPr id="11" name="Picture Placeholder 2"/>
          <p:cNvSpPr>
            <a:spLocks noGrp="1"/>
          </p:cNvSpPr>
          <p:nvPr>
            <p:ph type="pic" sz="quarter" idx="13" hasCustomPrompt="1"/>
          </p:nvPr>
        </p:nvSpPr>
        <p:spPr>
          <a:xfrm>
            <a:off x="0" y="1789113"/>
            <a:ext cx="12192000" cy="2298700"/>
          </a:xfrm>
        </p:spPr>
        <p:txBody>
          <a:bodyPr/>
          <a:lstStyle/>
          <a:p>
            <a:r>
              <a:rPr lang="en-US" dirty="0"/>
              <a:t>Click Icon to add picture</a:t>
            </a:r>
          </a:p>
        </p:txBody>
      </p:sp>
      <p:sp>
        <p:nvSpPr>
          <p:cNvPr id="18" name="Date Placeholder 17"/>
          <p:cNvSpPr>
            <a:spLocks noGrp="1"/>
          </p:cNvSpPr>
          <p:nvPr>
            <p:ph type="dt" sz="half" idx="15"/>
          </p:nvPr>
        </p:nvSpPr>
        <p:spPr/>
        <p:txBody>
          <a:bodyPr/>
          <a:lstStyle/>
          <a:p>
            <a:fld id="{A8CA1A9B-139F-4606-AD0A-F3253110DAE5}" type="datetime1">
              <a:rPr lang="en-US" smtClean="0"/>
              <a:t>8/21/2018</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pic>
        <p:nvPicPr>
          <p:cNvPr id="14" name="MN.IT Services Logo" descr="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3341" y="318901"/>
            <a:ext cx="2968836" cy="424119"/>
          </a:xfrm>
          <a:prstGeom prst="rect">
            <a:avLst/>
          </a:prstGeom>
        </p:spPr>
      </p:pic>
    </p:spTree>
    <p:extLst>
      <p:ext uri="{BB962C8B-B14F-4D97-AF65-F5344CB8AC3E}">
        <p14:creationId xmlns:p14="http://schemas.microsoft.com/office/powerpoint/2010/main" val="2082250229"/>
      </p:ext>
    </p:extLst>
  </p:cSld>
  <p:clrMapOvr>
    <a:masterClrMapping/>
  </p:clrMapOvr>
  <p:hf sldNum="0"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345F85-6825-4539-922F-AC4C1C679633}"/>
              </a:ext>
            </a:extLst>
          </p:cNvPr>
          <p:cNvSpPr>
            <a:spLocks noGrp="1"/>
          </p:cNvSpPr>
          <p:nvPr>
            <p:ph type="dt" sz="half" idx="10"/>
          </p:nvPr>
        </p:nvSpPr>
        <p:spPr/>
        <p:txBody>
          <a:bodyPr/>
          <a:lstStyle/>
          <a:p>
            <a:fld id="{BF496D7E-DCC0-45B6-A8AE-BE4BDDBDB3CA}" type="datetimeFigureOut">
              <a:rPr lang="en-US" smtClean="0"/>
              <a:t>8/21/2018</a:t>
            </a:fld>
            <a:endParaRPr lang="en-US"/>
          </a:p>
        </p:txBody>
      </p:sp>
      <p:sp>
        <p:nvSpPr>
          <p:cNvPr id="3" name="Footer Placeholder 2">
            <a:extLst>
              <a:ext uri="{FF2B5EF4-FFF2-40B4-BE49-F238E27FC236}">
                <a16:creationId xmlns:a16="http://schemas.microsoft.com/office/drawing/2014/main" id="{B7718A5F-A586-477B-80CC-A3539572FF3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28D2D69-C33F-4335-8733-68E490464E35}"/>
              </a:ext>
            </a:extLst>
          </p:cNvPr>
          <p:cNvSpPr>
            <a:spLocks noGrp="1"/>
          </p:cNvSpPr>
          <p:nvPr>
            <p:ph type="sldNum" sz="quarter" idx="12"/>
          </p:nvPr>
        </p:nvSpPr>
        <p:spPr/>
        <p:txBody>
          <a:bodyPr/>
          <a:lstStyle/>
          <a:p>
            <a:fld id="{BE81E63D-BC5B-45E6-9E4E-BCC2EF520839}" type="slidenum">
              <a:rPr lang="en-US" smtClean="0"/>
              <a:t>‹#›</a:t>
            </a:fld>
            <a:endParaRPr lang="en-US"/>
          </a:p>
        </p:txBody>
      </p:sp>
    </p:spTree>
    <p:extLst>
      <p:ext uri="{BB962C8B-B14F-4D97-AF65-F5344CB8AC3E}">
        <p14:creationId xmlns:p14="http://schemas.microsoft.com/office/powerpoint/2010/main" val="1353028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White)">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idx="1"/>
          </p:nvPr>
        </p:nvSpPr>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4D5D47-1752-4D84-8BFB-C2F71A34C932}" type="datetime1">
              <a:rPr lang="en-US" smtClean="0"/>
              <a:t>8/21/2018</a:t>
            </a:fld>
            <a:endParaRPr lang="en-US" dirty="0"/>
          </a:p>
        </p:txBody>
      </p:sp>
      <p:sp>
        <p:nvSpPr>
          <p:cNvPr id="10"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532499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Split White BG)">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sz="half" idx="1"/>
          </p:nvPr>
        </p:nvSpPr>
        <p:spPr>
          <a:xfrm>
            <a:off x="838200" y="1594624"/>
            <a:ext cx="5181600" cy="4582339"/>
          </a:xfrm>
          <a:solidFill>
            <a:schemeClr val="bg1"/>
          </a:solid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594624"/>
            <a:ext cx="5181600" cy="4582339"/>
          </a:xfrm>
          <a:solidFill>
            <a:schemeClr val="bg1"/>
          </a:solid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C198DD1-C477-482D-A126-3FBDD1778E48}" type="datetime1">
              <a:rPr lang="en-US" smtClean="0"/>
              <a:t>8/21/2018</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
        <p:nvSpPr>
          <p:cNvPr id="10" name="Rectangle 9"/>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2"/>
              </a:solidFill>
            </a:endParaRPr>
          </a:p>
        </p:txBody>
      </p:sp>
    </p:spTree>
    <p:extLst>
      <p:ext uri="{BB962C8B-B14F-4D97-AF65-F5344CB8AC3E}">
        <p14:creationId xmlns:p14="http://schemas.microsoft.com/office/powerpoint/2010/main" val="716610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Boxed)">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idx="1"/>
          </p:nvPr>
        </p:nvSpPr>
        <p:spPr>
          <a:xfrm>
            <a:off x="838200" y="1335281"/>
            <a:ext cx="10515600" cy="4841682"/>
          </a:xfrm>
          <a:solidFill>
            <a:schemeClr val="bg1"/>
          </a:solidFill>
        </p:spPr>
        <p:txBody>
          <a:bodyPr lIns="228600" tIns="548640" rIns="274320"/>
          <a:lstStyle>
            <a:lvl1pPr marL="342900" indent="-342900">
              <a:lnSpc>
                <a:spcPct val="100000"/>
              </a:lnSpc>
              <a:spcAft>
                <a:spcPts val="1000"/>
              </a:spcAft>
              <a:buClr>
                <a:schemeClr val="accent1"/>
              </a:buClr>
              <a:buFont typeface="Arial" panose="020B0604020202020204" pitchFamily="34" charset="0"/>
              <a:buChar char="•"/>
              <a:defRPr sz="2500"/>
            </a:lvl1pPr>
            <a:lvl2pPr marL="800100" indent="-342900">
              <a:lnSpc>
                <a:spcPct val="100000"/>
              </a:lnSpc>
              <a:spcAft>
                <a:spcPts val="1000"/>
              </a:spcAft>
              <a:buClr>
                <a:schemeClr val="accent1"/>
              </a:buClr>
              <a:buFont typeface="Arial" panose="020B0604020202020204" pitchFamily="34" charset="0"/>
              <a:buChar char="•"/>
              <a:defRPr sz="2100"/>
            </a:lvl2pPr>
            <a:lvl3pPr marL="1200150" indent="-285750">
              <a:lnSpc>
                <a:spcPct val="100000"/>
              </a:lnSpc>
              <a:spcAft>
                <a:spcPts val="1000"/>
              </a:spcAft>
              <a:buClr>
                <a:schemeClr val="accent1"/>
              </a:buClr>
              <a:buFont typeface="Arial" panose="020B0604020202020204" pitchFamily="34" charset="0"/>
              <a:buChar char="•"/>
              <a:defRPr sz="1700"/>
            </a:lvl3pPr>
            <a:lvl4pPr marL="1657350" indent="-285750">
              <a:lnSpc>
                <a:spcPct val="100000"/>
              </a:lnSpc>
              <a:spcAft>
                <a:spcPts val="1000"/>
              </a:spcAft>
              <a:buClr>
                <a:schemeClr val="accent1"/>
              </a:buClr>
              <a:buFont typeface="Arial" panose="020B0604020202020204" pitchFamily="34" charset="0"/>
              <a:buChar char="•"/>
              <a:defRPr sz="1700"/>
            </a:lvl4pPr>
            <a:lvl5pPr marL="2114550" indent="-285750">
              <a:lnSpc>
                <a:spcPct val="100000"/>
              </a:lnSpc>
              <a:spcAft>
                <a:spcPts val="1000"/>
              </a:spcAft>
              <a:buClr>
                <a:schemeClr val="accent1"/>
              </a:buClr>
              <a:buFont typeface="Arial" panose="020B0604020202020204" pitchFamily="34" charset="0"/>
              <a:buChar char="•"/>
              <a:defRPr sz="17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198C9B-0587-4A1E-9E03-E4C9FE222F08}" type="datetime1">
              <a:rPr lang="en-US" smtClean="0"/>
              <a:t>8/21/2018</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9" name="Rectangle 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48584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Split Boxed)">
    <p:bg>
      <p:bgPr>
        <a:solidFill>
          <a:srgbClr val="E8E8E8"/>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sz="half" idx="1"/>
          </p:nvPr>
        </p:nvSpPr>
        <p:spPr>
          <a:xfrm>
            <a:off x="838200" y="1594624"/>
            <a:ext cx="5181600" cy="4582339"/>
          </a:xfrm>
          <a:solidFill>
            <a:schemeClr val="bg1"/>
          </a:solid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594624"/>
            <a:ext cx="5181600" cy="4582339"/>
          </a:xfrm>
          <a:solidFill>
            <a:schemeClr val="bg1"/>
          </a:solid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485A5BA-A5F9-4138-9E4B-FFD626F6437A}" type="datetime1">
              <a:rPr lang="en-US" smtClean="0"/>
              <a:t>8/21/2018</a:t>
            </a:fld>
            <a:endParaRPr lang="en-US" dirty="0"/>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55380107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068C556E-7101-4471-A958-3911E20944AB}" type="datetime1">
              <a:rPr lang="en-US" smtClean="0"/>
              <a:t>8/21/2018</a:t>
            </a:fld>
            <a:endParaRPr lang="en-US" dirty="0"/>
          </a:p>
        </p:txBody>
      </p:sp>
      <p:sp>
        <p:nvSpPr>
          <p:cNvPr id="12"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Optional Tagline Goes Here </a:t>
            </a:r>
            <a:r>
              <a:rPr lang="en-US">
                <a:solidFill>
                  <a:schemeClr val="accent1"/>
                </a:solidFill>
              </a:rPr>
              <a:t>|</a:t>
            </a:r>
            <a:r>
              <a:rPr lang="en-US"/>
              <a:t> mn.gov/websiteurl</a:t>
            </a:r>
            <a:endParaRPr lang="en-US" dirty="0"/>
          </a:p>
        </p:txBody>
      </p:sp>
      <p:sp>
        <p:nvSpPr>
          <p:cNvPr id="6"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7062332"/>
      </p:ext>
    </p:extLst>
  </p:cSld>
  <p:clrMap bg1="lt1" tx1="dk1" bg2="lt2" tx2="dk2" accent1="accent1" accent2="accent2" accent3="accent3" accent4="accent4" accent5="accent5" accent6="accent6" hlink="hlink" folHlink="folHlink"/>
  <p:sldLayoutIdLst>
    <p:sldLayoutId id="2147483788" r:id="rId1"/>
    <p:sldLayoutId id="2147483799" r:id="rId2"/>
    <p:sldLayoutId id="2147483787" r:id="rId3"/>
    <p:sldLayoutId id="2147483795" r:id="rId4"/>
    <p:sldLayoutId id="2147483711" r:id="rId5"/>
    <p:sldLayoutId id="2147483712" r:id="rId6"/>
    <p:sldLayoutId id="2147483790" r:id="rId7"/>
    <p:sldLayoutId id="2147483789" r:id="rId8"/>
    <p:sldLayoutId id="2147483714" r:id="rId9"/>
    <p:sldLayoutId id="2147483738" r:id="rId10"/>
    <p:sldLayoutId id="2147483739" r:id="rId11"/>
    <p:sldLayoutId id="2147483780" r:id="rId12"/>
    <p:sldLayoutId id="2147483773" r:id="rId13"/>
    <p:sldLayoutId id="2147483800" r:id="rId14"/>
    <p:sldLayoutId id="2147483688" r:id="rId15"/>
    <p:sldLayoutId id="2147483801" r:id="rId16"/>
    <p:sldLayoutId id="2147483802" r:id="rId17"/>
    <p:sldLayoutId id="2147483803" r:id="rId18"/>
    <p:sldLayoutId id="2147483744" r:id="rId19"/>
    <p:sldLayoutId id="2147483793" r:id="rId20"/>
    <p:sldLayoutId id="2147483772" r:id="rId21"/>
    <p:sldLayoutId id="2147483767" r:id="rId22"/>
    <p:sldLayoutId id="2147483769" r:id="rId23"/>
    <p:sldLayoutId id="2147483771" r:id="rId24"/>
    <p:sldLayoutId id="2147483770" r:id="rId25"/>
    <p:sldLayoutId id="2147483732" r:id="rId26"/>
    <p:sldLayoutId id="2147483794" r:id="rId27"/>
    <p:sldLayoutId id="2147483733" r:id="rId28"/>
    <p:sldLayoutId id="2147483747" r:id="rId29"/>
    <p:sldLayoutId id="2147483818" r:id="rId30"/>
    <p:sldLayoutId id="2147483805" r:id="rId31"/>
    <p:sldLayoutId id="2147483806" r:id="rId32"/>
    <p:sldLayoutId id="2147483750" r:id="rId33"/>
    <p:sldLayoutId id="2147483765" r:id="rId34"/>
    <p:sldLayoutId id="2147483781" r:id="rId35"/>
    <p:sldLayoutId id="2147483809" r:id="rId36"/>
    <p:sldLayoutId id="2147483808" r:id="rId37"/>
    <p:sldLayoutId id="2147483807" r:id="rId38"/>
    <p:sldLayoutId id="2147483819" r:id="rId39"/>
    <p:sldLayoutId id="2147483754" r:id="rId40"/>
    <p:sldLayoutId id="2147483755" r:id="rId41"/>
    <p:sldLayoutId id="2147483759" r:id="rId42"/>
    <p:sldLayoutId id="2147483753" r:id="rId43"/>
    <p:sldLayoutId id="2147483763" r:id="rId44"/>
    <p:sldLayoutId id="2147483762" r:id="rId45"/>
    <p:sldLayoutId id="2147483758" r:id="rId46"/>
    <p:sldLayoutId id="2147483756" r:id="rId47"/>
    <p:sldLayoutId id="2147483798" r:id="rId48"/>
    <p:sldLayoutId id="2147483797" r:id="rId49"/>
    <p:sldLayoutId id="2147483820" r:id="rId50"/>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0" y="4187952"/>
            <a:ext cx="12192000" cy="1199223"/>
          </a:xfrm>
        </p:spPr>
        <p:txBody>
          <a:bodyPr/>
          <a:lstStyle/>
          <a:p>
            <a:r>
              <a:rPr lang="en-US" dirty="0"/>
              <a:t>Pediatric Surge</a:t>
            </a:r>
            <a:br>
              <a:rPr lang="en-US" dirty="0"/>
            </a:br>
            <a:r>
              <a:rPr lang="en-US" dirty="0"/>
              <a:t>Non-Traumatic Disaster</a:t>
            </a:r>
          </a:p>
        </p:txBody>
      </p:sp>
      <p:sp>
        <p:nvSpPr>
          <p:cNvPr id="2" name="Text Placeholder 1"/>
          <p:cNvSpPr>
            <a:spLocks noGrp="1"/>
          </p:cNvSpPr>
          <p:nvPr>
            <p:ph type="body" sz="quarter" idx="14"/>
          </p:nvPr>
        </p:nvSpPr>
        <p:spPr>
          <a:xfrm>
            <a:off x="1244600" y="5512625"/>
            <a:ext cx="10490200" cy="1073421"/>
          </a:xfrm>
        </p:spPr>
        <p:txBody>
          <a:bodyPr>
            <a:normAutofit/>
          </a:bodyPr>
          <a:lstStyle/>
          <a:p>
            <a:r>
              <a:rPr lang="en-US" dirty="0" smtClean="0"/>
              <a:t>Dr. Paula Fink Kocken, Children’s Minnesota </a:t>
            </a:r>
            <a:r>
              <a:rPr lang="en-US" dirty="0">
                <a:solidFill>
                  <a:schemeClr val="accent2"/>
                </a:solidFill>
              </a:rPr>
              <a:t>|</a:t>
            </a:r>
            <a:r>
              <a:rPr lang="en-US" dirty="0"/>
              <a:t> </a:t>
            </a:r>
            <a:r>
              <a:rPr lang="en-US" dirty="0" smtClean="0"/>
              <a:t>Dr. Ashley Strobel, Hennepin County Medical Center</a:t>
            </a:r>
            <a:endParaRPr lang="en-US" sz="2200" dirty="0">
              <a:solidFill>
                <a:schemeClr val="accent2"/>
              </a:solidFill>
            </a:endParaRPr>
          </a:p>
          <a:p>
            <a:pPr algn="l"/>
            <a:r>
              <a:rPr lang="en-US" dirty="0" smtClean="0"/>
              <a:t>					2018</a:t>
            </a:r>
            <a:endParaRPr lang="en-US" dirty="0"/>
          </a:p>
        </p:txBody>
      </p:sp>
      <p:pic>
        <p:nvPicPr>
          <p:cNvPr id="5" name="MN.IT Services Logo" descr="Minnesota Department of Health"/>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0710" y="1775421"/>
            <a:ext cx="5670580" cy="813933"/>
          </a:xfrm>
          <a:prstGeom prst="rect">
            <a:avLst/>
          </a:prstGeom>
        </p:spPr>
      </p:pic>
    </p:spTree>
    <p:extLst>
      <p:ext uri="{BB962C8B-B14F-4D97-AF65-F5344CB8AC3E}">
        <p14:creationId xmlns:p14="http://schemas.microsoft.com/office/powerpoint/2010/main" val="2854273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D1406-3D36-4AD0-A6C6-40DB69066EBC}"/>
              </a:ext>
            </a:extLst>
          </p:cNvPr>
          <p:cNvSpPr>
            <a:spLocks noGrp="1"/>
          </p:cNvSpPr>
          <p:nvPr>
            <p:ph type="title"/>
          </p:nvPr>
        </p:nvSpPr>
        <p:spPr/>
        <p:txBody>
          <a:bodyPr>
            <a:normAutofit/>
          </a:bodyPr>
          <a:lstStyle/>
          <a:p>
            <a:r>
              <a:rPr lang="en-US" dirty="0"/>
              <a:t>Cholinergic Poisoning</a:t>
            </a:r>
          </a:p>
        </p:txBody>
      </p:sp>
      <p:sp>
        <p:nvSpPr>
          <p:cNvPr id="3" name="Content Placeholder 2">
            <a:extLst>
              <a:ext uri="{FF2B5EF4-FFF2-40B4-BE49-F238E27FC236}">
                <a16:creationId xmlns:a16="http://schemas.microsoft.com/office/drawing/2014/main" id="{A49DC422-6402-4321-AC4D-D98ED208753C}"/>
              </a:ext>
            </a:extLst>
          </p:cNvPr>
          <p:cNvSpPr>
            <a:spLocks noGrp="1"/>
          </p:cNvSpPr>
          <p:nvPr>
            <p:ph idx="1"/>
          </p:nvPr>
        </p:nvSpPr>
        <p:spPr>
          <a:xfrm>
            <a:off x="381000" y="1333500"/>
            <a:ext cx="10972800" cy="5524499"/>
          </a:xfrm>
        </p:spPr>
        <p:txBody>
          <a:bodyPr>
            <a:normAutofit lnSpcReduction="10000"/>
          </a:bodyPr>
          <a:lstStyle/>
          <a:p>
            <a:pPr lvl="2"/>
            <a:r>
              <a:rPr lang="en-US" sz="2800" dirty="0"/>
              <a:t>Cholinergic Toxidrome</a:t>
            </a:r>
          </a:p>
          <a:p>
            <a:pPr lvl="3"/>
            <a:r>
              <a:rPr lang="en-US" sz="2600" b="1" dirty="0"/>
              <a:t>DUMBELS</a:t>
            </a:r>
          </a:p>
          <a:p>
            <a:pPr lvl="4">
              <a:lnSpc>
                <a:spcPct val="110000"/>
              </a:lnSpc>
              <a:spcBef>
                <a:spcPts val="0"/>
              </a:spcBef>
              <a:spcAft>
                <a:spcPts val="0"/>
              </a:spcAft>
            </a:pPr>
            <a:r>
              <a:rPr lang="en-US" sz="2400" b="1" dirty="0"/>
              <a:t>D</a:t>
            </a:r>
            <a:r>
              <a:rPr lang="en-US" sz="2400" dirty="0"/>
              <a:t>iarrhea </a:t>
            </a:r>
          </a:p>
          <a:p>
            <a:pPr lvl="4">
              <a:lnSpc>
                <a:spcPct val="110000"/>
              </a:lnSpc>
              <a:spcBef>
                <a:spcPts val="0"/>
              </a:spcBef>
              <a:spcAft>
                <a:spcPts val="0"/>
              </a:spcAft>
            </a:pPr>
            <a:r>
              <a:rPr lang="en-US" sz="2400" b="1" dirty="0"/>
              <a:t>U</a:t>
            </a:r>
            <a:r>
              <a:rPr lang="en-US" sz="2400" dirty="0"/>
              <a:t>rination</a:t>
            </a:r>
          </a:p>
          <a:p>
            <a:pPr lvl="4">
              <a:lnSpc>
                <a:spcPct val="110000"/>
              </a:lnSpc>
              <a:spcBef>
                <a:spcPts val="0"/>
              </a:spcBef>
              <a:spcAft>
                <a:spcPts val="0"/>
              </a:spcAft>
            </a:pPr>
            <a:r>
              <a:rPr lang="en-US" sz="2400" b="1" dirty="0"/>
              <a:t>M</a:t>
            </a:r>
            <a:r>
              <a:rPr lang="en-US" sz="2400" dirty="0"/>
              <a:t>iosis- small pupils</a:t>
            </a:r>
          </a:p>
          <a:p>
            <a:pPr lvl="4">
              <a:lnSpc>
                <a:spcPct val="110000"/>
              </a:lnSpc>
              <a:spcBef>
                <a:spcPts val="0"/>
              </a:spcBef>
              <a:spcAft>
                <a:spcPts val="0"/>
              </a:spcAft>
            </a:pPr>
            <a:r>
              <a:rPr lang="en-US" sz="2400" b="1" dirty="0"/>
              <a:t>B</a:t>
            </a:r>
            <a:r>
              <a:rPr lang="en-US" sz="2400" dirty="0"/>
              <a:t>radycardia</a:t>
            </a:r>
          </a:p>
          <a:p>
            <a:pPr lvl="4">
              <a:lnSpc>
                <a:spcPct val="110000"/>
              </a:lnSpc>
              <a:spcBef>
                <a:spcPts val="0"/>
              </a:spcBef>
              <a:spcAft>
                <a:spcPts val="0"/>
              </a:spcAft>
            </a:pPr>
            <a:r>
              <a:rPr lang="en-US" sz="2400" b="1" dirty="0" err="1"/>
              <a:t>B</a:t>
            </a:r>
            <a:r>
              <a:rPr lang="en-US" sz="2400" dirty="0" err="1"/>
              <a:t>ronchorrhea</a:t>
            </a:r>
            <a:endParaRPr lang="en-US" sz="2400" dirty="0"/>
          </a:p>
          <a:p>
            <a:pPr lvl="4">
              <a:lnSpc>
                <a:spcPct val="110000"/>
              </a:lnSpc>
              <a:spcBef>
                <a:spcPts val="0"/>
              </a:spcBef>
              <a:spcAft>
                <a:spcPts val="0"/>
              </a:spcAft>
            </a:pPr>
            <a:r>
              <a:rPr lang="en-US" sz="2400" b="1" dirty="0"/>
              <a:t>B</a:t>
            </a:r>
            <a:r>
              <a:rPr lang="en-US" sz="2400" dirty="0"/>
              <a:t>ronchospasm</a:t>
            </a:r>
          </a:p>
          <a:p>
            <a:pPr lvl="4">
              <a:lnSpc>
                <a:spcPct val="110000"/>
              </a:lnSpc>
              <a:spcBef>
                <a:spcPts val="0"/>
              </a:spcBef>
              <a:spcAft>
                <a:spcPts val="0"/>
              </a:spcAft>
            </a:pPr>
            <a:r>
              <a:rPr lang="en-US" sz="2400" b="1" dirty="0"/>
              <a:t>E</a:t>
            </a:r>
            <a:r>
              <a:rPr lang="en-US" sz="2400" dirty="0"/>
              <a:t>mesis </a:t>
            </a:r>
          </a:p>
          <a:p>
            <a:pPr lvl="4">
              <a:lnSpc>
                <a:spcPct val="110000"/>
              </a:lnSpc>
              <a:spcBef>
                <a:spcPts val="0"/>
              </a:spcBef>
              <a:spcAft>
                <a:spcPts val="0"/>
              </a:spcAft>
            </a:pPr>
            <a:r>
              <a:rPr lang="en-US" sz="2400" b="1" dirty="0"/>
              <a:t>L</a:t>
            </a:r>
            <a:r>
              <a:rPr lang="en-US" sz="2400" dirty="0"/>
              <a:t>acrimation</a:t>
            </a:r>
          </a:p>
          <a:p>
            <a:pPr lvl="4">
              <a:lnSpc>
                <a:spcPct val="110000"/>
              </a:lnSpc>
              <a:spcBef>
                <a:spcPts val="0"/>
              </a:spcBef>
              <a:spcAft>
                <a:spcPts val="0"/>
              </a:spcAft>
            </a:pPr>
            <a:r>
              <a:rPr lang="en-US" sz="2400" b="1" dirty="0"/>
              <a:t>S</a:t>
            </a:r>
            <a:r>
              <a:rPr lang="en-US" sz="2400" dirty="0"/>
              <a:t>alivation</a:t>
            </a:r>
          </a:p>
          <a:p>
            <a:pPr lvl="4">
              <a:lnSpc>
                <a:spcPct val="110000"/>
              </a:lnSpc>
              <a:spcBef>
                <a:spcPts val="0"/>
              </a:spcBef>
              <a:spcAft>
                <a:spcPts val="0"/>
              </a:spcAft>
            </a:pPr>
            <a:r>
              <a:rPr lang="en-US" sz="2400" b="1" dirty="0"/>
              <a:t>S</a:t>
            </a:r>
            <a:r>
              <a:rPr lang="en-US" sz="2400" dirty="0"/>
              <a:t>ecretion</a:t>
            </a:r>
          </a:p>
          <a:p>
            <a:pPr lvl="4">
              <a:lnSpc>
                <a:spcPct val="110000"/>
              </a:lnSpc>
              <a:spcBef>
                <a:spcPts val="0"/>
              </a:spcBef>
              <a:spcAft>
                <a:spcPts val="0"/>
              </a:spcAft>
            </a:pPr>
            <a:r>
              <a:rPr lang="en-US" sz="2400" b="1" dirty="0"/>
              <a:t>S</a:t>
            </a:r>
            <a:r>
              <a:rPr lang="en-US" sz="2400" dirty="0"/>
              <a:t>weating</a:t>
            </a:r>
          </a:p>
          <a:p>
            <a:pPr lvl="4"/>
            <a:endParaRPr lang="en-US" dirty="0"/>
          </a:p>
          <a:p>
            <a:pPr lvl="2"/>
            <a:endParaRPr lang="en-US" dirty="0"/>
          </a:p>
          <a:p>
            <a:endParaRPr lang="en-US" dirty="0"/>
          </a:p>
          <a:p>
            <a:pPr lvl="2"/>
            <a:endParaRPr lang="en-US" dirty="0"/>
          </a:p>
        </p:txBody>
      </p:sp>
      <p:pic>
        <p:nvPicPr>
          <p:cNvPr id="4" name="Picture 3">
            <a:extLst>
              <a:ext uri="{FF2B5EF4-FFF2-40B4-BE49-F238E27FC236}">
                <a16:creationId xmlns:a16="http://schemas.microsoft.com/office/drawing/2014/main" id="{F92B4EA6-4ACA-49A3-AF03-BC03F3C2AABB}"/>
              </a:ext>
            </a:extLst>
          </p:cNvPr>
          <p:cNvPicPr>
            <a:picLocks noChangeAspect="1"/>
          </p:cNvPicPr>
          <p:nvPr/>
        </p:nvPicPr>
        <p:blipFill>
          <a:blip r:embed="rId2"/>
          <a:stretch>
            <a:fillRect/>
          </a:stretch>
        </p:blipFill>
        <p:spPr>
          <a:xfrm>
            <a:off x="8080388" y="1446527"/>
            <a:ext cx="2164956" cy="5298444"/>
          </a:xfrm>
          <a:prstGeom prst="rect">
            <a:avLst/>
          </a:prstGeom>
        </p:spPr>
      </p:pic>
    </p:spTree>
    <p:extLst>
      <p:ext uri="{BB962C8B-B14F-4D97-AF65-F5344CB8AC3E}">
        <p14:creationId xmlns:p14="http://schemas.microsoft.com/office/powerpoint/2010/main" val="12374287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D1406-3D36-4AD0-A6C6-40DB69066EBC}"/>
              </a:ext>
            </a:extLst>
          </p:cNvPr>
          <p:cNvSpPr>
            <a:spLocks noGrp="1"/>
          </p:cNvSpPr>
          <p:nvPr>
            <p:ph type="title"/>
          </p:nvPr>
        </p:nvSpPr>
        <p:spPr/>
        <p:txBody>
          <a:bodyPr>
            <a:normAutofit/>
          </a:bodyPr>
          <a:lstStyle/>
          <a:p>
            <a:r>
              <a:rPr lang="en-US" dirty="0"/>
              <a:t>Cholinergic Poisoning</a:t>
            </a:r>
          </a:p>
        </p:txBody>
      </p:sp>
      <p:sp>
        <p:nvSpPr>
          <p:cNvPr id="3" name="Content Placeholder 2">
            <a:extLst>
              <a:ext uri="{FF2B5EF4-FFF2-40B4-BE49-F238E27FC236}">
                <a16:creationId xmlns:a16="http://schemas.microsoft.com/office/drawing/2014/main" id="{A49DC422-6402-4321-AC4D-D98ED208753C}"/>
              </a:ext>
            </a:extLst>
          </p:cNvPr>
          <p:cNvSpPr>
            <a:spLocks noGrp="1"/>
          </p:cNvSpPr>
          <p:nvPr>
            <p:ph idx="1"/>
          </p:nvPr>
        </p:nvSpPr>
        <p:spPr>
          <a:xfrm>
            <a:off x="838200" y="1346200"/>
            <a:ext cx="10807700" cy="5511800"/>
          </a:xfrm>
        </p:spPr>
        <p:txBody>
          <a:bodyPr>
            <a:normAutofit/>
          </a:bodyPr>
          <a:lstStyle/>
          <a:p>
            <a:pPr lvl="1"/>
            <a:r>
              <a:rPr lang="en-US" sz="2800" dirty="0"/>
              <a:t>Organophosphate (Insecticides)/Nerve gases (terrorism)</a:t>
            </a:r>
          </a:p>
          <a:p>
            <a:pPr lvl="2"/>
            <a:r>
              <a:rPr lang="en-US" sz="2400" dirty="0"/>
              <a:t>Decontaminate</a:t>
            </a:r>
          </a:p>
          <a:p>
            <a:pPr lvl="3"/>
            <a:r>
              <a:rPr lang="en-US" sz="2000" dirty="0"/>
              <a:t>Wet vs. dry</a:t>
            </a:r>
          </a:p>
          <a:p>
            <a:pPr lvl="3"/>
            <a:r>
              <a:rPr lang="en-US" sz="2000" dirty="0"/>
              <a:t>Pediatric concerns (water temp./picture instructions/stay with family)</a:t>
            </a:r>
          </a:p>
          <a:p>
            <a:pPr lvl="2"/>
            <a:r>
              <a:rPr lang="en-US" sz="2400" dirty="0"/>
              <a:t>Treatment</a:t>
            </a:r>
          </a:p>
          <a:p>
            <a:pPr lvl="3"/>
            <a:r>
              <a:rPr lang="en-US" sz="2000" dirty="0"/>
              <a:t>Atropine: give in repeat doses until secretions decrease and airway resistance lessens</a:t>
            </a:r>
          </a:p>
          <a:p>
            <a:pPr lvl="3"/>
            <a:r>
              <a:rPr lang="en-US" sz="2000" dirty="0"/>
              <a:t>Pralidoxime: give once</a:t>
            </a:r>
          </a:p>
          <a:p>
            <a:pPr lvl="3"/>
            <a:r>
              <a:rPr lang="en-US" sz="2000" dirty="0"/>
              <a:t>Benzodiazepines: for seizures and severe exposure</a:t>
            </a:r>
          </a:p>
          <a:p>
            <a:pPr lvl="3"/>
            <a:endParaRPr lang="en-US" dirty="0"/>
          </a:p>
          <a:p>
            <a:pPr lvl="2"/>
            <a:endParaRPr lang="en-US" dirty="0"/>
          </a:p>
          <a:p>
            <a:endParaRPr lang="en-US" dirty="0"/>
          </a:p>
          <a:p>
            <a:pPr lvl="2"/>
            <a:endParaRPr lang="en-US" dirty="0"/>
          </a:p>
        </p:txBody>
      </p:sp>
    </p:spTree>
    <p:extLst>
      <p:ext uri="{BB962C8B-B14F-4D97-AF65-F5344CB8AC3E}">
        <p14:creationId xmlns:p14="http://schemas.microsoft.com/office/powerpoint/2010/main" val="37755336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A764A9D-436A-441A-BBD4-C6CD39BB87AA}"/>
              </a:ext>
            </a:extLst>
          </p:cNvPr>
          <p:cNvPicPr>
            <a:picLocks noChangeAspect="1"/>
          </p:cNvPicPr>
          <p:nvPr/>
        </p:nvPicPr>
        <p:blipFill>
          <a:blip r:embed="rId3"/>
          <a:stretch>
            <a:fillRect/>
          </a:stretch>
        </p:blipFill>
        <p:spPr>
          <a:xfrm>
            <a:off x="3416299" y="-20850"/>
            <a:ext cx="5343205" cy="6878850"/>
          </a:xfrm>
          <a:prstGeom prst="rect">
            <a:avLst/>
          </a:prstGeom>
        </p:spPr>
      </p:pic>
    </p:spTree>
    <p:extLst>
      <p:ext uri="{BB962C8B-B14F-4D97-AF65-F5344CB8AC3E}">
        <p14:creationId xmlns:p14="http://schemas.microsoft.com/office/powerpoint/2010/main" val="13346871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D1406-3D36-4AD0-A6C6-40DB69066EBC}"/>
              </a:ext>
            </a:extLst>
          </p:cNvPr>
          <p:cNvSpPr>
            <a:spLocks noGrp="1"/>
          </p:cNvSpPr>
          <p:nvPr>
            <p:ph type="title"/>
          </p:nvPr>
        </p:nvSpPr>
        <p:spPr/>
        <p:txBody>
          <a:bodyPr>
            <a:normAutofit fontScale="90000"/>
          </a:bodyPr>
          <a:lstStyle/>
          <a:p>
            <a:r>
              <a:rPr lang="en-US" dirty="0" smtClean="0"/>
              <a:t>Cyanide Poisoning</a:t>
            </a:r>
            <a:br>
              <a:rPr lang="en-US" dirty="0" smtClean="0"/>
            </a:br>
            <a:r>
              <a:rPr lang="en-US" dirty="0"/>
              <a:t>(</a:t>
            </a:r>
            <a:r>
              <a:rPr lang="en-US" dirty="0" smtClean="0"/>
              <a:t>Chemical </a:t>
            </a:r>
            <a:r>
              <a:rPr lang="en-US" dirty="0" err="1" smtClean="0"/>
              <a:t>Asphyxiants</a:t>
            </a:r>
            <a:r>
              <a:rPr lang="en-US" dirty="0" smtClean="0"/>
              <a:t>)</a:t>
            </a:r>
            <a:endParaRPr lang="en-US" dirty="0"/>
          </a:p>
        </p:txBody>
      </p:sp>
      <p:sp>
        <p:nvSpPr>
          <p:cNvPr id="3" name="Content Placeholder 2">
            <a:extLst>
              <a:ext uri="{FF2B5EF4-FFF2-40B4-BE49-F238E27FC236}">
                <a16:creationId xmlns:a16="http://schemas.microsoft.com/office/drawing/2014/main" id="{A49DC422-6402-4321-AC4D-D98ED208753C}"/>
              </a:ext>
            </a:extLst>
          </p:cNvPr>
          <p:cNvSpPr>
            <a:spLocks noGrp="1"/>
          </p:cNvSpPr>
          <p:nvPr>
            <p:ph idx="1"/>
          </p:nvPr>
        </p:nvSpPr>
        <p:spPr>
          <a:xfrm>
            <a:off x="838200" y="1346200"/>
            <a:ext cx="10515600" cy="5511800"/>
          </a:xfrm>
        </p:spPr>
        <p:txBody>
          <a:bodyPr>
            <a:normAutofit/>
          </a:bodyPr>
          <a:lstStyle/>
          <a:p>
            <a:pPr lvl="1"/>
            <a:r>
              <a:rPr lang="en-US" sz="2800" dirty="0"/>
              <a:t>Cyanide</a:t>
            </a:r>
          </a:p>
          <a:p>
            <a:pPr lvl="2"/>
            <a:r>
              <a:rPr lang="en-US" sz="2400" dirty="0"/>
              <a:t>Sources</a:t>
            </a:r>
          </a:p>
          <a:p>
            <a:pPr lvl="3"/>
            <a:r>
              <a:rPr lang="en-US" sz="2000" dirty="0"/>
              <a:t>Suicide, intentional or accidental poisoning</a:t>
            </a:r>
          </a:p>
          <a:p>
            <a:pPr lvl="3"/>
            <a:r>
              <a:rPr lang="en-US" sz="2000" dirty="0"/>
              <a:t>Structural fires</a:t>
            </a:r>
          </a:p>
          <a:p>
            <a:pPr lvl="2"/>
            <a:r>
              <a:rPr lang="en-US" sz="2400" dirty="0"/>
              <a:t>Toxidrome</a:t>
            </a:r>
          </a:p>
          <a:p>
            <a:pPr lvl="3"/>
            <a:r>
              <a:rPr lang="en-US" sz="2000" dirty="0"/>
              <a:t>Cyanosis-”chocolate brown” blood</a:t>
            </a:r>
          </a:p>
          <a:p>
            <a:pPr lvl="3"/>
            <a:r>
              <a:rPr lang="en-US" sz="2000" dirty="0"/>
              <a:t>Tachypnea</a:t>
            </a:r>
          </a:p>
          <a:p>
            <a:pPr lvl="2"/>
            <a:r>
              <a:rPr lang="en-US" sz="2400" dirty="0"/>
              <a:t>Diagnose</a:t>
            </a:r>
          </a:p>
          <a:p>
            <a:pPr lvl="3"/>
            <a:r>
              <a:rPr lang="en-US" sz="2000" dirty="0"/>
              <a:t>Sudden collapse</a:t>
            </a:r>
          </a:p>
          <a:p>
            <a:pPr lvl="3"/>
            <a:r>
              <a:rPr lang="en-US" sz="2000" dirty="0"/>
              <a:t>Lactate level &gt;8mmol</a:t>
            </a:r>
          </a:p>
          <a:p>
            <a:pPr marL="914400" lvl="2" indent="0">
              <a:buNone/>
            </a:pPr>
            <a:endParaRPr lang="en-US" dirty="0"/>
          </a:p>
          <a:p>
            <a:endParaRPr lang="en-US" dirty="0"/>
          </a:p>
          <a:p>
            <a:pPr lvl="2"/>
            <a:endParaRPr lang="en-US" dirty="0"/>
          </a:p>
        </p:txBody>
      </p:sp>
      <p:pic>
        <p:nvPicPr>
          <p:cNvPr id="4" name="Picture 3">
            <a:extLst>
              <a:ext uri="{FF2B5EF4-FFF2-40B4-BE49-F238E27FC236}">
                <a16:creationId xmlns:a16="http://schemas.microsoft.com/office/drawing/2014/main" id="{7B56C392-2C45-4391-AE06-30D0E0DDABCC}"/>
              </a:ext>
            </a:extLst>
          </p:cNvPr>
          <p:cNvPicPr>
            <a:picLocks noChangeAspect="1"/>
          </p:cNvPicPr>
          <p:nvPr/>
        </p:nvPicPr>
        <p:blipFill>
          <a:blip r:embed="rId3"/>
          <a:stretch>
            <a:fillRect/>
          </a:stretch>
        </p:blipFill>
        <p:spPr>
          <a:xfrm>
            <a:off x="8234660" y="3171923"/>
            <a:ext cx="2481287" cy="2700762"/>
          </a:xfrm>
          <a:prstGeom prst="rect">
            <a:avLst/>
          </a:prstGeom>
        </p:spPr>
      </p:pic>
    </p:spTree>
    <p:extLst>
      <p:ext uri="{BB962C8B-B14F-4D97-AF65-F5344CB8AC3E}">
        <p14:creationId xmlns:p14="http://schemas.microsoft.com/office/powerpoint/2010/main" val="1244568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D1406-3D36-4AD0-A6C6-40DB69066EBC}"/>
              </a:ext>
            </a:extLst>
          </p:cNvPr>
          <p:cNvSpPr>
            <a:spLocks noGrp="1"/>
          </p:cNvSpPr>
          <p:nvPr>
            <p:ph type="title"/>
          </p:nvPr>
        </p:nvSpPr>
        <p:spPr/>
        <p:txBody>
          <a:bodyPr>
            <a:normAutofit fontScale="90000"/>
          </a:bodyPr>
          <a:lstStyle/>
          <a:p>
            <a:r>
              <a:rPr lang="en-US" dirty="0"/>
              <a:t>Cyanide </a:t>
            </a:r>
            <a:r>
              <a:rPr lang="en-US" dirty="0" smtClean="0"/>
              <a:t>Poisoning Treatment</a:t>
            </a:r>
            <a:r>
              <a:rPr lang="en-US" dirty="0"/>
              <a:t/>
            </a:r>
            <a:br>
              <a:rPr lang="en-US" dirty="0"/>
            </a:br>
            <a:r>
              <a:rPr lang="en-US" dirty="0"/>
              <a:t>(Chemical </a:t>
            </a:r>
            <a:r>
              <a:rPr lang="en-US" dirty="0" err="1"/>
              <a:t>Asphyxiants</a:t>
            </a:r>
            <a:r>
              <a:rPr lang="en-US" dirty="0"/>
              <a:t>)</a:t>
            </a:r>
          </a:p>
        </p:txBody>
      </p:sp>
      <p:sp>
        <p:nvSpPr>
          <p:cNvPr id="3" name="Content Placeholder 2">
            <a:extLst>
              <a:ext uri="{FF2B5EF4-FFF2-40B4-BE49-F238E27FC236}">
                <a16:creationId xmlns:a16="http://schemas.microsoft.com/office/drawing/2014/main" id="{A49DC422-6402-4321-AC4D-D98ED208753C}"/>
              </a:ext>
            </a:extLst>
          </p:cNvPr>
          <p:cNvSpPr>
            <a:spLocks noGrp="1"/>
          </p:cNvSpPr>
          <p:nvPr>
            <p:ph idx="1"/>
          </p:nvPr>
        </p:nvSpPr>
        <p:spPr>
          <a:xfrm>
            <a:off x="838200" y="1346200"/>
            <a:ext cx="10515600" cy="5511799"/>
          </a:xfrm>
        </p:spPr>
        <p:txBody>
          <a:bodyPr>
            <a:normAutofit/>
          </a:bodyPr>
          <a:lstStyle/>
          <a:p>
            <a:r>
              <a:rPr lang="en-US" sz="2800" dirty="0"/>
              <a:t>Supportive care</a:t>
            </a:r>
          </a:p>
          <a:p>
            <a:pPr lvl="1"/>
            <a:r>
              <a:rPr lang="en-US" sz="2400" dirty="0"/>
              <a:t>Oxygen/IV fluids</a:t>
            </a:r>
          </a:p>
          <a:p>
            <a:r>
              <a:rPr lang="en-US" sz="2800" dirty="0"/>
              <a:t>Cyanide Antidotes</a:t>
            </a:r>
          </a:p>
          <a:p>
            <a:pPr lvl="1"/>
            <a:r>
              <a:rPr lang="en-US" sz="2400" dirty="0" err="1"/>
              <a:t>Cyanokit</a:t>
            </a:r>
            <a:r>
              <a:rPr lang="en-US" sz="2400" dirty="0"/>
              <a:t> preferred antidote</a:t>
            </a:r>
          </a:p>
          <a:p>
            <a:pPr lvl="2"/>
            <a:r>
              <a:rPr lang="en-US" sz="2000" dirty="0"/>
              <a:t>Hydroxocobalamin</a:t>
            </a:r>
          </a:p>
          <a:p>
            <a:pPr lvl="1"/>
            <a:r>
              <a:rPr lang="en-US" sz="2400" dirty="0"/>
              <a:t>Cyanide Antidote Kit (second line treatment)</a:t>
            </a:r>
          </a:p>
          <a:p>
            <a:pPr lvl="2"/>
            <a:r>
              <a:rPr lang="en-US" sz="2000" dirty="0"/>
              <a:t>Amyl Nitrite/Sodium Nitrite/Sodium Thiosulfate</a:t>
            </a:r>
          </a:p>
          <a:p>
            <a:pPr lvl="1"/>
            <a:endParaRPr lang="en-US" dirty="0"/>
          </a:p>
          <a:p>
            <a:pPr lvl="1"/>
            <a:endParaRPr lang="en-US" dirty="0"/>
          </a:p>
          <a:p>
            <a:endParaRPr lang="en-US" dirty="0"/>
          </a:p>
          <a:p>
            <a:endParaRPr lang="en-US" dirty="0"/>
          </a:p>
          <a:p>
            <a:endParaRPr lang="en-US" dirty="0"/>
          </a:p>
          <a:p>
            <a:pPr lvl="2"/>
            <a:endParaRPr lang="en-US" dirty="0"/>
          </a:p>
        </p:txBody>
      </p:sp>
    </p:spTree>
    <p:extLst>
      <p:ext uri="{BB962C8B-B14F-4D97-AF65-F5344CB8AC3E}">
        <p14:creationId xmlns:p14="http://schemas.microsoft.com/office/powerpoint/2010/main" val="32829355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D1406-3D36-4AD0-A6C6-40DB69066EBC}"/>
              </a:ext>
            </a:extLst>
          </p:cNvPr>
          <p:cNvSpPr>
            <a:spLocks noGrp="1"/>
          </p:cNvSpPr>
          <p:nvPr>
            <p:ph type="title"/>
          </p:nvPr>
        </p:nvSpPr>
        <p:spPr/>
        <p:txBody>
          <a:bodyPr>
            <a:normAutofit fontScale="90000"/>
          </a:bodyPr>
          <a:lstStyle/>
          <a:p>
            <a:r>
              <a:rPr lang="en-US" dirty="0" smtClean="0"/>
              <a:t>Carbon Monoxide Poisoning</a:t>
            </a:r>
            <a:r>
              <a:rPr lang="en-US" dirty="0"/>
              <a:t/>
            </a:r>
            <a:br>
              <a:rPr lang="en-US" dirty="0"/>
            </a:br>
            <a:r>
              <a:rPr lang="en-US" dirty="0"/>
              <a:t>(Chemical </a:t>
            </a:r>
            <a:r>
              <a:rPr lang="en-US" dirty="0" err="1"/>
              <a:t>Asphyxiants</a:t>
            </a:r>
            <a:r>
              <a:rPr lang="en-US" dirty="0"/>
              <a:t>)</a:t>
            </a:r>
          </a:p>
        </p:txBody>
      </p:sp>
      <p:sp>
        <p:nvSpPr>
          <p:cNvPr id="3" name="Content Placeholder 2">
            <a:extLst>
              <a:ext uri="{FF2B5EF4-FFF2-40B4-BE49-F238E27FC236}">
                <a16:creationId xmlns:a16="http://schemas.microsoft.com/office/drawing/2014/main" id="{A49DC422-6402-4321-AC4D-D98ED208753C}"/>
              </a:ext>
            </a:extLst>
          </p:cNvPr>
          <p:cNvSpPr>
            <a:spLocks noGrp="1"/>
          </p:cNvSpPr>
          <p:nvPr>
            <p:ph idx="1"/>
          </p:nvPr>
        </p:nvSpPr>
        <p:spPr>
          <a:xfrm>
            <a:off x="838200" y="1435100"/>
            <a:ext cx="10515600" cy="5245100"/>
          </a:xfrm>
        </p:spPr>
        <p:txBody>
          <a:bodyPr>
            <a:normAutofit/>
          </a:bodyPr>
          <a:lstStyle/>
          <a:p>
            <a:r>
              <a:rPr lang="en-US" sz="2800" dirty="0"/>
              <a:t>Carbon monoxide</a:t>
            </a:r>
          </a:p>
          <a:p>
            <a:pPr lvl="1"/>
            <a:r>
              <a:rPr lang="en-US" sz="2400" dirty="0"/>
              <a:t>Causes-poor ventilation</a:t>
            </a:r>
          </a:p>
          <a:p>
            <a:pPr lvl="2"/>
            <a:r>
              <a:rPr lang="en-US" sz="2000" dirty="0"/>
              <a:t>Toxidrome</a:t>
            </a:r>
          </a:p>
          <a:p>
            <a:pPr lvl="3"/>
            <a:r>
              <a:rPr lang="en-US" sz="1800" dirty="0"/>
              <a:t>Headache, vomiting, lethargy</a:t>
            </a:r>
          </a:p>
          <a:p>
            <a:pPr lvl="2"/>
            <a:r>
              <a:rPr lang="en-US" sz="2000" dirty="0"/>
              <a:t>Antidote</a:t>
            </a:r>
          </a:p>
          <a:p>
            <a:pPr lvl="3"/>
            <a:r>
              <a:rPr lang="en-US" sz="1800" dirty="0"/>
              <a:t>Oxygen</a:t>
            </a:r>
          </a:p>
          <a:p>
            <a:pPr lvl="2"/>
            <a:r>
              <a:rPr lang="en-US" sz="2000" dirty="0"/>
              <a:t>Treatment</a:t>
            </a:r>
          </a:p>
          <a:p>
            <a:pPr lvl="3"/>
            <a:r>
              <a:rPr lang="en-US" sz="1800" dirty="0"/>
              <a:t>Oxygen</a:t>
            </a:r>
          </a:p>
          <a:p>
            <a:pPr lvl="3"/>
            <a:r>
              <a:rPr lang="en-US" sz="1800" dirty="0"/>
              <a:t>Consider hyperbaric treatment</a:t>
            </a:r>
          </a:p>
          <a:p>
            <a:pPr lvl="3"/>
            <a:r>
              <a:rPr lang="en-US" sz="1800" dirty="0"/>
              <a:t>Contact tertiary care center</a:t>
            </a:r>
          </a:p>
          <a:p>
            <a:pPr lvl="2"/>
            <a:endParaRPr lang="en-US" dirty="0"/>
          </a:p>
          <a:p>
            <a:pPr lvl="1"/>
            <a:endParaRPr lang="en-US" dirty="0"/>
          </a:p>
        </p:txBody>
      </p:sp>
      <p:pic>
        <p:nvPicPr>
          <p:cNvPr id="4" name="Picture 3">
            <a:extLst>
              <a:ext uri="{FF2B5EF4-FFF2-40B4-BE49-F238E27FC236}">
                <a16:creationId xmlns:a16="http://schemas.microsoft.com/office/drawing/2014/main" id="{9BB9F171-9E9B-4C39-8556-A6A2B91CF901}"/>
              </a:ext>
            </a:extLst>
          </p:cNvPr>
          <p:cNvPicPr>
            <a:picLocks noChangeAspect="1"/>
          </p:cNvPicPr>
          <p:nvPr/>
        </p:nvPicPr>
        <p:blipFill>
          <a:blip r:embed="rId3"/>
          <a:stretch>
            <a:fillRect/>
          </a:stretch>
        </p:blipFill>
        <p:spPr>
          <a:xfrm>
            <a:off x="7213105" y="2448166"/>
            <a:ext cx="4285859" cy="3218967"/>
          </a:xfrm>
          <a:prstGeom prst="rect">
            <a:avLst/>
          </a:prstGeom>
        </p:spPr>
      </p:pic>
    </p:spTree>
    <p:extLst>
      <p:ext uri="{BB962C8B-B14F-4D97-AF65-F5344CB8AC3E}">
        <p14:creationId xmlns:p14="http://schemas.microsoft.com/office/powerpoint/2010/main" val="36218134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D1406-3D36-4AD0-A6C6-40DB69066EBC}"/>
              </a:ext>
            </a:extLst>
          </p:cNvPr>
          <p:cNvSpPr>
            <a:spLocks noGrp="1"/>
          </p:cNvSpPr>
          <p:nvPr>
            <p:ph type="title"/>
          </p:nvPr>
        </p:nvSpPr>
        <p:spPr/>
        <p:txBody>
          <a:bodyPr>
            <a:normAutofit fontScale="90000"/>
          </a:bodyPr>
          <a:lstStyle/>
          <a:p>
            <a:r>
              <a:rPr lang="en-US" dirty="0" smtClean="0"/>
              <a:t>Hydrocarbon Poisoning</a:t>
            </a:r>
            <a:br>
              <a:rPr lang="en-US" dirty="0" smtClean="0"/>
            </a:br>
            <a:r>
              <a:rPr lang="en-US" dirty="0" smtClean="0"/>
              <a:t>(Respiratory Syndrome)</a:t>
            </a:r>
            <a:endParaRPr lang="en-US" dirty="0"/>
          </a:p>
        </p:txBody>
      </p:sp>
      <p:sp>
        <p:nvSpPr>
          <p:cNvPr id="3" name="Content Placeholder 2">
            <a:extLst>
              <a:ext uri="{FF2B5EF4-FFF2-40B4-BE49-F238E27FC236}">
                <a16:creationId xmlns:a16="http://schemas.microsoft.com/office/drawing/2014/main" id="{A49DC422-6402-4321-AC4D-D98ED208753C}"/>
              </a:ext>
            </a:extLst>
          </p:cNvPr>
          <p:cNvSpPr>
            <a:spLocks noGrp="1"/>
          </p:cNvSpPr>
          <p:nvPr>
            <p:ph idx="1"/>
          </p:nvPr>
        </p:nvSpPr>
        <p:spPr>
          <a:xfrm>
            <a:off x="838200" y="1409700"/>
            <a:ext cx="10515600" cy="5321300"/>
          </a:xfrm>
        </p:spPr>
        <p:txBody>
          <a:bodyPr>
            <a:normAutofit lnSpcReduction="10000"/>
          </a:bodyPr>
          <a:lstStyle/>
          <a:p>
            <a:r>
              <a:rPr lang="en-US" sz="2800" dirty="0"/>
              <a:t>Hydrocarbons</a:t>
            </a:r>
          </a:p>
          <a:p>
            <a:pPr lvl="1"/>
            <a:r>
              <a:rPr lang="en-US" sz="2400" dirty="0"/>
              <a:t>Causes-Gasoline</a:t>
            </a:r>
          </a:p>
          <a:p>
            <a:pPr lvl="2"/>
            <a:r>
              <a:rPr lang="en-US" sz="2000" dirty="0"/>
              <a:t>Toxidrome</a:t>
            </a:r>
            <a:r>
              <a:rPr lang="en-US" dirty="0"/>
              <a:t>	</a:t>
            </a:r>
          </a:p>
          <a:p>
            <a:pPr lvl="3"/>
            <a:r>
              <a:rPr lang="en-US" sz="1800" dirty="0"/>
              <a:t>Cardio toxic</a:t>
            </a:r>
          </a:p>
          <a:p>
            <a:pPr lvl="3"/>
            <a:r>
              <a:rPr lang="en-US" sz="1800" dirty="0"/>
              <a:t>Agitation/Somnolence</a:t>
            </a:r>
          </a:p>
          <a:p>
            <a:pPr lvl="3"/>
            <a:r>
              <a:rPr lang="en-US" sz="1800" dirty="0"/>
              <a:t>Vomiting</a:t>
            </a:r>
          </a:p>
          <a:p>
            <a:pPr lvl="3"/>
            <a:r>
              <a:rPr lang="en-US" sz="1800" dirty="0"/>
              <a:t>Coughing/Dyspnea/Hypoxia</a:t>
            </a:r>
          </a:p>
          <a:p>
            <a:pPr lvl="2"/>
            <a:r>
              <a:rPr lang="en-US" sz="2000" dirty="0"/>
              <a:t>Decontaminate</a:t>
            </a:r>
          </a:p>
          <a:p>
            <a:pPr lvl="3"/>
            <a:r>
              <a:rPr lang="en-US" sz="1800" dirty="0"/>
              <a:t>Be aware, flammable</a:t>
            </a:r>
          </a:p>
          <a:p>
            <a:pPr lvl="3"/>
            <a:r>
              <a:rPr lang="en-US" sz="1800" dirty="0"/>
              <a:t>Irrigate eyes</a:t>
            </a:r>
          </a:p>
          <a:p>
            <a:pPr lvl="2"/>
            <a:r>
              <a:rPr lang="en-US" sz="2000" dirty="0"/>
              <a:t>Treatment/supportive</a:t>
            </a:r>
          </a:p>
          <a:p>
            <a:pPr lvl="3"/>
            <a:endParaRPr lang="en-US" dirty="0"/>
          </a:p>
          <a:p>
            <a:pPr lvl="1"/>
            <a:endParaRPr lang="en-US" dirty="0"/>
          </a:p>
        </p:txBody>
      </p:sp>
    </p:spTree>
    <p:extLst>
      <p:ext uri="{BB962C8B-B14F-4D97-AF65-F5344CB8AC3E}">
        <p14:creationId xmlns:p14="http://schemas.microsoft.com/office/powerpoint/2010/main" val="5772039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D1406-3D36-4AD0-A6C6-40DB69066EBC}"/>
              </a:ext>
            </a:extLst>
          </p:cNvPr>
          <p:cNvSpPr>
            <a:spLocks noGrp="1"/>
          </p:cNvSpPr>
          <p:nvPr>
            <p:ph type="title"/>
          </p:nvPr>
        </p:nvSpPr>
        <p:spPr/>
        <p:txBody>
          <a:bodyPr>
            <a:normAutofit/>
          </a:bodyPr>
          <a:lstStyle/>
          <a:p>
            <a:r>
              <a:rPr lang="en-US" dirty="0" smtClean="0"/>
              <a:t>Irritants (Respiratory Syndrome)</a:t>
            </a:r>
            <a:endParaRPr lang="en-US" dirty="0"/>
          </a:p>
        </p:txBody>
      </p:sp>
      <p:sp>
        <p:nvSpPr>
          <p:cNvPr id="3" name="Content Placeholder 2">
            <a:extLst>
              <a:ext uri="{FF2B5EF4-FFF2-40B4-BE49-F238E27FC236}">
                <a16:creationId xmlns:a16="http://schemas.microsoft.com/office/drawing/2014/main" id="{A49DC422-6402-4321-AC4D-D98ED208753C}"/>
              </a:ext>
            </a:extLst>
          </p:cNvPr>
          <p:cNvSpPr>
            <a:spLocks noGrp="1"/>
          </p:cNvSpPr>
          <p:nvPr>
            <p:ph idx="1"/>
          </p:nvPr>
        </p:nvSpPr>
        <p:spPr>
          <a:xfrm>
            <a:off x="838200" y="1460500"/>
            <a:ext cx="10515600" cy="5308600"/>
          </a:xfrm>
        </p:spPr>
        <p:txBody>
          <a:bodyPr>
            <a:normAutofit lnSpcReduction="10000"/>
          </a:bodyPr>
          <a:lstStyle/>
          <a:p>
            <a:r>
              <a:rPr lang="en-US" sz="2800" dirty="0"/>
              <a:t>Irritants</a:t>
            </a:r>
          </a:p>
          <a:p>
            <a:pPr lvl="1"/>
            <a:r>
              <a:rPr lang="en-US" sz="2400" dirty="0"/>
              <a:t>Causes-Crowd control gases (tear gas), Chlorine</a:t>
            </a:r>
          </a:p>
          <a:p>
            <a:pPr lvl="2"/>
            <a:r>
              <a:rPr lang="en-US" sz="2000" dirty="0"/>
              <a:t>Toxidrome</a:t>
            </a:r>
          </a:p>
          <a:p>
            <a:pPr lvl="3"/>
            <a:r>
              <a:rPr lang="en-US" sz="1800" dirty="0"/>
              <a:t>Airway swelling</a:t>
            </a:r>
          </a:p>
          <a:p>
            <a:pPr lvl="3"/>
            <a:r>
              <a:rPr lang="en-US" sz="1800" dirty="0"/>
              <a:t>Stridor</a:t>
            </a:r>
          </a:p>
          <a:p>
            <a:pPr lvl="3"/>
            <a:r>
              <a:rPr lang="en-US" sz="1800" dirty="0"/>
              <a:t>Eye irritation</a:t>
            </a:r>
          </a:p>
          <a:p>
            <a:pPr lvl="3"/>
            <a:r>
              <a:rPr lang="en-US" sz="1800" dirty="0"/>
              <a:t>Wheezing</a:t>
            </a:r>
          </a:p>
          <a:p>
            <a:pPr lvl="2"/>
            <a:r>
              <a:rPr lang="en-US" sz="2000" dirty="0"/>
              <a:t>Diagnose</a:t>
            </a:r>
          </a:p>
          <a:p>
            <a:pPr lvl="2"/>
            <a:r>
              <a:rPr lang="en-US" sz="2000" dirty="0"/>
              <a:t>Decontaminate</a:t>
            </a:r>
          </a:p>
          <a:p>
            <a:pPr lvl="2"/>
            <a:r>
              <a:rPr lang="en-US" sz="2000" dirty="0"/>
              <a:t>Treatment</a:t>
            </a:r>
          </a:p>
          <a:p>
            <a:pPr lvl="3"/>
            <a:r>
              <a:rPr lang="en-US" sz="1800" dirty="0"/>
              <a:t>Intubate/CPAP</a:t>
            </a:r>
          </a:p>
          <a:p>
            <a:pPr lvl="1"/>
            <a:endParaRPr lang="en-US" dirty="0"/>
          </a:p>
        </p:txBody>
      </p:sp>
      <p:pic>
        <p:nvPicPr>
          <p:cNvPr id="4" name="Picture 3">
            <a:extLst>
              <a:ext uri="{FF2B5EF4-FFF2-40B4-BE49-F238E27FC236}">
                <a16:creationId xmlns:a16="http://schemas.microsoft.com/office/drawing/2014/main" id="{B108EE5B-9D98-4E6B-9BC9-685DE1133225}"/>
              </a:ext>
            </a:extLst>
          </p:cNvPr>
          <p:cNvPicPr>
            <a:picLocks noChangeAspect="1"/>
          </p:cNvPicPr>
          <p:nvPr/>
        </p:nvPicPr>
        <p:blipFill>
          <a:blip r:embed="rId3"/>
          <a:stretch>
            <a:fillRect/>
          </a:stretch>
        </p:blipFill>
        <p:spPr>
          <a:xfrm>
            <a:off x="7722037" y="2705796"/>
            <a:ext cx="3188484" cy="3792041"/>
          </a:xfrm>
          <a:prstGeom prst="rect">
            <a:avLst/>
          </a:prstGeom>
        </p:spPr>
      </p:pic>
    </p:spTree>
    <p:extLst>
      <p:ext uri="{BB962C8B-B14F-4D97-AF65-F5344CB8AC3E}">
        <p14:creationId xmlns:p14="http://schemas.microsoft.com/office/powerpoint/2010/main" val="18520267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D1406-3D36-4AD0-A6C6-40DB69066EBC}"/>
              </a:ext>
            </a:extLst>
          </p:cNvPr>
          <p:cNvSpPr>
            <a:spLocks noGrp="1"/>
          </p:cNvSpPr>
          <p:nvPr>
            <p:ph type="title"/>
          </p:nvPr>
        </p:nvSpPr>
        <p:spPr/>
        <p:txBody>
          <a:bodyPr>
            <a:normAutofit fontScale="90000"/>
          </a:bodyPr>
          <a:lstStyle/>
          <a:p>
            <a:r>
              <a:rPr lang="en-US" dirty="0" smtClean="0"/>
              <a:t>Corrosive Poisoning</a:t>
            </a:r>
            <a:br>
              <a:rPr lang="en-US" dirty="0" smtClean="0"/>
            </a:br>
            <a:r>
              <a:rPr lang="en-US" dirty="0" smtClean="0"/>
              <a:t>(Respiratory Syndrome)</a:t>
            </a:r>
            <a:endParaRPr lang="en-US" dirty="0"/>
          </a:p>
        </p:txBody>
      </p:sp>
      <p:sp>
        <p:nvSpPr>
          <p:cNvPr id="3" name="Content Placeholder 2">
            <a:extLst>
              <a:ext uri="{FF2B5EF4-FFF2-40B4-BE49-F238E27FC236}">
                <a16:creationId xmlns:a16="http://schemas.microsoft.com/office/drawing/2014/main" id="{A49DC422-6402-4321-AC4D-D98ED208753C}"/>
              </a:ext>
            </a:extLst>
          </p:cNvPr>
          <p:cNvSpPr>
            <a:spLocks noGrp="1"/>
          </p:cNvSpPr>
          <p:nvPr>
            <p:ph idx="1"/>
          </p:nvPr>
        </p:nvSpPr>
        <p:spPr>
          <a:xfrm>
            <a:off x="838200" y="1447800"/>
            <a:ext cx="10515600" cy="5295900"/>
          </a:xfrm>
        </p:spPr>
        <p:txBody>
          <a:bodyPr>
            <a:normAutofit/>
          </a:bodyPr>
          <a:lstStyle/>
          <a:p>
            <a:r>
              <a:rPr lang="en-US" sz="2800" dirty="0"/>
              <a:t>Corrosives-Acids and Alkalis</a:t>
            </a:r>
          </a:p>
          <a:p>
            <a:pPr lvl="1"/>
            <a:r>
              <a:rPr lang="en-US" sz="2400" dirty="0"/>
              <a:t>Causes-Chemical spills (HF,HCL, </a:t>
            </a:r>
            <a:r>
              <a:rPr lang="en-US" sz="2400" dirty="0" err="1"/>
              <a:t>NaOH</a:t>
            </a:r>
            <a:r>
              <a:rPr lang="en-US" sz="2400" dirty="0"/>
              <a:t>,)</a:t>
            </a:r>
          </a:p>
          <a:p>
            <a:pPr lvl="2"/>
            <a:r>
              <a:rPr lang="en-US" sz="2000" dirty="0"/>
              <a:t>Symptoms</a:t>
            </a:r>
          </a:p>
          <a:p>
            <a:pPr lvl="3"/>
            <a:r>
              <a:rPr lang="en-US" sz="1800" dirty="0"/>
              <a:t>Pain</a:t>
            </a:r>
          </a:p>
          <a:p>
            <a:pPr lvl="3"/>
            <a:r>
              <a:rPr lang="en-US" sz="1800" dirty="0"/>
              <a:t>Burns</a:t>
            </a:r>
          </a:p>
          <a:p>
            <a:pPr lvl="2"/>
            <a:r>
              <a:rPr lang="en-US" sz="2000" dirty="0"/>
              <a:t>Decontaminate</a:t>
            </a:r>
          </a:p>
          <a:p>
            <a:pPr lvl="3"/>
            <a:r>
              <a:rPr lang="en-US" sz="1800" dirty="0"/>
              <a:t>Irrigate</a:t>
            </a:r>
          </a:p>
          <a:p>
            <a:pPr lvl="2"/>
            <a:r>
              <a:rPr lang="en-US" sz="2000" dirty="0"/>
              <a:t>Treatment</a:t>
            </a:r>
          </a:p>
          <a:p>
            <a:pPr lvl="3"/>
            <a:r>
              <a:rPr lang="en-US" sz="1800" dirty="0"/>
              <a:t>Treat as a burn</a:t>
            </a:r>
          </a:p>
          <a:p>
            <a:pPr lvl="3"/>
            <a:r>
              <a:rPr lang="en-US" sz="1800" dirty="0"/>
              <a:t>HF can bind with Calcium and cause hypocalcemia</a:t>
            </a:r>
          </a:p>
        </p:txBody>
      </p:sp>
    </p:spTree>
    <p:extLst>
      <p:ext uri="{BB962C8B-B14F-4D97-AF65-F5344CB8AC3E}">
        <p14:creationId xmlns:p14="http://schemas.microsoft.com/office/powerpoint/2010/main" val="7972396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D1406-3D36-4AD0-A6C6-40DB69066EBC}"/>
              </a:ext>
            </a:extLst>
          </p:cNvPr>
          <p:cNvSpPr>
            <a:spLocks noGrp="1"/>
          </p:cNvSpPr>
          <p:nvPr>
            <p:ph type="title"/>
          </p:nvPr>
        </p:nvSpPr>
        <p:spPr/>
        <p:txBody>
          <a:bodyPr>
            <a:normAutofit/>
          </a:bodyPr>
          <a:lstStyle/>
          <a:p>
            <a:r>
              <a:rPr lang="en-US" dirty="0" smtClean="0"/>
              <a:t>Drug Overdose Poisoning</a:t>
            </a:r>
            <a:endParaRPr lang="en-US" dirty="0"/>
          </a:p>
        </p:txBody>
      </p:sp>
      <p:sp>
        <p:nvSpPr>
          <p:cNvPr id="3" name="Content Placeholder 2">
            <a:extLst>
              <a:ext uri="{FF2B5EF4-FFF2-40B4-BE49-F238E27FC236}">
                <a16:creationId xmlns:a16="http://schemas.microsoft.com/office/drawing/2014/main" id="{A49DC422-6402-4321-AC4D-D98ED208753C}"/>
              </a:ext>
            </a:extLst>
          </p:cNvPr>
          <p:cNvSpPr>
            <a:spLocks noGrp="1"/>
          </p:cNvSpPr>
          <p:nvPr>
            <p:ph idx="1"/>
          </p:nvPr>
        </p:nvSpPr>
        <p:spPr>
          <a:xfrm>
            <a:off x="838200" y="1460500"/>
            <a:ext cx="10515600" cy="5232400"/>
          </a:xfrm>
        </p:spPr>
        <p:txBody>
          <a:bodyPr>
            <a:normAutofit/>
          </a:bodyPr>
          <a:lstStyle/>
          <a:p>
            <a:r>
              <a:rPr lang="en-US" sz="2800" dirty="0"/>
              <a:t>Opioids</a:t>
            </a:r>
          </a:p>
          <a:p>
            <a:pPr lvl="1"/>
            <a:r>
              <a:rPr lang="en-US" sz="2400" dirty="0"/>
              <a:t>Pain medications, heroin, </a:t>
            </a:r>
          </a:p>
          <a:p>
            <a:pPr lvl="2"/>
            <a:r>
              <a:rPr lang="en-US" sz="2000" dirty="0"/>
              <a:t>Toxidrome</a:t>
            </a:r>
          </a:p>
          <a:p>
            <a:pPr lvl="3"/>
            <a:r>
              <a:rPr lang="en-US" sz="1800" dirty="0"/>
              <a:t>Lethargy</a:t>
            </a:r>
          </a:p>
          <a:p>
            <a:pPr lvl="3"/>
            <a:r>
              <a:rPr lang="en-US" sz="1800" dirty="0"/>
              <a:t>CNS and respiratory depression</a:t>
            </a:r>
          </a:p>
          <a:p>
            <a:pPr lvl="3"/>
            <a:r>
              <a:rPr lang="en-US" sz="1800" dirty="0"/>
              <a:t>Hypoxia</a:t>
            </a:r>
          </a:p>
          <a:p>
            <a:pPr lvl="3"/>
            <a:r>
              <a:rPr lang="en-US" sz="1800" dirty="0"/>
              <a:t>Miosis</a:t>
            </a:r>
          </a:p>
          <a:p>
            <a:pPr lvl="2"/>
            <a:r>
              <a:rPr lang="en-US" sz="2000" dirty="0"/>
              <a:t>Antidote/treatment</a:t>
            </a:r>
          </a:p>
          <a:p>
            <a:pPr lvl="3"/>
            <a:r>
              <a:rPr lang="en-US" sz="1800" dirty="0"/>
              <a:t>Naloxone</a:t>
            </a:r>
          </a:p>
          <a:p>
            <a:pPr lvl="3"/>
            <a:r>
              <a:rPr lang="en-US" sz="1800" dirty="0"/>
              <a:t>Oxygen and ventilation</a:t>
            </a:r>
          </a:p>
          <a:p>
            <a:pPr marL="457200" lvl="1" indent="0">
              <a:buNone/>
            </a:pPr>
            <a:endParaRPr lang="en-US" dirty="0"/>
          </a:p>
        </p:txBody>
      </p:sp>
      <p:pic>
        <p:nvPicPr>
          <p:cNvPr id="5" name="Picture 4">
            <a:extLst>
              <a:ext uri="{FF2B5EF4-FFF2-40B4-BE49-F238E27FC236}">
                <a16:creationId xmlns:a16="http://schemas.microsoft.com/office/drawing/2014/main" id="{FE9CA90A-7D1E-4E39-B10A-C95948911718}"/>
              </a:ext>
            </a:extLst>
          </p:cNvPr>
          <p:cNvPicPr>
            <a:picLocks noChangeAspect="1"/>
          </p:cNvPicPr>
          <p:nvPr/>
        </p:nvPicPr>
        <p:blipFill>
          <a:blip r:embed="rId3"/>
          <a:stretch>
            <a:fillRect/>
          </a:stretch>
        </p:blipFill>
        <p:spPr>
          <a:xfrm>
            <a:off x="6910139" y="1856199"/>
            <a:ext cx="4048125" cy="4048125"/>
          </a:xfrm>
          <a:prstGeom prst="rect">
            <a:avLst/>
          </a:prstGeom>
        </p:spPr>
      </p:pic>
    </p:spTree>
    <p:extLst>
      <p:ext uri="{BB962C8B-B14F-4D97-AF65-F5344CB8AC3E}">
        <p14:creationId xmlns:p14="http://schemas.microsoft.com/office/powerpoint/2010/main" val="3659359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p:txBody>
          <a:bodyPr vert="horz" lIns="91440" tIns="45720" rIns="91440" bIns="45720" rtlCol="0" anchor="t">
            <a:normAutofit/>
          </a:bodyPr>
          <a:lstStyle/>
          <a:p>
            <a:pPr marL="0" indent="0">
              <a:buNone/>
            </a:pPr>
            <a:r>
              <a:rPr lang="en-US" b="1" dirty="0"/>
              <a:t>After viewing this module, the participant should be able to:</a:t>
            </a:r>
          </a:p>
          <a:p>
            <a:pPr marL="457200" indent="-457200">
              <a:buFont typeface="+mj-lt"/>
              <a:buAutoNum type="arabicPeriod"/>
            </a:pPr>
            <a:r>
              <a:rPr lang="en-US" dirty="0" smtClean="0"/>
              <a:t>Illustrate the unique physiological problems children have during a mass poisoning incident.</a:t>
            </a:r>
          </a:p>
          <a:p>
            <a:pPr marL="457200" indent="-457200">
              <a:buFont typeface="+mj-lt"/>
              <a:buAutoNum type="arabicPeriod"/>
            </a:pPr>
            <a:r>
              <a:rPr lang="en-US" dirty="0" smtClean="0"/>
              <a:t>List the common substances which could result in a mass poisoning incident.</a:t>
            </a:r>
          </a:p>
          <a:p>
            <a:pPr marL="457200" indent="-457200">
              <a:buFont typeface="+mj-lt"/>
              <a:buAutoNum type="arabicPeriod"/>
            </a:pPr>
            <a:r>
              <a:rPr lang="en-US" dirty="0" smtClean="0"/>
              <a:t>Identify </a:t>
            </a:r>
            <a:r>
              <a:rPr lang="en-US" dirty="0"/>
              <a:t>universal issues children have during infectious epidemics making them more vulnerable to illness.</a:t>
            </a:r>
          </a:p>
        </p:txBody>
      </p:sp>
    </p:spTree>
    <p:extLst>
      <p:ext uri="{BB962C8B-B14F-4D97-AF65-F5344CB8AC3E}">
        <p14:creationId xmlns:p14="http://schemas.microsoft.com/office/powerpoint/2010/main" val="16427678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D1406-3D36-4AD0-A6C6-40DB69066EBC}"/>
              </a:ext>
            </a:extLst>
          </p:cNvPr>
          <p:cNvSpPr>
            <a:spLocks noGrp="1"/>
          </p:cNvSpPr>
          <p:nvPr>
            <p:ph type="title"/>
          </p:nvPr>
        </p:nvSpPr>
        <p:spPr/>
        <p:txBody>
          <a:bodyPr>
            <a:normAutofit/>
          </a:bodyPr>
          <a:lstStyle/>
          <a:p>
            <a:r>
              <a:rPr lang="en-US" dirty="0" smtClean="0"/>
              <a:t>Drug Overdose Poisoning</a:t>
            </a:r>
            <a:endParaRPr lang="en-US" dirty="0"/>
          </a:p>
        </p:txBody>
      </p:sp>
      <p:sp>
        <p:nvSpPr>
          <p:cNvPr id="3" name="Content Placeholder 2">
            <a:extLst>
              <a:ext uri="{FF2B5EF4-FFF2-40B4-BE49-F238E27FC236}">
                <a16:creationId xmlns:a16="http://schemas.microsoft.com/office/drawing/2014/main" id="{A49DC422-6402-4321-AC4D-D98ED208753C}"/>
              </a:ext>
            </a:extLst>
          </p:cNvPr>
          <p:cNvSpPr>
            <a:spLocks noGrp="1"/>
          </p:cNvSpPr>
          <p:nvPr>
            <p:ph idx="1"/>
          </p:nvPr>
        </p:nvSpPr>
        <p:spPr>
          <a:xfrm>
            <a:off x="838200" y="1346200"/>
            <a:ext cx="10515600" cy="5511800"/>
          </a:xfrm>
        </p:spPr>
        <p:txBody>
          <a:bodyPr>
            <a:normAutofit lnSpcReduction="10000"/>
          </a:bodyPr>
          <a:lstStyle/>
          <a:p>
            <a:r>
              <a:rPr lang="en-US" sz="2800" dirty="0"/>
              <a:t>Synthetic Cannabinoids</a:t>
            </a:r>
          </a:p>
          <a:p>
            <a:pPr lvl="2"/>
            <a:r>
              <a:rPr lang="en-US" sz="2400" dirty="0"/>
              <a:t>Toxidrome</a:t>
            </a:r>
          </a:p>
          <a:p>
            <a:pPr lvl="3"/>
            <a:r>
              <a:rPr lang="en-US" sz="2000" dirty="0"/>
              <a:t>No clear toxidrome</a:t>
            </a:r>
          </a:p>
          <a:p>
            <a:pPr lvl="3"/>
            <a:r>
              <a:rPr lang="en-US" sz="2000" dirty="0"/>
              <a:t>Agitation/somnolence</a:t>
            </a:r>
          </a:p>
          <a:p>
            <a:pPr lvl="3"/>
            <a:r>
              <a:rPr lang="en-US" sz="2000" dirty="0"/>
              <a:t>Cardiotoxic</a:t>
            </a:r>
          </a:p>
          <a:p>
            <a:pPr lvl="3"/>
            <a:r>
              <a:rPr lang="en-US" sz="2000" dirty="0"/>
              <a:t>Seizures/Coma/Death</a:t>
            </a:r>
          </a:p>
          <a:p>
            <a:pPr lvl="2"/>
            <a:r>
              <a:rPr lang="en-US" sz="2400" dirty="0"/>
              <a:t>Antidote</a:t>
            </a:r>
          </a:p>
          <a:p>
            <a:pPr lvl="3"/>
            <a:r>
              <a:rPr lang="en-US" sz="2000" dirty="0"/>
              <a:t>None</a:t>
            </a:r>
          </a:p>
          <a:p>
            <a:pPr lvl="2"/>
            <a:r>
              <a:rPr lang="en-US" sz="2400" dirty="0"/>
              <a:t>Treatment</a:t>
            </a:r>
          </a:p>
          <a:p>
            <a:pPr lvl="3"/>
            <a:r>
              <a:rPr lang="en-US" sz="2000" dirty="0"/>
              <a:t>Supportive care</a:t>
            </a:r>
          </a:p>
          <a:p>
            <a:pPr lvl="3"/>
            <a:r>
              <a:rPr lang="en-US" sz="2000" dirty="0"/>
              <a:t>Benzodiazepines for agitation and seizures</a:t>
            </a:r>
          </a:p>
        </p:txBody>
      </p:sp>
      <p:pic>
        <p:nvPicPr>
          <p:cNvPr id="4" name="Picture 3">
            <a:extLst>
              <a:ext uri="{FF2B5EF4-FFF2-40B4-BE49-F238E27FC236}">
                <a16:creationId xmlns:a16="http://schemas.microsoft.com/office/drawing/2014/main" id="{44E8F401-5F00-466E-B000-184A27DE01CD}"/>
              </a:ext>
            </a:extLst>
          </p:cNvPr>
          <p:cNvPicPr>
            <a:picLocks noChangeAspect="1"/>
          </p:cNvPicPr>
          <p:nvPr/>
        </p:nvPicPr>
        <p:blipFill>
          <a:blip r:embed="rId3"/>
          <a:stretch>
            <a:fillRect/>
          </a:stretch>
        </p:blipFill>
        <p:spPr>
          <a:xfrm>
            <a:off x="7446908" y="1983179"/>
            <a:ext cx="3724112" cy="4530436"/>
          </a:xfrm>
          <a:prstGeom prst="rect">
            <a:avLst/>
          </a:prstGeom>
        </p:spPr>
      </p:pic>
    </p:spTree>
    <p:extLst>
      <p:ext uri="{BB962C8B-B14F-4D97-AF65-F5344CB8AC3E}">
        <p14:creationId xmlns:p14="http://schemas.microsoft.com/office/powerpoint/2010/main" val="6536400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D1406-3D36-4AD0-A6C6-40DB69066EBC}"/>
              </a:ext>
            </a:extLst>
          </p:cNvPr>
          <p:cNvSpPr>
            <a:spLocks noGrp="1"/>
          </p:cNvSpPr>
          <p:nvPr>
            <p:ph type="title"/>
          </p:nvPr>
        </p:nvSpPr>
        <p:spPr/>
        <p:txBody>
          <a:bodyPr>
            <a:normAutofit/>
          </a:bodyPr>
          <a:lstStyle/>
          <a:p>
            <a:r>
              <a:rPr lang="en-US" dirty="0" smtClean="0"/>
              <a:t>Infectious Diseases</a:t>
            </a:r>
            <a:endParaRPr lang="en-US" dirty="0"/>
          </a:p>
        </p:txBody>
      </p:sp>
      <p:sp>
        <p:nvSpPr>
          <p:cNvPr id="3" name="Content Placeholder 2">
            <a:extLst>
              <a:ext uri="{FF2B5EF4-FFF2-40B4-BE49-F238E27FC236}">
                <a16:creationId xmlns:a16="http://schemas.microsoft.com/office/drawing/2014/main" id="{A49DC422-6402-4321-AC4D-D98ED208753C}"/>
              </a:ext>
            </a:extLst>
          </p:cNvPr>
          <p:cNvSpPr>
            <a:spLocks noGrp="1"/>
          </p:cNvSpPr>
          <p:nvPr>
            <p:ph idx="1"/>
          </p:nvPr>
        </p:nvSpPr>
        <p:spPr>
          <a:xfrm>
            <a:off x="838200" y="1384300"/>
            <a:ext cx="10515600" cy="5384800"/>
          </a:xfrm>
        </p:spPr>
        <p:txBody>
          <a:bodyPr>
            <a:normAutofit/>
          </a:bodyPr>
          <a:lstStyle/>
          <a:p>
            <a:r>
              <a:rPr lang="en-US" sz="2800" dirty="0"/>
              <a:t>Pediatric Unique Issues</a:t>
            </a:r>
          </a:p>
          <a:p>
            <a:pPr lvl="1"/>
            <a:r>
              <a:rPr lang="en-US" sz="2400" dirty="0"/>
              <a:t>May not recognize that they are ill</a:t>
            </a:r>
          </a:p>
          <a:p>
            <a:pPr lvl="1"/>
            <a:r>
              <a:rPr lang="en-US" sz="2400" dirty="0"/>
              <a:t>Will resist wearing personal protective equipment</a:t>
            </a:r>
          </a:p>
          <a:p>
            <a:pPr lvl="1"/>
            <a:r>
              <a:rPr lang="en-US" sz="2400" dirty="0"/>
              <a:t>More likely to become infected</a:t>
            </a:r>
          </a:p>
          <a:p>
            <a:pPr lvl="2"/>
            <a:r>
              <a:rPr lang="en-US" sz="2000" dirty="0"/>
              <a:t>Faster metabolism, </a:t>
            </a:r>
          </a:p>
          <a:p>
            <a:pPr lvl="2"/>
            <a:r>
              <a:rPr lang="en-US" sz="2000" dirty="0"/>
              <a:t>Faster respiratory rate</a:t>
            </a:r>
          </a:p>
          <a:p>
            <a:pPr lvl="2"/>
            <a:r>
              <a:rPr lang="en-US" sz="2000" dirty="0"/>
              <a:t>Often held by adults, increasing infection risk</a:t>
            </a:r>
          </a:p>
          <a:p>
            <a:pPr lvl="2"/>
            <a:r>
              <a:rPr lang="en-US" sz="2000" dirty="0"/>
              <a:t>Surface area greater ratio to size</a:t>
            </a:r>
          </a:p>
        </p:txBody>
      </p:sp>
    </p:spTree>
    <p:extLst>
      <p:ext uri="{BB962C8B-B14F-4D97-AF65-F5344CB8AC3E}">
        <p14:creationId xmlns:p14="http://schemas.microsoft.com/office/powerpoint/2010/main" val="20751714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D1406-3D36-4AD0-A6C6-40DB69066EBC}"/>
              </a:ext>
            </a:extLst>
          </p:cNvPr>
          <p:cNvSpPr>
            <a:spLocks noGrp="1"/>
          </p:cNvSpPr>
          <p:nvPr>
            <p:ph type="title"/>
          </p:nvPr>
        </p:nvSpPr>
        <p:spPr/>
        <p:txBody>
          <a:bodyPr>
            <a:normAutofit/>
          </a:bodyPr>
          <a:lstStyle/>
          <a:p>
            <a:r>
              <a:rPr lang="en-US" dirty="0" smtClean="0"/>
              <a:t>Infectious Diseases</a:t>
            </a:r>
            <a:endParaRPr lang="en-US" dirty="0"/>
          </a:p>
        </p:txBody>
      </p:sp>
      <p:sp>
        <p:nvSpPr>
          <p:cNvPr id="3" name="Content Placeholder 2">
            <a:extLst>
              <a:ext uri="{FF2B5EF4-FFF2-40B4-BE49-F238E27FC236}">
                <a16:creationId xmlns:a16="http://schemas.microsoft.com/office/drawing/2014/main" id="{A49DC422-6402-4321-AC4D-D98ED208753C}"/>
              </a:ext>
            </a:extLst>
          </p:cNvPr>
          <p:cNvSpPr>
            <a:spLocks noGrp="1"/>
          </p:cNvSpPr>
          <p:nvPr>
            <p:ph idx="1"/>
          </p:nvPr>
        </p:nvSpPr>
        <p:spPr>
          <a:xfrm>
            <a:off x="838200" y="1460500"/>
            <a:ext cx="10515600" cy="5257800"/>
          </a:xfrm>
        </p:spPr>
        <p:txBody>
          <a:bodyPr>
            <a:normAutofit/>
          </a:bodyPr>
          <a:lstStyle/>
          <a:p>
            <a:r>
              <a:rPr lang="en-US" sz="2800" dirty="0"/>
              <a:t>Pediatric Unique Issues</a:t>
            </a:r>
          </a:p>
          <a:p>
            <a:pPr lvl="1"/>
            <a:r>
              <a:rPr lang="en-US" sz="2400" dirty="0"/>
              <a:t>Antibiotics specific to size and age of child</a:t>
            </a:r>
          </a:p>
          <a:p>
            <a:pPr lvl="2"/>
            <a:r>
              <a:rPr lang="en-US" sz="2000" dirty="0"/>
              <a:t>Some antibiotics should not be given to children</a:t>
            </a:r>
          </a:p>
          <a:p>
            <a:pPr lvl="1"/>
            <a:r>
              <a:rPr lang="en-US" sz="2400" dirty="0"/>
              <a:t>Change status faster</a:t>
            </a:r>
          </a:p>
          <a:p>
            <a:pPr lvl="2"/>
            <a:r>
              <a:rPr lang="en-US" sz="2000" dirty="0"/>
              <a:t>Faster metabolic rate</a:t>
            </a:r>
          </a:p>
          <a:p>
            <a:pPr lvl="2"/>
            <a:r>
              <a:rPr lang="en-US" sz="2000" dirty="0"/>
              <a:t>Loss of temperature faster</a:t>
            </a:r>
          </a:p>
          <a:p>
            <a:pPr lvl="2"/>
            <a:r>
              <a:rPr lang="en-US" sz="2000" dirty="0"/>
              <a:t>Become dehydrated faster</a:t>
            </a:r>
          </a:p>
          <a:p>
            <a:pPr lvl="2"/>
            <a:r>
              <a:rPr lang="en-US" sz="2000" dirty="0"/>
              <a:t>Less able to handle shock</a:t>
            </a:r>
          </a:p>
          <a:p>
            <a:pPr lvl="1"/>
            <a:r>
              <a:rPr lang="en-US" sz="2400" dirty="0"/>
              <a:t>Low glucose stores</a:t>
            </a:r>
          </a:p>
        </p:txBody>
      </p:sp>
      <p:pic>
        <p:nvPicPr>
          <p:cNvPr id="4" name="Picture 3">
            <a:extLst>
              <a:ext uri="{FF2B5EF4-FFF2-40B4-BE49-F238E27FC236}">
                <a16:creationId xmlns:a16="http://schemas.microsoft.com/office/drawing/2014/main" id="{ACE7869B-6166-4746-94DD-33EE70ED17AB}"/>
              </a:ext>
            </a:extLst>
          </p:cNvPr>
          <p:cNvPicPr>
            <a:picLocks noChangeAspect="1"/>
          </p:cNvPicPr>
          <p:nvPr/>
        </p:nvPicPr>
        <p:blipFill>
          <a:blip r:embed="rId3"/>
          <a:stretch>
            <a:fillRect/>
          </a:stretch>
        </p:blipFill>
        <p:spPr>
          <a:xfrm>
            <a:off x="7508061" y="3702122"/>
            <a:ext cx="2591025" cy="1140051"/>
          </a:xfrm>
          <a:prstGeom prst="rect">
            <a:avLst/>
          </a:prstGeom>
        </p:spPr>
      </p:pic>
    </p:spTree>
    <p:extLst>
      <p:ext uri="{BB962C8B-B14F-4D97-AF65-F5344CB8AC3E}">
        <p14:creationId xmlns:p14="http://schemas.microsoft.com/office/powerpoint/2010/main" val="1534236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D1406-3D36-4AD0-A6C6-40DB69066EBC}"/>
              </a:ext>
            </a:extLst>
          </p:cNvPr>
          <p:cNvSpPr>
            <a:spLocks noGrp="1"/>
          </p:cNvSpPr>
          <p:nvPr>
            <p:ph type="title"/>
          </p:nvPr>
        </p:nvSpPr>
        <p:spPr/>
        <p:txBody>
          <a:bodyPr>
            <a:normAutofit fontScale="90000"/>
          </a:bodyPr>
          <a:lstStyle/>
          <a:p>
            <a:r>
              <a:rPr lang="en-US" dirty="0" smtClean="0"/>
              <a:t>Terrorism</a:t>
            </a:r>
            <a:br>
              <a:rPr lang="en-US" dirty="0" smtClean="0"/>
            </a:br>
            <a:r>
              <a:rPr lang="en-US" dirty="0" smtClean="0"/>
              <a:t>Infectious Diseases</a:t>
            </a:r>
            <a:endParaRPr lang="en-US" dirty="0"/>
          </a:p>
        </p:txBody>
      </p:sp>
      <p:sp>
        <p:nvSpPr>
          <p:cNvPr id="3" name="Content Placeholder 2">
            <a:extLst>
              <a:ext uri="{FF2B5EF4-FFF2-40B4-BE49-F238E27FC236}">
                <a16:creationId xmlns:a16="http://schemas.microsoft.com/office/drawing/2014/main" id="{A49DC422-6402-4321-AC4D-D98ED208753C}"/>
              </a:ext>
            </a:extLst>
          </p:cNvPr>
          <p:cNvSpPr>
            <a:spLocks noGrp="1"/>
          </p:cNvSpPr>
          <p:nvPr>
            <p:ph idx="1"/>
          </p:nvPr>
        </p:nvSpPr>
        <p:spPr>
          <a:xfrm>
            <a:off x="838200" y="1409700"/>
            <a:ext cx="10515600" cy="5130800"/>
          </a:xfrm>
        </p:spPr>
        <p:txBody>
          <a:bodyPr>
            <a:normAutofit lnSpcReduction="10000"/>
          </a:bodyPr>
          <a:lstStyle/>
          <a:p>
            <a:r>
              <a:rPr lang="en-US" sz="2800" dirty="0"/>
              <a:t>Anthrax</a:t>
            </a:r>
          </a:p>
          <a:p>
            <a:pPr lvl="1"/>
            <a:r>
              <a:rPr lang="en-US" sz="2400" dirty="0"/>
              <a:t>Powder dissemination</a:t>
            </a:r>
          </a:p>
          <a:p>
            <a:pPr lvl="1"/>
            <a:r>
              <a:rPr lang="en-US" sz="2400" dirty="0"/>
              <a:t>Antibiotic treatment</a:t>
            </a:r>
          </a:p>
          <a:p>
            <a:pPr lvl="2"/>
            <a:r>
              <a:rPr lang="en-US" sz="2000" dirty="0"/>
              <a:t>No Doxycycline for &lt; 8 years of age</a:t>
            </a:r>
          </a:p>
          <a:p>
            <a:r>
              <a:rPr lang="en-US" sz="2800" dirty="0"/>
              <a:t>Botulism</a:t>
            </a:r>
          </a:p>
          <a:p>
            <a:pPr lvl="1"/>
            <a:r>
              <a:rPr lang="en-US" sz="2400" dirty="0"/>
              <a:t>Contaminated food</a:t>
            </a:r>
          </a:p>
          <a:p>
            <a:pPr lvl="1"/>
            <a:r>
              <a:rPr lang="en-US" sz="2400" dirty="0"/>
              <a:t>Dehydration</a:t>
            </a:r>
          </a:p>
          <a:p>
            <a:r>
              <a:rPr lang="en-US" sz="2800" dirty="0"/>
              <a:t>Plague</a:t>
            </a:r>
          </a:p>
          <a:p>
            <a:r>
              <a:rPr lang="en-US" sz="2800" dirty="0"/>
              <a:t>Small Pox</a:t>
            </a:r>
          </a:p>
        </p:txBody>
      </p:sp>
    </p:spTree>
    <p:extLst>
      <p:ext uri="{BB962C8B-B14F-4D97-AF65-F5344CB8AC3E}">
        <p14:creationId xmlns:p14="http://schemas.microsoft.com/office/powerpoint/2010/main" val="26923559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D1406-3D36-4AD0-A6C6-40DB69066EBC}"/>
              </a:ext>
            </a:extLst>
          </p:cNvPr>
          <p:cNvSpPr>
            <a:spLocks noGrp="1"/>
          </p:cNvSpPr>
          <p:nvPr>
            <p:ph type="title"/>
          </p:nvPr>
        </p:nvSpPr>
        <p:spPr/>
        <p:txBody>
          <a:bodyPr>
            <a:normAutofit fontScale="90000"/>
          </a:bodyPr>
          <a:lstStyle/>
          <a:p>
            <a:r>
              <a:rPr lang="en-US" dirty="0" smtClean="0"/>
              <a:t>Epidemic Agents</a:t>
            </a:r>
            <a:br>
              <a:rPr lang="en-US" dirty="0" smtClean="0"/>
            </a:br>
            <a:r>
              <a:rPr lang="en-US" dirty="0" smtClean="0"/>
              <a:t>Infectious Diseases</a:t>
            </a:r>
            <a:endParaRPr lang="en-US" dirty="0"/>
          </a:p>
        </p:txBody>
      </p:sp>
      <p:sp>
        <p:nvSpPr>
          <p:cNvPr id="3" name="Content Placeholder 2">
            <a:extLst>
              <a:ext uri="{FF2B5EF4-FFF2-40B4-BE49-F238E27FC236}">
                <a16:creationId xmlns:a16="http://schemas.microsoft.com/office/drawing/2014/main" id="{A49DC422-6402-4321-AC4D-D98ED208753C}"/>
              </a:ext>
            </a:extLst>
          </p:cNvPr>
          <p:cNvSpPr>
            <a:spLocks noGrp="1"/>
          </p:cNvSpPr>
          <p:nvPr>
            <p:ph idx="1"/>
          </p:nvPr>
        </p:nvSpPr>
        <p:spPr>
          <a:xfrm>
            <a:off x="838200" y="1460500"/>
            <a:ext cx="10515600" cy="5219700"/>
          </a:xfrm>
        </p:spPr>
        <p:txBody>
          <a:bodyPr>
            <a:normAutofit/>
          </a:bodyPr>
          <a:lstStyle/>
          <a:p>
            <a:r>
              <a:rPr lang="en-US" sz="2800" dirty="0"/>
              <a:t>Pertussis</a:t>
            </a:r>
          </a:p>
          <a:p>
            <a:pPr lvl="1"/>
            <a:r>
              <a:rPr lang="en-US" sz="2400" dirty="0"/>
              <a:t>Support respiratory distress</a:t>
            </a:r>
          </a:p>
          <a:p>
            <a:pPr lvl="1"/>
            <a:r>
              <a:rPr lang="en-US" sz="2400" dirty="0"/>
              <a:t>Contain spread of infection</a:t>
            </a:r>
          </a:p>
          <a:p>
            <a:r>
              <a:rPr lang="en-US" sz="2800" dirty="0"/>
              <a:t>Influenza</a:t>
            </a:r>
          </a:p>
          <a:p>
            <a:pPr lvl="1"/>
            <a:r>
              <a:rPr lang="en-US" sz="2400" dirty="0"/>
              <a:t>Support respiratory distress</a:t>
            </a:r>
          </a:p>
          <a:p>
            <a:pPr lvl="1"/>
            <a:r>
              <a:rPr lang="en-US" sz="2400" dirty="0"/>
              <a:t>Contain spread of infection</a:t>
            </a:r>
          </a:p>
          <a:p>
            <a:endParaRPr lang="en-US" dirty="0"/>
          </a:p>
        </p:txBody>
      </p:sp>
    </p:spTree>
    <p:extLst>
      <p:ext uri="{BB962C8B-B14F-4D97-AF65-F5344CB8AC3E}">
        <p14:creationId xmlns:p14="http://schemas.microsoft.com/office/powerpoint/2010/main" val="30570349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D1406-3D36-4AD0-A6C6-40DB69066EBC}"/>
              </a:ext>
            </a:extLst>
          </p:cNvPr>
          <p:cNvSpPr>
            <a:spLocks noGrp="1"/>
          </p:cNvSpPr>
          <p:nvPr>
            <p:ph type="title"/>
          </p:nvPr>
        </p:nvSpPr>
        <p:spPr/>
        <p:txBody>
          <a:bodyPr>
            <a:normAutofit fontScale="90000"/>
          </a:bodyPr>
          <a:lstStyle/>
          <a:p>
            <a:r>
              <a:rPr lang="en-US" dirty="0"/>
              <a:t>Epidemic Agents</a:t>
            </a:r>
            <a:br>
              <a:rPr lang="en-US" dirty="0"/>
            </a:br>
            <a:r>
              <a:rPr lang="en-US" dirty="0"/>
              <a:t>Infectious Diseases</a:t>
            </a:r>
          </a:p>
        </p:txBody>
      </p:sp>
      <p:sp>
        <p:nvSpPr>
          <p:cNvPr id="3" name="Content Placeholder 2">
            <a:extLst>
              <a:ext uri="{FF2B5EF4-FFF2-40B4-BE49-F238E27FC236}">
                <a16:creationId xmlns:a16="http://schemas.microsoft.com/office/drawing/2014/main" id="{A49DC422-6402-4321-AC4D-D98ED208753C}"/>
              </a:ext>
            </a:extLst>
          </p:cNvPr>
          <p:cNvSpPr>
            <a:spLocks noGrp="1"/>
          </p:cNvSpPr>
          <p:nvPr>
            <p:ph idx="1"/>
          </p:nvPr>
        </p:nvSpPr>
        <p:spPr>
          <a:xfrm>
            <a:off x="838200" y="1460500"/>
            <a:ext cx="10515600" cy="5219700"/>
          </a:xfrm>
        </p:spPr>
        <p:txBody>
          <a:bodyPr vert="horz" lIns="91440" tIns="45720" rIns="91440" bIns="45720" rtlCol="0" anchor="t">
            <a:normAutofit/>
          </a:bodyPr>
          <a:lstStyle/>
          <a:p>
            <a:r>
              <a:rPr lang="en-US" sz="2800" dirty="0"/>
              <a:t>High Consequence Infectious Diseases (HCID)</a:t>
            </a:r>
          </a:p>
          <a:p>
            <a:pPr lvl="1"/>
            <a:r>
              <a:rPr lang="en-US" sz="2400" dirty="0"/>
              <a:t>Ebola, SARS, etc.</a:t>
            </a:r>
          </a:p>
          <a:p>
            <a:pPr lvl="1"/>
            <a:r>
              <a:rPr lang="en-US" sz="2400" dirty="0"/>
              <a:t>Trigger to set off pathway</a:t>
            </a:r>
          </a:p>
          <a:p>
            <a:pPr lvl="1"/>
            <a:r>
              <a:rPr lang="en-US" sz="2400" dirty="0"/>
              <a:t>Designated and Trained Hospitals</a:t>
            </a:r>
          </a:p>
          <a:p>
            <a:pPr lvl="1"/>
            <a:r>
              <a:rPr lang="en-US" sz="2400"/>
              <a:t>Designated and Trained EMS</a:t>
            </a:r>
            <a:endParaRPr lang="en-US" sz="2400">
              <a:cs typeface="Calibri"/>
            </a:endParaRPr>
          </a:p>
          <a:p>
            <a:endParaRPr lang="en-US" dirty="0">
              <a:solidFill>
                <a:srgbClr val="003865"/>
              </a:solidFill>
              <a:cs typeface="Calibri"/>
            </a:endParaRPr>
          </a:p>
        </p:txBody>
      </p:sp>
      <p:pic>
        <p:nvPicPr>
          <p:cNvPr id="4" name="Picture 3">
            <a:extLst>
              <a:ext uri="{FF2B5EF4-FFF2-40B4-BE49-F238E27FC236}">
                <a16:creationId xmlns:a16="http://schemas.microsoft.com/office/drawing/2014/main" id="{9E357C71-B3EF-40E6-8DF9-9A16058202EA}"/>
              </a:ext>
            </a:extLst>
          </p:cNvPr>
          <p:cNvPicPr>
            <a:picLocks noChangeAspect="1"/>
          </p:cNvPicPr>
          <p:nvPr/>
        </p:nvPicPr>
        <p:blipFill>
          <a:blip r:embed="rId3"/>
          <a:stretch>
            <a:fillRect/>
          </a:stretch>
        </p:blipFill>
        <p:spPr>
          <a:xfrm>
            <a:off x="6636698" y="3017982"/>
            <a:ext cx="4286250" cy="2400300"/>
          </a:xfrm>
          <a:prstGeom prst="rect">
            <a:avLst/>
          </a:prstGeom>
        </p:spPr>
      </p:pic>
    </p:spTree>
    <p:extLst>
      <p:ext uri="{BB962C8B-B14F-4D97-AF65-F5344CB8AC3E}">
        <p14:creationId xmlns:p14="http://schemas.microsoft.com/office/powerpoint/2010/main" val="22134178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D1406-3D36-4AD0-A6C6-40DB69066EBC}"/>
              </a:ext>
            </a:extLst>
          </p:cNvPr>
          <p:cNvSpPr>
            <a:spLocks noGrp="1"/>
          </p:cNvSpPr>
          <p:nvPr>
            <p:ph type="title"/>
          </p:nvPr>
        </p:nvSpPr>
        <p:spPr/>
        <p:txBody>
          <a:bodyPr>
            <a:normAutofit/>
          </a:bodyPr>
          <a:lstStyle/>
          <a:p>
            <a:r>
              <a:rPr lang="en-US" dirty="0" smtClean="0"/>
              <a:t>Universal </a:t>
            </a:r>
            <a:r>
              <a:rPr lang="en-US" dirty="0"/>
              <a:t>Pediatric Issues</a:t>
            </a:r>
          </a:p>
        </p:txBody>
      </p:sp>
      <p:sp>
        <p:nvSpPr>
          <p:cNvPr id="3" name="Content Placeholder 2">
            <a:extLst>
              <a:ext uri="{FF2B5EF4-FFF2-40B4-BE49-F238E27FC236}">
                <a16:creationId xmlns:a16="http://schemas.microsoft.com/office/drawing/2014/main" id="{A49DC422-6402-4321-AC4D-D98ED208753C}"/>
              </a:ext>
            </a:extLst>
          </p:cNvPr>
          <p:cNvSpPr>
            <a:spLocks noGrp="1"/>
          </p:cNvSpPr>
          <p:nvPr>
            <p:ph idx="1"/>
          </p:nvPr>
        </p:nvSpPr>
        <p:spPr/>
        <p:txBody>
          <a:bodyPr>
            <a:normAutofit/>
          </a:bodyPr>
          <a:lstStyle/>
          <a:p>
            <a:r>
              <a:rPr lang="en-US" sz="2800" dirty="0"/>
              <a:t>Presentation to the Hospital</a:t>
            </a:r>
          </a:p>
          <a:p>
            <a:pPr lvl="1"/>
            <a:r>
              <a:rPr lang="en-US" sz="2400" dirty="0"/>
              <a:t>Majority will come by family car or police</a:t>
            </a:r>
          </a:p>
          <a:p>
            <a:r>
              <a:rPr lang="en-US" sz="2800" dirty="0"/>
              <a:t>Family matters</a:t>
            </a:r>
          </a:p>
          <a:p>
            <a:pPr lvl="1"/>
            <a:r>
              <a:rPr lang="en-US" sz="2400" dirty="0"/>
              <a:t>Keep family members together</a:t>
            </a:r>
          </a:p>
          <a:p>
            <a:pPr lvl="1"/>
            <a:r>
              <a:rPr lang="en-US" sz="2400" dirty="0"/>
              <a:t>Empower family to monitor/care/advocate for their children</a:t>
            </a:r>
          </a:p>
        </p:txBody>
      </p:sp>
    </p:spTree>
    <p:extLst>
      <p:ext uri="{BB962C8B-B14F-4D97-AF65-F5344CB8AC3E}">
        <p14:creationId xmlns:p14="http://schemas.microsoft.com/office/powerpoint/2010/main" val="28539495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D1406-3D36-4AD0-A6C6-40DB69066EBC}"/>
              </a:ext>
            </a:extLst>
          </p:cNvPr>
          <p:cNvSpPr>
            <a:spLocks noGrp="1"/>
          </p:cNvSpPr>
          <p:nvPr>
            <p:ph type="title"/>
          </p:nvPr>
        </p:nvSpPr>
        <p:spPr/>
        <p:txBody>
          <a:bodyPr>
            <a:normAutofit/>
          </a:bodyPr>
          <a:lstStyle/>
          <a:p>
            <a:r>
              <a:rPr lang="en-US" dirty="0" smtClean="0"/>
              <a:t>Universal </a:t>
            </a:r>
            <a:r>
              <a:rPr lang="en-US" dirty="0"/>
              <a:t>Pediatric Issues</a:t>
            </a:r>
          </a:p>
        </p:txBody>
      </p:sp>
      <p:sp>
        <p:nvSpPr>
          <p:cNvPr id="3" name="Content Placeholder 2">
            <a:extLst>
              <a:ext uri="{FF2B5EF4-FFF2-40B4-BE49-F238E27FC236}">
                <a16:creationId xmlns:a16="http://schemas.microsoft.com/office/drawing/2014/main" id="{A49DC422-6402-4321-AC4D-D98ED208753C}"/>
              </a:ext>
            </a:extLst>
          </p:cNvPr>
          <p:cNvSpPr>
            <a:spLocks noGrp="1"/>
          </p:cNvSpPr>
          <p:nvPr>
            <p:ph idx="1"/>
          </p:nvPr>
        </p:nvSpPr>
        <p:spPr/>
        <p:txBody>
          <a:bodyPr>
            <a:normAutofit/>
          </a:bodyPr>
          <a:lstStyle/>
          <a:p>
            <a:r>
              <a:rPr lang="en-US" sz="2800" dirty="0"/>
              <a:t>Decontamination</a:t>
            </a:r>
          </a:p>
          <a:p>
            <a:pPr lvl="1"/>
            <a:r>
              <a:rPr lang="en-US" sz="2400" dirty="0"/>
              <a:t>Family can help decontamination children</a:t>
            </a:r>
          </a:p>
          <a:p>
            <a:pPr lvl="1"/>
            <a:r>
              <a:rPr lang="en-US" sz="2400" dirty="0"/>
              <a:t>Heat loss</a:t>
            </a:r>
          </a:p>
          <a:p>
            <a:r>
              <a:rPr lang="en-US" sz="2800" dirty="0"/>
              <a:t>Emotional support</a:t>
            </a:r>
          </a:p>
          <a:p>
            <a:r>
              <a:rPr lang="en-US" sz="2800" dirty="0"/>
              <a:t>Isolation issues</a:t>
            </a:r>
          </a:p>
        </p:txBody>
      </p:sp>
      <p:pic>
        <p:nvPicPr>
          <p:cNvPr id="4" name="Picture 3">
            <a:extLst>
              <a:ext uri="{FF2B5EF4-FFF2-40B4-BE49-F238E27FC236}">
                <a16:creationId xmlns:a16="http://schemas.microsoft.com/office/drawing/2014/main" id="{F80BB0C9-9C18-43BD-BF1B-8F8AA2932FBF}"/>
              </a:ext>
            </a:extLst>
          </p:cNvPr>
          <p:cNvPicPr>
            <a:picLocks noChangeAspect="1"/>
          </p:cNvPicPr>
          <p:nvPr/>
        </p:nvPicPr>
        <p:blipFill>
          <a:blip r:embed="rId3"/>
          <a:stretch>
            <a:fillRect/>
          </a:stretch>
        </p:blipFill>
        <p:spPr>
          <a:xfrm>
            <a:off x="8229601" y="2331089"/>
            <a:ext cx="2573555" cy="3845874"/>
          </a:xfrm>
          <a:prstGeom prst="rect">
            <a:avLst/>
          </a:prstGeom>
        </p:spPr>
      </p:pic>
    </p:spTree>
    <p:extLst>
      <p:ext uri="{BB962C8B-B14F-4D97-AF65-F5344CB8AC3E}">
        <p14:creationId xmlns:p14="http://schemas.microsoft.com/office/powerpoint/2010/main" val="28344227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38200" y="2212733"/>
            <a:ext cx="10515600" cy="1472163"/>
          </a:xfrm>
        </p:spPr>
        <p:txBody>
          <a:bodyPr/>
          <a:lstStyle/>
          <a:p>
            <a:r>
              <a:rPr lang="en-US" dirty="0" smtClean="0"/>
              <a:t>Thank you!</a:t>
            </a:r>
            <a:endParaRPr lang="en-US" dirty="0"/>
          </a:p>
        </p:txBody>
      </p:sp>
      <p:sp>
        <p:nvSpPr>
          <p:cNvPr id="8" name="Text Placeholder 7"/>
          <p:cNvSpPr>
            <a:spLocks noGrp="1"/>
          </p:cNvSpPr>
          <p:nvPr>
            <p:ph type="body" sz="quarter" idx="13"/>
          </p:nvPr>
        </p:nvSpPr>
        <p:spPr>
          <a:xfrm>
            <a:off x="838200" y="3684897"/>
            <a:ext cx="10515600" cy="2517600"/>
          </a:xfrm>
        </p:spPr>
        <p:txBody>
          <a:bodyPr/>
          <a:lstStyle/>
          <a:p>
            <a:r>
              <a:rPr lang="en-US" sz="2700" b="1" dirty="0" smtClean="0"/>
              <a:t>Pediatric Surge Project</a:t>
            </a:r>
          </a:p>
          <a:p>
            <a:r>
              <a:rPr lang="en-US" sz="2200" i="1" dirty="0" smtClean="0"/>
              <a:t>Health.HPP@state.mn.us</a:t>
            </a:r>
          </a:p>
          <a:p>
            <a:r>
              <a:rPr lang="en-US" sz="2200" dirty="0" smtClean="0"/>
              <a:t>651-201-5700</a:t>
            </a:r>
            <a:endParaRPr lang="en-US" sz="2200" dirty="0"/>
          </a:p>
        </p:txBody>
      </p:sp>
      <p:sp>
        <p:nvSpPr>
          <p:cNvPr id="6" name="Slide Number Placeholder 5"/>
          <p:cNvSpPr>
            <a:spLocks noGrp="1"/>
          </p:cNvSpPr>
          <p:nvPr>
            <p:ph type="sldNum" sz="quarter" idx="11"/>
          </p:nvPr>
        </p:nvSpPr>
        <p:spPr/>
        <p:txBody>
          <a:bodyPr/>
          <a:lstStyle/>
          <a:p>
            <a:fld id="{48F63A3B-78C7-47BE-AE5E-E10140E04643}" type="slidenum">
              <a:rPr lang="en-US" smtClean="0"/>
              <a:pPr/>
              <a:t>28</a:t>
            </a:fld>
            <a:endParaRPr lang="en-US" dirty="0"/>
          </a:p>
        </p:txBody>
      </p:sp>
    </p:spTree>
    <p:extLst>
      <p:ext uri="{BB962C8B-B14F-4D97-AF65-F5344CB8AC3E}">
        <p14:creationId xmlns:p14="http://schemas.microsoft.com/office/powerpoint/2010/main" val="39063864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B2D75-DC1C-4F27-BC98-AC67F355A440}"/>
              </a:ext>
            </a:extLst>
          </p:cNvPr>
          <p:cNvSpPr>
            <a:spLocks noGrp="1"/>
          </p:cNvSpPr>
          <p:nvPr>
            <p:ph type="title"/>
          </p:nvPr>
        </p:nvSpPr>
        <p:spPr/>
        <p:txBody>
          <a:bodyPr>
            <a:normAutofit/>
          </a:bodyPr>
          <a:lstStyle/>
          <a:p>
            <a:r>
              <a:rPr lang="en-US" dirty="0" smtClean="0"/>
              <a:t>Non-Traumatic </a:t>
            </a:r>
            <a:r>
              <a:rPr lang="en-US" dirty="0"/>
              <a:t>Disaster:  Overview</a:t>
            </a:r>
          </a:p>
        </p:txBody>
      </p:sp>
      <p:sp>
        <p:nvSpPr>
          <p:cNvPr id="3" name="Content Placeholder 2">
            <a:extLst>
              <a:ext uri="{FF2B5EF4-FFF2-40B4-BE49-F238E27FC236}">
                <a16:creationId xmlns:a16="http://schemas.microsoft.com/office/drawing/2014/main" id="{7D24F198-8AE6-4983-B8C5-B08167289700}"/>
              </a:ext>
            </a:extLst>
          </p:cNvPr>
          <p:cNvSpPr>
            <a:spLocks noGrp="1"/>
          </p:cNvSpPr>
          <p:nvPr>
            <p:ph sz="half" idx="1"/>
          </p:nvPr>
        </p:nvSpPr>
        <p:spPr>
          <a:xfrm>
            <a:off x="838200" y="1409700"/>
            <a:ext cx="5181600" cy="5219700"/>
          </a:xfrm>
        </p:spPr>
        <p:txBody>
          <a:bodyPr>
            <a:normAutofit/>
          </a:bodyPr>
          <a:lstStyle/>
          <a:p>
            <a:r>
              <a:rPr lang="en-US" dirty="0"/>
              <a:t>Poisoning</a:t>
            </a:r>
          </a:p>
          <a:p>
            <a:pPr lvl="1"/>
            <a:r>
              <a:rPr lang="en-US" dirty="0"/>
              <a:t>Pediatric Unique Issues</a:t>
            </a:r>
          </a:p>
          <a:p>
            <a:pPr lvl="1"/>
            <a:r>
              <a:rPr lang="en-US" dirty="0"/>
              <a:t>Poisoning types</a:t>
            </a:r>
          </a:p>
          <a:p>
            <a:pPr lvl="2"/>
            <a:r>
              <a:rPr lang="en-US" dirty="0"/>
              <a:t>Neuro-toxic poisons</a:t>
            </a:r>
          </a:p>
          <a:p>
            <a:pPr lvl="3"/>
            <a:r>
              <a:rPr lang="en-US" dirty="0"/>
              <a:t>Acetylcholinesterase inhibition</a:t>
            </a:r>
          </a:p>
          <a:p>
            <a:pPr lvl="3"/>
            <a:r>
              <a:rPr lang="en-US" dirty="0"/>
              <a:t>Organophosphate insecticides</a:t>
            </a:r>
          </a:p>
          <a:p>
            <a:pPr lvl="3"/>
            <a:r>
              <a:rPr lang="en-US" dirty="0"/>
              <a:t>Nerve gases (terrorism)</a:t>
            </a:r>
          </a:p>
          <a:p>
            <a:pPr lvl="2"/>
            <a:r>
              <a:rPr lang="en-US" dirty="0"/>
              <a:t>Chemical Asphyxiants</a:t>
            </a:r>
          </a:p>
          <a:p>
            <a:pPr lvl="3"/>
            <a:r>
              <a:rPr lang="en-US" dirty="0"/>
              <a:t>Cyanide</a:t>
            </a:r>
          </a:p>
          <a:p>
            <a:pPr lvl="3"/>
            <a:r>
              <a:rPr lang="en-US" dirty="0"/>
              <a:t>Carbon monoxide</a:t>
            </a:r>
          </a:p>
          <a:p>
            <a:pPr marL="1371600" lvl="3" indent="0">
              <a:buNone/>
            </a:pPr>
            <a:endParaRPr lang="en-US" dirty="0"/>
          </a:p>
          <a:p>
            <a:pPr lvl="3"/>
            <a:endParaRPr lang="en-US" dirty="0"/>
          </a:p>
          <a:p>
            <a:pPr lvl="1"/>
            <a:endParaRPr lang="en-US" dirty="0"/>
          </a:p>
        </p:txBody>
      </p:sp>
      <p:sp>
        <p:nvSpPr>
          <p:cNvPr id="4" name="Content Placeholder 3"/>
          <p:cNvSpPr>
            <a:spLocks noGrp="1"/>
          </p:cNvSpPr>
          <p:nvPr>
            <p:ph sz="half" idx="2"/>
          </p:nvPr>
        </p:nvSpPr>
        <p:spPr>
          <a:xfrm>
            <a:off x="6057900" y="2006600"/>
            <a:ext cx="5181600" cy="4724400"/>
          </a:xfrm>
        </p:spPr>
        <p:txBody>
          <a:bodyPr>
            <a:normAutofit/>
          </a:bodyPr>
          <a:lstStyle/>
          <a:p>
            <a:pPr lvl="1"/>
            <a:r>
              <a:rPr lang="en-US" dirty="0"/>
              <a:t>Poisoning types (continued)</a:t>
            </a:r>
          </a:p>
          <a:p>
            <a:pPr lvl="2"/>
            <a:r>
              <a:rPr lang="en-US" dirty="0"/>
              <a:t>Respiratory</a:t>
            </a:r>
          </a:p>
          <a:p>
            <a:pPr lvl="3"/>
            <a:r>
              <a:rPr lang="en-US" dirty="0"/>
              <a:t>Hydrocarbons</a:t>
            </a:r>
          </a:p>
          <a:p>
            <a:pPr lvl="3"/>
            <a:r>
              <a:rPr lang="en-US" dirty="0"/>
              <a:t>Corrosives</a:t>
            </a:r>
          </a:p>
          <a:p>
            <a:pPr lvl="3"/>
            <a:r>
              <a:rPr lang="en-US" dirty="0"/>
              <a:t>Irritants</a:t>
            </a:r>
          </a:p>
          <a:p>
            <a:pPr lvl="4"/>
            <a:r>
              <a:rPr lang="en-US" dirty="0"/>
              <a:t>Crowd control substances (tear gas)</a:t>
            </a:r>
          </a:p>
          <a:p>
            <a:pPr lvl="4"/>
            <a:r>
              <a:rPr lang="en-US" dirty="0"/>
              <a:t>Chlorine/Ammonia</a:t>
            </a:r>
          </a:p>
          <a:p>
            <a:pPr lvl="2"/>
            <a:r>
              <a:rPr lang="en-US" dirty="0"/>
              <a:t>Drug overdose</a:t>
            </a:r>
          </a:p>
          <a:p>
            <a:pPr lvl="3"/>
            <a:r>
              <a:rPr lang="en-US" dirty="0"/>
              <a:t>Opioid derivatives</a:t>
            </a:r>
          </a:p>
          <a:p>
            <a:pPr lvl="3"/>
            <a:r>
              <a:rPr lang="en-US" dirty="0"/>
              <a:t>Other (“spice”)</a:t>
            </a:r>
          </a:p>
        </p:txBody>
      </p:sp>
    </p:spTree>
    <p:extLst>
      <p:ext uri="{BB962C8B-B14F-4D97-AF65-F5344CB8AC3E}">
        <p14:creationId xmlns:p14="http://schemas.microsoft.com/office/powerpoint/2010/main" val="36048277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B2D75-DC1C-4F27-BC98-AC67F355A440}"/>
              </a:ext>
            </a:extLst>
          </p:cNvPr>
          <p:cNvSpPr>
            <a:spLocks noGrp="1"/>
          </p:cNvSpPr>
          <p:nvPr>
            <p:ph type="title"/>
          </p:nvPr>
        </p:nvSpPr>
        <p:spPr/>
        <p:txBody>
          <a:bodyPr>
            <a:normAutofit/>
          </a:bodyPr>
          <a:lstStyle/>
          <a:p>
            <a:r>
              <a:rPr lang="en-US" dirty="0" smtClean="0"/>
              <a:t>Non-Traumatic </a:t>
            </a:r>
            <a:r>
              <a:rPr lang="en-US" dirty="0"/>
              <a:t>Disaster:  Overview</a:t>
            </a:r>
          </a:p>
        </p:txBody>
      </p:sp>
      <p:sp>
        <p:nvSpPr>
          <p:cNvPr id="3" name="Content Placeholder 2">
            <a:extLst>
              <a:ext uri="{FF2B5EF4-FFF2-40B4-BE49-F238E27FC236}">
                <a16:creationId xmlns:a16="http://schemas.microsoft.com/office/drawing/2014/main" id="{7D24F198-8AE6-4983-B8C5-B08167289700}"/>
              </a:ext>
            </a:extLst>
          </p:cNvPr>
          <p:cNvSpPr>
            <a:spLocks noGrp="1"/>
          </p:cNvSpPr>
          <p:nvPr>
            <p:ph sz="half" idx="1"/>
          </p:nvPr>
        </p:nvSpPr>
        <p:spPr/>
        <p:txBody>
          <a:bodyPr>
            <a:normAutofit fontScale="92500" lnSpcReduction="10000"/>
          </a:bodyPr>
          <a:lstStyle/>
          <a:p>
            <a:r>
              <a:rPr lang="en-US" dirty="0"/>
              <a:t>Infectious</a:t>
            </a:r>
          </a:p>
          <a:p>
            <a:pPr lvl="1"/>
            <a:r>
              <a:rPr lang="en-US" dirty="0"/>
              <a:t>Pediatric Unique Issues</a:t>
            </a:r>
          </a:p>
          <a:p>
            <a:pPr lvl="1"/>
            <a:r>
              <a:rPr lang="en-US" dirty="0"/>
              <a:t>Infectious types</a:t>
            </a:r>
          </a:p>
          <a:p>
            <a:pPr lvl="3"/>
            <a:r>
              <a:rPr lang="en-US" dirty="0"/>
              <a:t>Terrorism</a:t>
            </a:r>
          </a:p>
          <a:p>
            <a:pPr lvl="4"/>
            <a:r>
              <a:rPr lang="en-US" dirty="0"/>
              <a:t>Anthrax</a:t>
            </a:r>
          </a:p>
          <a:p>
            <a:pPr lvl="4"/>
            <a:r>
              <a:rPr lang="en-US" dirty="0"/>
              <a:t>Botulism</a:t>
            </a:r>
          </a:p>
          <a:p>
            <a:pPr lvl="3"/>
            <a:r>
              <a:rPr lang="en-US" dirty="0"/>
              <a:t>Epidemics	</a:t>
            </a:r>
          </a:p>
          <a:p>
            <a:pPr lvl="4"/>
            <a:r>
              <a:rPr lang="en-US" dirty="0"/>
              <a:t>Pertussis</a:t>
            </a:r>
          </a:p>
          <a:p>
            <a:pPr lvl="4"/>
            <a:r>
              <a:rPr lang="en-US" dirty="0"/>
              <a:t>Influenza</a:t>
            </a:r>
          </a:p>
          <a:p>
            <a:pPr lvl="4"/>
            <a:r>
              <a:rPr lang="en-US" dirty="0"/>
              <a:t>Highly Communicative Infectious Diseases (HCID)</a:t>
            </a:r>
          </a:p>
        </p:txBody>
      </p:sp>
      <p:sp>
        <p:nvSpPr>
          <p:cNvPr id="4" name="Content Placeholder 3"/>
          <p:cNvSpPr>
            <a:spLocks noGrp="1"/>
          </p:cNvSpPr>
          <p:nvPr>
            <p:ph sz="half" idx="2"/>
          </p:nvPr>
        </p:nvSpPr>
        <p:spPr/>
        <p:txBody>
          <a:bodyPr/>
          <a:lstStyle/>
          <a:p>
            <a:r>
              <a:rPr lang="en-US" dirty="0"/>
              <a:t>Universal pediatric issues</a:t>
            </a:r>
          </a:p>
          <a:p>
            <a:pPr lvl="1"/>
            <a:r>
              <a:rPr lang="en-US" dirty="0"/>
              <a:t>Family support</a:t>
            </a:r>
          </a:p>
          <a:p>
            <a:pPr lvl="1"/>
            <a:r>
              <a:rPr lang="en-US" dirty="0"/>
              <a:t>Behavioral </a:t>
            </a:r>
          </a:p>
          <a:p>
            <a:pPr lvl="1"/>
            <a:r>
              <a:rPr lang="en-US" dirty="0"/>
              <a:t>Scene safety</a:t>
            </a:r>
          </a:p>
          <a:p>
            <a:pPr lvl="1"/>
            <a:r>
              <a:rPr lang="en-US" dirty="0"/>
              <a:t>Identification</a:t>
            </a:r>
          </a:p>
        </p:txBody>
      </p:sp>
    </p:spTree>
    <p:extLst>
      <p:ext uri="{BB962C8B-B14F-4D97-AF65-F5344CB8AC3E}">
        <p14:creationId xmlns:p14="http://schemas.microsoft.com/office/powerpoint/2010/main" val="32386213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D1406-3D36-4AD0-A6C6-40DB69066EBC}"/>
              </a:ext>
            </a:extLst>
          </p:cNvPr>
          <p:cNvSpPr>
            <a:spLocks noGrp="1"/>
          </p:cNvSpPr>
          <p:nvPr>
            <p:ph type="title"/>
          </p:nvPr>
        </p:nvSpPr>
        <p:spPr/>
        <p:txBody>
          <a:bodyPr>
            <a:normAutofit/>
          </a:bodyPr>
          <a:lstStyle/>
          <a:p>
            <a:r>
              <a:rPr lang="en-US" dirty="0" smtClean="0"/>
              <a:t>Poisoning</a:t>
            </a:r>
            <a:endParaRPr lang="en-US" dirty="0"/>
          </a:p>
        </p:txBody>
      </p:sp>
      <p:sp>
        <p:nvSpPr>
          <p:cNvPr id="3" name="Content Placeholder 2">
            <a:extLst>
              <a:ext uri="{FF2B5EF4-FFF2-40B4-BE49-F238E27FC236}">
                <a16:creationId xmlns:a16="http://schemas.microsoft.com/office/drawing/2014/main" id="{A49DC422-6402-4321-AC4D-D98ED208753C}"/>
              </a:ext>
            </a:extLst>
          </p:cNvPr>
          <p:cNvSpPr>
            <a:spLocks noGrp="1"/>
          </p:cNvSpPr>
          <p:nvPr>
            <p:ph idx="1"/>
          </p:nvPr>
        </p:nvSpPr>
        <p:spPr>
          <a:xfrm>
            <a:off x="838200" y="1825624"/>
            <a:ext cx="10515600" cy="4854575"/>
          </a:xfrm>
        </p:spPr>
        <p:txBody>
          <a:bodyPr>
            <a:normAutofit/>
          </a:bodyPr>
          <a:lstStyle/>
          <a:p>
            <a:r>
              <a:rPr lang="en-US" sz="2800" dirty="0"/>
              <a:t>Children are curious and not self aware</a:t>
            </a:r>
          </a:p>
          <a:p>
            <a:pPr lvl="1"/>
            <a:r>
              <a:rPr lang="en-US" sz="2400" dirty="0"/>
              <a:t>Naturally run towards disasters</a:t>
            </a:r>
          </a:p>
          <a:p>
            <a:pPr lvl="1"/>
            <a:r>
              <a:rPr lang="en-US" sz="2400" dirty="0"/>
              <a:t>May not recognize they are ill</a:t>
            </a:r>
          </a:p>
          <a:p>
            <a:pPr lvl="2"/>
            <a:r>
              <a:rPr lang="en-US" sz="2000" dirty="0"/>
              <a:t>Delay in seeking help when they feel sick</a:t>
            </a:r>
          </a:p>
          <a:p>
            <a:pPr lvl="2"/>
            <a:r>
              <a:rPr lang="en-US" sz="2000" dirty="0"/>
              <a:t>May collapse without being seen</a:t>
            </a:r>
          </a:p>
          <a:p>
            <a:pPr lvl="1"/>
            <a:r>
              <a:rPr lang="en-US" sz="2400" dirty="0"/>
              <a:t>Resist wearing personal protective equipment</a:t>
            </a:r>
          </a:p>
          <a:p>
            <a:pPr lvl="2"/>
            <a:r>
              <a:rPr lang="en-US" sz="2000" dirty="0"/>
              <a:t>Result in a higher dose of poison</a:t>
            </a:r>
          </a:p>
          <a:p>
            <a:pPr lvl="2"/>
            <a:r>
              <a:rPr lang="en-US" sz="2000" dirty="0"/>
              <a:t>Result in wider spread of poison</a:t>
            </a:r>
          </a:p>
        </p:txBody>
      </p:sp>
      <p:pic>
        <p:nvPicPr>
          <p:cNvPr id="4" name="Picture 3">
            <a:extLst>
              <a:ext uri="{FF2B5EF4-FFF2-40B4-BE49-F238E27FC236}">
                <a16:creationId xmlns:a16="http://schemas.microsoft.com/office/drawing/2014/main" id="{E35DCE31-454B-40EE-B381-5DEE96BE451D}"/>
              </a:ext>
            </a:extLst>
          </p:cNvPr>
          <p:cNvPicPr>
            <a:picLocks noChangeAspect="1"/>
          </p:cNvPicPr>
          <p:nvPr/>
        </p:nvPicPr>
        <p:blipFill>
          <a:blip r:embed="rId3"/>
          <a:stretch>
            <a:fillRect/>
          </a:stretch>
        </p:blipFill>
        <p:spPr>
          <a:xfrm>
            <a:off x="8775865" y="3147011"/>
            <a:ext cx="2373452" cy="2825870"/>
          </a:xfrm>
          <a:prstGeom prst="rect">
            <a:avLst/>
          </a:prstGeom>
        </p:spPr>
      </p:pic>
    </p:spTree>
    <p:extLst>
      <p:ext uri="{BB962C8B-B14F-4D97-AF65-F5344CB8AC3E}">
        <p14:creationId xmlns:p14="http://schemas.microsoft.com/office/powerpoint/2010/main" val="41211151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D1406-3D36-4AD0-A6C6-40DB69066EBC}"/>
              </a:ext>
            </a:extLst>
          </p:cNvPr>
          <p:cNvSpPr>
            <a:spLocks noGrp="1"/>
          </p:cNvSpPr>
          <p:nvPr>
            <p:ph type="title"/>
          </p:nvPr>
        </p:nvSpPr>
        <p:spPr/>
        <p:txBody>
          <a:bodyPr>
            <a:normAutofit/>
          </a:bodyPr>
          <a:lstStyle/>
          <a:p>
            <a:r>
              <a:rPr lang="en-US" dirty="0" smtClean="0"/>
              <a:t>Poisoning</a:t>
            </a:r>
            <a:endParaRPr lang="en-US" dirty="0"/>
          </a:p>
        </p:txBody>
      </p:sp>
      <p:sp>
        <p:nvSpPr>
          <p:cNvPr id="3" name="Content Placeholder 2">
            <a:extLst>
              <a:ext uri="{FF2B5EF4-FFF2-40B4-BE49-F238E27FC236}">
                <a16:creationId xmlns:a16="http://schemas.microsoft.com/office/drawing/2014/main" id="{A49DC422-6402-4321-AC4D-D98ED208753C}"/>
              </a:ext>
            </a:extLst>
          </p:cNvPr>
          <p:cNvSpPr>
            <a:spLocks noGrp="1"/>
          </p:cNvSpPr>
          <p:nvPr>
            <p:ph idx="1"/>
          </p:nvPr>
        </p:nvSpPr>
        <p:spPr/>
        <p:txBody>
          <a:bodyPr>
            <a:normAutofit/>
          </a:bodyPr>
          <a:lstStyle/>
          <a:p>
            <a:r>
              <a:rPr lang="en-US" sz="2800" dirty="0"/>
              <a:t>“The Canary in the Coal Mine”</a:t>
            </a:r>
          </a:p>
          <a:p>
            <a:pPr lvl="1"/>
            <a:r>
              <a:rPr lang="en-US" sz="2400" dirty="0"/>
              <a:t>More likely to become toxic</a:t>
            </a:r>
          </a:p>
          <a:p>
            <a:pPr lvl="2"/>
            <a:r>
              <a:rPr lang="en-US" sz="2000" dirty="0"/>
              <a:t>Closer to the ground/inhale heavy gasses</a:t>
            </a:r>
          </a:p>
          <a:p>
            <a:pPr lvl="2"/>
            <a:r>
              <a:rPr lang="en-US" sz="2000" dirty="0"/>
              <a:t>Faster respiratory rate/larger dose inhaled</a:t>
            </a:r>
          </a:p>
          <a:p>
            <a:pPr lvl="2"/>
            <a:r>
              <a:rPr lang="en-US" sz="2000" dirty="0"/>
              <a:t>Faster rate of metabolism</a:t>
            </a:r>
          </a:p>
          <a:p>
            <a:pPr lvl="2"/>
            <a:r>
              <a:rPr lang="en-US" sz="2000" dirty="0"/>
              <a:t>Faster absorption of poisons/thinner skin</a:t>
            </a:r>
          </a:p>
          <a:p>
            <a:pPr lvl="2"/>
            <a:r>
              <a:rPr lang="en-US" sz="2000" dirty="0"/>
              <a:t>Greater susceptibility to seizures</a:t>
            </a:r>
          </a:p>
          <a:p>
            <a:pPr lvl="2"/>
            <a:r>
              <a:rPr lang="en-US" sz="2000" dirty="0"/>
              <a:t>Greater ratio of surface area to size</a:t>
            </a:r>
          </a:p>
        </p:txBody>
      </p:sp>
      <p:pic>
        <p:nvPicPr>
          <p:cNvPr id="4" name="Picture 3">
            <a:extLst>
              <a:ext uri="{FF2B5EF4-FFF2-40B4-BE49-F238E27FC236}">
                <a16:creationId xmlns:a16="http://schemas.microsoft.com/office/drawing/2014/main" id="{D3209F05-CA45-4E04-82D5-FB54D880B414}"/>
              </a:ext>
            </a:extLst>
          </p:cNvPr>
          <p:cNvPicPr>
            <a:picLocks noChangeAspect="1"/>
          </p:cNvPicPr>
          <p:nvPr/>
        </p:nvPicPr>
        <p:blipFill>
          <a:blip r:embed="rId2"/>
          <a:stretch>
            <a:fillRect/>
          </a:stretch>
        </p:blipFill>
        <p:spPr>
          <a:xfrm>
            <a:off x="7802500" y="2754554"/>
            <a:ext cx="4389500" cy="2493480"/>
          </a:xfrm>
          <a:prstGeom prst="rect">
            <a:avLst/>
          </a:prstGeom>
        </p:spPr>
      </p:pic>
    </p:spTree>
    <p:extLst>
      <p:ext uri="{BB962C8B-B14F-4D97-AF65-F5344CB8AC3E}">
        <p14:creationId xmlns:p14="http://schemas.microsoft.com/office/powerpoint/2010/main" val="13875638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D1406-3D36-4AD0-A6C6-40DB69066EBC}"/>
              </a:ext>
            </a:extLst>
          </p:cNvPr>
          <p:cNvSpPr>
            <a:spLocks noGrp="1"/>
          </p:cNvSpPr>
          <p:nvPr>
            <p:ph type="title"/>
          </p:nvPr>
        </p:nvSpPr>
        <p:spPr/>
        <p:txBody>
          <a:bodyPr>
            <a:normAutofit/>
          </a:bodyPr>
          <a:lstStyle/>
          <a:p>
            <a:r>
              <a:rPr lang="en-US" dirty="0" smtClean="0"/>
              <a:t>Poisoning Treatment</a:t>
            </a:r>
            <a:endParaRPr lang="en-US" dirty="0"/>
          </a:p>
        </p:txBody>
      </p:sp>
      <p:sp>
        <p:nvSpPr>
          <p:cNvPr id="3" name="Content Placeholder 2">
            <a:extLst>
              <a:ext uri="{FF2B5EF4-FFF2-40B4-BE49-F238E27FC236}">
                <a16:creationId xmlns:a16="http://schemas.microsoft.com/office/drawing/2014/main" id="{A49DC422-6402-4321-AC4D-D98ED208753C}"/>
              </a:ext>
            </a:extLst>
          </p:cNvPr>
          <p:cNvSpPr>
            <a:spLocks noGrp="1"/>
          </p:cNvSpPr>
          <p:nvPr>
            <p:ph idx="1"/>
          </p:nvPr>
        </p:nvSpPr>
        <p:spPr/>
        <p:txBody>
          <a:bodyPr>
            <a:normAutofit/>
          </a:bodyPr>
          <a:lstStyle/>
          <a:p>
            <a:pPr lvl="1"/>
            <a:r>
              <a:rPr lang="en-US" sz="2800" dirty="0"/>
              <a:t>Antidotes specific to size and age of child</a:t>
            </a:r>
          </a:p>
          <a:p>
            <a:pPr lvl="2"/>
            <a:r>
              <a:rPr lang="en-US" sz="2400" dirty="0"/>
              <a:t>IV vs IM vs IN mode of medication delivery</a:t>
            </a:r>
          </a:p>
          <a:p>
            <a:pPr lvl="2"/>
            <a:r>
              <a:rPr lang="en-US" sz="2400" dirty="0"/>
              <a:t>Dose medications as mg/kg</a:t>
            </a:r>
          </a:p>
        </p:txBody>
      </p:sp>
      <p:pic>
        <p:nvPicPr>
          <p:cNvPr id="7" name="Picture 6">
            <a:extLst>
              <a:ext uri="{FF2B5EF4-FFF2-40B4-BE49-F238E27FC236}">
                <a16:creationId xmlns:a16="http://schemas.microsoft.com/office/drawing/2014/main" id="{BC7734F9-D411-4969-8035-B7C91726D432}"/>
              </a:ext>
            </a:extLst>
          </p:cNvPr>
          <p:cNvPicPr>
            <a:picLocks noChangeAspect="1"/>
          </p:cNvPicPr>
          <p:nvPr/>
        </p:nvPicPr>
        <p:blipFill>
          <a:blip r:embed="rId3"/>
          <a:stretch>
            <a:fillRect/>
          </a:stretch>
        </p:blipFill>
        <p:spPr>
          <a:xfrm>
            <a:off x="6797635" y="3429000"/>
            <a:ext cx="3810000" cy="2857500"/>
          </a:xfrm>
          <a:prstGeom prst="rect">
            <a:avLst/>
          </a:prstGeom>
        </p:spPr>
      </p:pic>
      <p:pic>
        <p:nvPicPr>
          <p:cNvPr id="9" name="Picture 8">
            <a:extLst>
              <a:ext uri="{FF2B5EF4-FFF2-40B4-BE49-F238E27FC236}">
                <a16:creationId xmlns:a16="http://schemas.microsoft.com/office/drawing/2014/main" id="{64209EFF-2EE4-4AA2-9FE8-BB6F176B96AE}"/>
              </a:ext>
            </a:extLst>
          </p:cNvPr>
          <p:cNvPicPr>
            <a:picLocks noChangeAspect="1"/>
          </p:cNvPicPr>
          <p:nvPr/>
        </p:nvPicPr>
        <p:blipFill>
          <a:blip r:embed="rId4"/>
          <a:stretch>
            <a:fillRect/>
          </a:stretch>
        </p:blipFill>
        <p:spPr>
          <a:xfrm>
            <a:off x="2469407" y="3547476"/>
            <a:ext cx="2791362" cy="2739024"/>
          </a:xfrm>
          <a:prstGeom prst="rect">
            <a:avLst/>
          </a:prstGeom>
        </p:spPr>
      </p:pic>
    </p:spTree>
    <p:extLst>
      <p:ext uri="{BB962C8B-B14F-4D97-AF65-F5344CB8AC3E}">
        <p14:creationId xmlns:p14="http://schemas.microsoft.com/office/powerpoint/2010/main" val="27154653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D1406-3D36-4AD0-A6C6-40DB69066EBC}"/>
              </a:ext>
            </a:extLst>
          </p:cNvPr>
          <p:cNvSpPr>
            <a:spLocks noGrp="1"/>
          </p:cNvSpPr>
          <p:nvPr>
            <p:ph type="title"/>
          </p:nvPr>
        </p:nvSpPr>
        <p:spPr/>
        <p:txBody>
          <a:bodyPr>
            <a:normAutofit/>
          </a:bodyPr>
          <a:lstStyle/>
          <a:p>
            <a:r>
              <a:rPr lang="en-US" dirty="0" smtClean="0"/>
              <a:t>Poisoning Treatment</a:t>
            </a:r>
            <a:endParaRPr lang="en-US" dirty="0"/>
          </a:p>
        </p:txBody>
      </p:sp>
      <p:sp>
        <p:nvSpPr>
          <p:cNvPr id="3" name="Content Placeholder 2">
            <a:extLst>
              <a:ext uri="{FF2B5EF4-FFF2-40B4-BE49-F238E27FC236}">
                <a16:creationId xmlns:a16="http://schemas.microsoft.com/office/drawing/2014/main" id="{A49DC422-6402-4321-AC4D-D98ED208753C}"/>
              </a:ext>
            </a:extLst>
          </p:cNvPr>
          <p:cNvSpPr>
            <a:spLocks noGrp="1"/>
          </p:cNvSpPr>
          <p:nvPr>
            <p:ph idx="1"/>
          </p:nvPr>
        </p:nvSpPr>
        <p:spPr>
          <a:xfrm>
            <a:off x="838200" y="1422400"/>
            <a:ext cx="10515600" cy="5435599"/>
          </a:xfrm>
        </p:spPr>
        <p:txBody>
          <a:bodyPr>
            <a:normAutofit/>
          </a:bodyPr>
          <a:lstStyle/>
          <a:p>
            <a:r>
              <a:rPr lang="en-US" sz="3300" dirty="0"/>
              <a:t>Need closer monitoring</a:t>
            </a:r>
          </a:p>
          <a:p>
            <a:pPr lvl="1"/>
            <a:r>
              <a:rPr lang="en-US" sz="2400" dirty="0"/>
              <a:t>Empower family members</a:t>
            </a:r>
          </a:p>
          <a:p>
            <a:pPr lvl="1"/>
            <a:r>
              <a:rPr lang="en-US" sz="2400" dirty="0"/>
              <a:t>Oxygen saturation and Heart rate monitoring</a:t>
            </a:r>
          </a:p>
          <a:p>
            <a:pPr lvl="1"/>
            <a:r>
              <a:rPr lang="en-US" sz="2400" dirty="0"/>
              <a:t>Status changes faster</a:t>
            </a:r>
          </a:p>
          <a:p>
            <a:pPr lvl="2"/>
            <a:r>
              <a:rPr lang="en-US" sz="2000" dirty="0"/>
              <a:t>Faster metabolic rate</a:t>
            </a:r>
          </a:p>
          <a:p>
            <a:pPr lvl="2"/>
            <a:r>
              <a:rPr lang="en-US" sz="2000" dirty="0"/>
              <a:t>Loss of temperature faster</a:t>
            </a:r>
          </a:p>
          <a:p>
            <a:pPr lvl="2"/>
            <a:r>
              <a:rPr lang="en-US" sz="2000" dirty="0"/>
              <a:t>Less able to handle shock</a:t>
            </a:r>
          </a:p>
          <a:p>
            <a:pPr lvl="1"/>
            <a:r>
              <a:rPr lang="en-US" sz="2400" dirty="0"/>
              <a:t>Lower glucose stores</a:t>
            </a:r>
          </a:p>
          <a:p>
            <a:pPr lvl="2"/>
            <a:r>
              <a:rPr lang="en-US" sz="2000" dirty="0"/>
              <a:t>Monitor frequently</a:t>
            </a:r>
          </a:p>
          <a:p>
            <a:pPr lvl="2"/>
            <a:r>
              <a:rPr lang="en-US" sz="2000" dirty="0"/>
              <a:t>Give Glucose as needed</a:t>
            </a:r>
          </a:p>
        </p:txBody>
      </p:sp>
      <p:pic>
        <p:nvPicPr>
          <p:cNvPr id="4" name="Picture 3">
            <a:extLst>
              <a:ext uri="{FF2B5EF4-FFF2-40B4-BE49-F238E27FC236}">
                <a16:creationId xmlns:a16="http://schemas.microsoft.com/office/drawing/2014/main" id="{E8867991-9FDF-436E-8680-2F846ED05CF8}"/>
              </a:ext>
            </a:extLst>
          </p:cNvPr>
          <p:cNvPicPr>
            <a:picLocks noChangeAspect="1"/>
          </p:cNvPicPr>
          <p:nvPr/>
        </p:nvPicPr>
        <p:blipFill>
          <a:blip r:embed="rId3"/>
          <a:stretch>
            <a:fillRect/>
          </a:stretch>
        </p:blipFill>
        <p:spPr>
          <a:xfrm>
            <a:off x="8574944" y="3442035"/>
            <a:ext cx="1597290" cy="1993565"/>
          </a:xfrm>
          <a:prstGeom prst="rect">
            <a:avLst/>
          </a:prstGeom>
        </p:spPr>
      </p:pic>
    </p:spTree>
    <p:extLst>
      <p:ext uri="{BB962C8B-B14F-4D97-AF65-F5344CB8AC3E}">
        <p14:creationId xmlns:p14="http://schemas.microsoft.com/office/powerpoint/2010/main" val="1458694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D1406-3D36-4AD0-A6C6-40DB69066EBC}"/>
              </a:ext>
            </a:extLst>
          </p:cNvPr>
          <p:cNvSpPr>
            <a:spLocks noGrp="1"/>
          </p:cNvSpPr>
          <p:nvPr>
            <p:ph type="title"/>
          </p:nvPr>
        </p:nvSpPr>
        <p:spPr/>
        <p:txBody>
          <a:bodyPr>
            <a:normAutofit/>
          </a:bodyPr>
          <a:lstStyle/>
          <a:p>
            <a:r>
              <a:rPr lang="en-US" dirty="0" smtClean="0"/>
              <a:t>Cholinergic Poisoning</a:t>
            </a:r>
            <a:endParaRPr lang="en-US" dirty="0"/>
          </a:p>
        </p:txBody>
      </p:sp>
      <p:sp>
        <p:nvSpPr>
          <p:cNvPr id="3" name="Content Placeholder 2">
            <a:extLst>
              <a:ext uri="{FF2B5EF4-FFF2-40B4-BE49-F238E27FC236}">
                <a16:creationId xmlns:a16="http://schemas.microsoft.com/office/drawing/2014/main" id="{A49DC422-6402-4321-AC4D-D98ED208753C}"/>
              </a:ext>
            </a:extLst>
          </p:cNvPr>
          <p:cNvSpPr>
            <a:spLocks noGrp="1"/>
          </p:cNvSpPr>
          <p:nvPr>
            <p:ph idx="1"/>
          </p:nvPr>
        </p:nvSpPr>
        <p:spPr>
          <a:xfrm>
            <a:off x="838200" y="1825624"/>
            <a:ext cx="10515600" cy="5032375"/>
          </a:xfrm>
        </p:spPr>
        <p:txBody>
          <a:bodyPr>
            <a:normAutofit/>
          </a:bodyPr>
          <a:lstStyle/>
          <a:p>
            <a:pPr lvl="1"/>
            <a:r>
              <a:rPr lang="en-US" sz="2800" dirty="0"/>
              <a:t>Organophosphate (Insecticides)/Nerve gases (terrorism)</a:t>
            </a:r>
          </a:p>
          <a:p>
            <a:pPr lvl="2"/>
            <a:r>
              <a:rPr lang="en-US" sz="2400" dirty="0"/>
              <a:t>Cholinergic Toxidrome</a:t>
            </a:r>
          </a:p>
          <a:p>
            <a:pPr lvl="3"/>
            <a:r>
              <a:rPr lang="en-US" sz="2400" b="1" dirty="0"/>
              <a:t>SLUDGE</a:t>
            </a:r>
          </a:p>
          <a:p>
            <a:pPr lvl="4">
              <a:spcBef>
                <a:spcPts val="0"/>
              </a:spcBef>
              <a:spcAft>
                <a:spcPts val="0"/>
              </a:spcAft>
            </a:pPr>
            <a:r>
              <a:rPr lang="en-US" sz="2400" b="1" dirty="0"/>
              <a:t>S</a:t>
            </a:r>
            <a:r>
              <a:rPr lang="en-US" sz="2400" dirty="0"/>
              <a:t>alivation </a:t>
            </a:r>
          </a:p>
          <a:p>
            <a:pPr lvl="4">
              <a:spcBef>
                <a:spcPts val="0"/>
              </a:spcBef>
              <a:spcAft>
                <a:spcPts val="0"/>
              </a:spcAft>
            </a:pPr>
            <a:r>
              <a:rPr lang="en-US" sz="2400" b="1" dirty="0"/>
              <a:t>L</a:t>
            </a:r>
            <a:r>
              <a:rPr lang="en-US" sz="2400" dirty="0"/>
              <a:t>acrimation</a:t>
            </a:r>
          </a:p>
          <a:p>
            <a:pPr lvl="4">
              <a:spcBef>
                <a:spcPts val="0"/>
              </a:spcBef>
              <a:spcAft>
                <a:spcPts val="0"/>
              </a:spcAft>
            </a:pPr>
            <a:r>
              <a:rPr lang="en-US" sz="2400" b="1" dirty="0"/>
              <a:t>U</a:t>
            </a:r>
            <a:r>
              <a:rPr lang="en-US" sz="2400" dirty="0"/>
              <a:t>rination</a:t>
            </a:r>
          </a:p>
          <a:p>
            <a:pPr lvl="4">
              <a:spcBef>
                <a:spcPts val="0"/>
              </a:spcBef>
              <a:spcAft>
                <a:spcPts val="0"/>
              </a:spcAft>
            </a:pPr>
            <a:r>
              <a:rPr lang="en-US" sz="2400" b="1" dirty="0"/>
              <a:t>D</a:t>
            </a:r>
            <a:r>
              <a:rPr lang="en-US" sz="2400" dirty="0"/>
              <a:t>efecation</a:t>
            </a:r>
          </a:p>
          <a:p>
            <a:pPr lvl="4">
              <a:spcBef>
                <a:spcPts val="0"/>
              </a:spcBef>
              <a:spcAft>
                <a:spcPts val="0"/>
              </a:spcAft>
            </a:pPr>
            <a:r>
              <a:rPr lang="en-US" sz="2400" b="1" dirty="0"/>
              <a:t>G</a:t>
            </a:r>
            <a:r>
              <a:rPr lang="en-US" sz="2400" dirty="0"/>
              <a:t>I complaints (Cramps, Diarrhea, etc.)</a:t>
            </a:r>
          </a:p>
          <a:p>
            <a:pPr lvl="4">
              <a:spcBef>
                <a:spcPts val="0"/>
              </a:spcBef>
              <a:spcAft>
                <a:spcPts val="0"/>
              </a:spcAft>
            </a:pPr>
            <a:r>
              <a:rPr lang="en-US" sz="2400" b="1" dirty="0"/>
              <a:t>E</a:t>
            </a:r>
            <a:r>
              <a:rPr lang="en-US" sz="2400" dirty="0"/>
              <a:t>xpectorate (Vomiting/Spitting)</a:t>
            </a:r>
          </a:p>
          <a:p>
            <a:pPr lvl="2"/>
            <a:endParaRPr lang="en-US" dirty="0"/>
          </a:p>
          <a:p>
            <a:endParaRPr lang="en-US" dirty="0"/>
          </a:p>
          <a:p>
            <a:pPr lvl="2"/>
            <a:endParaRPr lang="en-US" dirty="0"/>
          </a:p>
        </p:txBody>
      </p:sp>
    </p:spTree>
    <p:extLst>
      <p:ext uri="{BB962C8B-B14F-4D97-AF65-F5344CB8AC3E}">
        <p14:creationId xmlns:p14="http://schemas.microsoft.com/office/powerpoint/2010/main" val="2921364474"/>
      </p:ext>
    </p:extLst>
  </p:cSld>
  <p:clrMapOvr>
    <a:masterClrMapping/>
  </p:clrMapOvr>
</p:sld>
</file>

<file path=ppt/theme/theme1.xml><?xml version="1.0" encoding="utf-8"?>
<a:theme xmlns:a="http://schemas.openxmlformats.org/drawingml/2006/main" name="MN.IT">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DH PowerPoint" id="{77A571C1-30E7-4DA3-AE01-D70EB1FA1994}" vid="{ACB131C9-D5E5-440B-BC5E-D73CF3BD21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5801D64B2432442BB42C134183FF8E4" ma:contentTypeVersion="3" ma:contentTypeDescription="Create a new document." ma:contentTypeScope="" ma:versionID="78869e3402b51a60e4e37635038f4076">
  <xsd:schema xmlns:xsd="http://www.w3.org/2001/XMLSchema" xmlns:xs="http://www.w3.org/2001/XMLSchema" xmlns:p="http://schemas.microsoft.com/office/2006/metadata/properties" xmlns:ns2="3f0d7846-e5da-490b-9ede-be8c0b3b600e" targetNamespace="http://schemas.microsoft.com/office/2006/metadata/properties" ma:root="true" ma:fieldsID="a2e1bbf846a194404023d0236668bc82" ns2:_="">
    <xsd:import namespace="3f0d7846-e5da-490b-9ede-be8c0b3b600e"/>
    <xsd:element name="properties">
      <xsd:complexType>
        <xsd:sequence>
          <xsd:element name="documentManagement">
            <xsd:complexType>
              <xsd:all>
                <xsd:element ref="ns2:Category"/>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f0d7846-e5da-490b-9ede-be8c0b3b600e" elementFormDefault="qualified">
    <xsd:import namespace="http://schemas.microsoft.com/office/2006/documentManagement/types"/>
    <xsd:import namespace="http://schemas.microsoft.com/office/infopath/2007/PartnerControls"/>
    <xsd:element name="Category" ma:index="8" ma:displayName="Category" ma:list="{9bec51f6-02d5-4ac3-a786-db27c445bb3f}" ma:internalName="Category" ma:showField="Category">
      <xsd:simpleType>
        <xsd:restriction base="dms:Lookup"/>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Category xmlns="3f0d7846-e5da-490b-9ede-be8c0b3b600e">2</Category>
  </documentManagement>
</p:properties>
</file>

<file path=customXml/itemProps1.xml><?xml version="1.0" encoding="utf-8"?>
<ds:datastoreItem xmlns:ds="http://schemas.openxmlformats.org/officeDocument/2006/customXml" ds:itemID="{02617A5B-38EC-4037-96F9-B81D9FB1B3A7}">
  <ds:schemaRefs>
    <ds:schemaRef ds:uri="http://schemas.microsoft.com/sharepoint/v3/contenttype/forms"/>
  </ds:schemaRefs>
</ds:datastoreItem>
</file>

<file path=customXml/itemProps2.xml><?xml version="1.0" encoding="utf-8"?>
<ds:datastoreItem xmlns:ds="http://schemas.openxmlformats.org/officeDocument/2006/customXml" ds:itemID="{59B97981-5159-429F-A82F-5BAF80713D7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f0d7846-e5da-490b-9ede-be8c0b3b600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26A1386-9537-4EA6-B9A3-FB7D154FAC23}">
  <ds:schemaRefs>
    <ds:schemaRef ds:uri="http://schemas.microsoft.com/office/infopath/2007/PartnerControls"/>
    <ds:schemaRef ds:uri="3f0d7846-e5da-490b-9ede-be8c0b3b600e"/>
    <ds:schemaRef ds:uri="http://purl.org/dc/elements/1.1/"/>
    <ds:schemaRef ds:uri="http://schemas.microsoft.com/office/2006/metadata/properties"/>
    <ds:schemaRef ds:uri="http://schemas.microsoft.com/office/2006/documentManagement/types"/>
    <ds:schemaRef ds:uri="http://schemas.openxmlformats.org/package/2006/metadata/core-properties"/>
    <ds:schemaRef ds:uri="http://purl.org/dc/dcmitype/"/>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MDH PowerPoint</Template>
  <TotalTime>1352</TotalTime>
  <Words>1926</Words>
  <Application>Microsoft Office PowerPoint</Application>
  <PresentationFormat>Widescreen</PresentationFormat>
  <Paragraphs>335</Paragraphs>
  <Slides>28</Slides>
  <Notes>25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NeueHaasGroteskText Std</vt:lpstr>
      <vt:lpstr>MN.IT</vt:lpstr>
      <vt:lpstr>Pediatric Surge Non-Traumatic Disaster</vt:lpstr>
      <vt:lpstr>Objectives</vt:lpstr>
      <vt:lpstr>Non-Traumatic Disaster:  Overview</vt:lpstr>
      <vt:lpstr>Non-Traumatic Disaster:  Overview</vt:lpstr>
      <vt:lpstr>Poisoning</vt:lpstr>
      <vt:lpstr>Poisoning</vt:lpstr>
      <vt:lpstr>Poisoning Treatment</vt:lpstr>
      <vt:lpstr>Poisoning Treatment</vt:lpstr>
      <vt:lpstr>Cholinergic Poisoning</vt:lpstr>
      <vt:lpstr>Cholinergic Poisoning</vt:lpstr>
      <vt:lpstr>Cholinergic Poisoning</vt:lpstr>
      <vt:lpstr>PowerPoint Presentation</vt:lpstr>
      <vt:lpstr>Cyanide Poisoning (Chemical Asphyxiants)</vt:lpstr>
      <vt:lpstr>Cyanide Poisoning Treatment (Chemical Asphyxiants)</vt:lpstr>
      <vt:lpstr>Carbon Monoxide Poisoning (Chemical Asphyxiants)</vt:lpstr>
      <vt:lpstr>Hydrocarbon Poisoning (Respiratory Syndrome)</vt:lpstr>
      <vt:lpstr>Irritants (Respiratory Syndrome)</vt:lpstr>
      <vt:lpstr>Corrosive Poisoning (Respiratory Syndrome)</vt:lpstr>
      <vt:lpstr>Drug Overdose Poisoning</vt:lpstr>
      <vt:lpstr>Drug Overdose Poisoning</vt:lpstr>
      <vt:lpstr>Infectious Diseases</vt:lpstr>
      <vt:lpstr>Infectious Diseases</vt:lpstr>
      <vt:lpstr>Terrorism Infectious Diseases</vt:lpstr>
      <vt:lpstr>Epidemic Agents Infectious Diseases</vt:lpstr>
      <vt:lpstr>Epidemic Agents Infectious Diseases</vt:lpstr>
      <vt:lpstr>Universal Pediatric Issues</vt:lpstr>
      <vt:lpstr>Universal Pediatric Issues</vt:lpstr>
      <vt:lpstr>Thank you!</vt:lpstr>
    </vt:vector>
  </TitlesOfParts>
  <Company>State of Minnesota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Pediatric Surge Non-Traumatic Disaster changes 3-29</dc:title>
  <dc:subject>PowerPoint Template</dc:subject>
  <dc:creator>Bambrick, Alexandra (MDH)</dc:creator>
  <cp:keywords>PowerPoint, Template</cp:keywords>
  <dc:description>Version 1.1, Released 8-2016</dc:description>
  <cp:lastModifiedBy>McAdams, Toby (MDH)</cp:lastModifiedBy>
  <cp:revision>39</cp:revision>
  <dcterms:created xsi:type="dcterms:W3CDTF">2018-03-05T19:14:21Z</dcterms:created>
  <dcterms:modified xsi:type="dcterms:W3CDTF">2018-08-21T18:41:57Z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0x01010095801D64B2432442BB42C134183FF8E4</vt:lpwstr>
  </property>
  <property fmtid="{D5CDD505-2E9C-101B-9397-08002B2CF9AE}" pid="3" name="_dlc_DocIdItemGuid">
    <vt:lpwstr>51612d0f-3fe8-4978-a8d9-f384c5e0293e</vt:lpwstr>
  </property>
</Properties>
</file>