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Lst>
  <p:notesMasterIdLst>
    <p:notesMasterId r:id="rId31"/>
  </p:notesMasterIdLst>
  <p:sldIdLst>
    <p:sldId id="256" r:id="rId5"/>
    <p:sldId id="257" r:id="rId6"/>
    <p:sldId id="266" r:id="rId7"/>
    <p:sldId id="260" r:id="rId8"/>
    <p:sldId id="261" r:id="rId9"/>
    <p:sldId id="262" r:id="rId10"/>
    <p:sldId id="263" r:id="rId11"/>
    <p:sldId id="264" r:id="rId12"/>
    <p:sldId id="265" r:id="rId13"/>
    <p:sldId id="267" r:id="rId14"/>
    <p:sldId id="259" r:id="rId15"/>
    <p:sldId id="268" r:id="rId16"/>
    <p:sldId id="269" r:id="rId17"/>
    <p:sldId id="270" r:id="rId18"/>
    <p:sldId id="274" r:id="rId19"/>
    <p:sldId id="283" r:id="rId20"/>
    <p:sldId id="275" r:id="rId21"/>
    <p:sldId id="299" r:id="rId22"/>
    <p:sldId id="281" r:id="rId23"/>
    <p:sldId id="284" r:id="rId24"/>
    <p:sldId id="282" r:id="rId25"/>
    <p:sldId id="300" r:id="rId26"/>
    <p:sldId id="295" r:id="rId27"/>
    <p:sldId id="296" r:id="rId28"/>
    <p:sldId id="297" r:id="rId29"/>
    <p:sldId id="29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DEB645-57A9-431F-B5DD-BA2A744282BC}" name="Aguilar, Michelle (MDH)" initials="AM(" userId="S::Michelle.Aguilar@state.mn.us::82428990-d6d5-4491-9012-a1d63d222b7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9" autoAdjust="0"/>
    <p:restoredTop sz="75303" autoAdjust="0"/>
  </p:normalViewPr>
  <p:slideViewPr>
    <p:cSldViewPr snapToGrid="0">
      <p:cViewPr varScale="1">
        <p:scale>
          <a:sx n="95" d="100"/>
          <a:sy n="95" d="100"/>
        </p:scale>
        <p:origin x="11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CEFC2F-1A63-4D0A-9E9A-66FB0C616509}" type="datetimeFigureOut">
              <a:rPr lang="en-US" smtClean="0"/>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CB507A-05EB-4CB0-A0BF-7A0A11C0FEF0}" type="slidenum">
              <a:rPr lang="en-US" smtClean="0"/>
              <a:t>‹#›</a:t>
            </a:fld>
            <a:endParaRPr lang="en-US"/>
          </a:p>
        </p:txBody>
      </p:sp>
    </p:spTree>
    <p:extLst>
      <p:ext uri="{BB962C8B-B14F-4D97-AF65-F5344CB8AC3E}">
        <p14:creationId xmlns:p14="http://schemas.microsoft.com/office/powerpoint/2010/main" val="4267412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Facilitator Note: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Welcome participants to the exercise.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**As you begin to prepare the slides for your exercise, please remember to reorder slides or add slides as you need. Everything within this template can be adjusted to accommodate the flow of your exercise.**</a:t>
            </a:r>
          </a:p>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a:t>
            </a:fld>
            <a:endParaRPr lang="en-US"/>
          </a:p>
        </p:txBody>
      </p:sp>
    </p:spTree>
    <p:extLst>
      <p:ext uri="{BB962C8B-B14F-4D97-AF65-F5344CB8AC3E}">
        <p14:creationId xmlns:p14="http://schemas.microsoft.com/office/powerpoint/2010/main" val="2751396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10</a:t>
            </a:fld>
            <a:endParaRPr lang="en-US"/>
          </a:p>
        </p:txBody>
      </p:sp>
    </p:spTree>
    <p:extLst>
      <p:ext uri="{BB962C8B-B14F-4D97-AF65-F5344CB8AC3E}">
        <p14:creationId xmlns:p14="http://schemas.microsoft.com/office/powerpoint/2010/main" val="7210875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12</a:t>
            </a:fld>
            <a:endParaRPr lang="en-US"/>
          </a:p>
        </p:txBody>
      </p:sp>
    </p:spTree>
    <p:extLst>
      <p:ext uri="{BB962C8B-B14F-4D97-AF65-F5344CB8AC3E}">
        <p14:creationId xmlns:p14="http://schemas.microsoft.com/office/powerpoint/2010/main" val="1491402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13</a:t>
            </a:fld>
            <a:endParaRPr lang="en-US"/>
          </a:p>
        </p:txBody>
      </p:sp>
    </p:spTree>
    <p:extLst>
      <p:ext uri="{BB962C8B-B14F-4D97-AF65-F5344CB8AC3E}">
        <p14:creationId xmlns:p14="http://schemas.microsoft.com/office/powerpoint/2010/main" val="358603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14</a:t>
            </a:fld>
            <a:endParaRPr lang="en-US"/>
          </a:p>
        </p:txBody>
      </p:sp>
    </p:spTree>
    <p:extLst>
      <p:ext uri="{BB962C8B-B14F-4D97-AF65-F5344CB8AC3E}">
        <p14:creationId xmlns:p14="http://schemas.microsoft.com/office/powerpoint/2010/main" val="447872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16</a:t>
            </a:fld>
            <a:endParaRPr lang="en-US"/>
          </a:p>
        </p:txBody>
      </p:sp>
    </p:spTree>
    <p:extLst>
      <p:ext uri="{BB962C8B-B14F-4D97-AF65-F5344CB8AC3E}">
        <p14:creationId xmlns:p14="http://schemas.microsoft.com/office/powerpoint/2010/main" val="24434683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17</a:t>
            </a:fld>
            <a:endParaRPr lang="en-US"/>
          </a:p>
        </p:txBody>
      </p:sp>
    </p:spTree>
    <p:extLst>
      <p:ext uri="{BB962C8B-B14F-4D97-AF65-F5344CB8AC3E}">
        <p14:creationId xmlns:p14="http://schemas.microsoft.com/office/powerpoint/2010/main" val="1287032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18</a:t>
            </a:fld>
            <a:endParaRPr lang="en-US"/>
          </a:p>
        </p:txBody>
      </p:sp>
    </p:spTree>
    <p:extLst>
      <p:ext uri="{BB962C8B-B14F-4D97-AF65-F5344CB8AC3E}">
        <p14:creationId xmlns:p14="http://schemas.microsoft.com/office/powerpoint/2010/main" val="4132769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20</a:t>
            </a:fld>
            <a:endParaRPr lang="en-US"/>
          </a:p>
        </p:txBody>
      </p:sp>
    </p:spTree>
    <p:extLst>
      <p:ext uri="{BB962C8B-B14F-4D97-AF65-F5344CB8AC3E}">
        <p14:creationId xmlns:p14="http://schemas.microsoft.com/office/powerpoint/2010/main" val="1608342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21</a:t>
            </a:fld>
            <a:endParaRPr lang="en-US"/>
          </a:p>
        </p:txBody>
      </p:sp>
    </p:spTree>
    <p:extLst>
      <p:ext uri="{BB962C8B-B14F-4D97-AF65-F5344CB8AC3E}">
        <p14:creationId xmlns:p14="http://schemas.microsoft.com/office/powerpoint/2010/main" val="825594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22</a:t>
            </a:fld>
            <a:endParaRPr lang="en-US"/>
          </a:p>
        </p:txBody>
      </p:sp>
    </p:spTree>
    <p:extLst>
      <p:ext uri="{BB962C8B-B14F-4D97-AF65-F5344CB8AC3E}">
        <p14:creationId xmlns:p14="http://schemas.microsoft.com/office/powerpoint/2010/main" val="851756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Notes:</a:t>
            </a:r>
          </a:p>
          <a:p>
            <a:endParaRPr lang="en-US" dirty="0"/>
          </a:p>
          <a:p>
            <a:r>
              <a:rPr lang="en-US" dirty="0"/>
              <a:t>- Give the participants a glimpse into what to expect for the day. You may wish to include a time schedule as well. </a:t>
            </a:r>
          </a:p>
        </p:txBody>
      </p:sp>
      <p:sp>
        <p:nvSpPr>
          <p:cNvPr id="4" name="Slide Number Placeholder 3"/>
          <p:cNvSpPr>
            <a:spLocks noGrp="1"/>
          </p:cNvSpPr>
          <p:nvPr>
            <p:ph type="sldNum" sz="quarter" idx="5"/>
          </p:nvPr>
        </p:nvSpPr>
        <p:spPr/>
        <p:txBody>
          <a:bodyPr/>
          <a:lstStyle/>
          <a:p>
            <a:fld id="{85CB507A-05EB-4CB0-A0BF-7A0A11C0FEF0}" type="slidenum">
              <a:rPr lang="en-US" smtClean="0"/>
              <a:t>2</a:t>
            </a:fld>
            <a:endParaRPr lang="en-US"/>
          </a:p>
        </p:txBody>
      </p:sp>
    </p:spTree>
    <p:extLst>
      <p:ext uri="{BB962C8B-B14F-4D97-AF65-F5344CB8AC3E}">
        <p14:creationId xmlns:p14="http://schemas.microsoft.com/office/powerpoint/2010/main" val="42552925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Facilitator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is a Hot Wash? </a:t>
            </a:r>
          </a:p>
          <a:p>
            <a:pPr marL="171450" indent="-171450">
              <a:buFont typeface="Arial" panose="020B0604020202020204" pitchFamily="34" charset="0"/>
              <a:buChar char="•"/>
            </a:pPr>
            <a:r>
              <a:rPr lang="en-US" dirty="0"/>
              <a:t>Immediate debriefing session</a:t>
            </a:r>
          </a:p>
          <a:p>
            <a:pPr marL="171450" indent="-171450">
              <a:buFont typeface="Arial" panose="020B0604020202020204" pitchFamily="34" charset="0"/>
              <a:buChar char="•"/>
            </a:pPr>
            <a:r>
              <a:rPr lang="en-US" dirty="0"/>
              <a:t>Rapid discussion</a:t>
            </a:r>
          </a:p>
          <a:p>
            <a:pPr marL="171450" indent="-171450">
              <a:buFont typeface="Arial" panose="020B0604020202020204" pitchFamily="34" charset="0"/>
              <a:buChar char="•"/>
            </a:pPr>
            <a:r>
              <a:rPr lang="en-US" dirty="0"/>
              <a:t>Key observations</a:t>
            </a:r>
          </a:p>
          <a:p>
            <a:pPr marL="914400" lvl="1" indent="-457200">
              <a:buFont typeface="Arial" panose="020B0604020202020204" pitchFamily="34" charset="0"/>
              <a:buChar char="•"/>
            </a:pPr>
            <a:r>
              <a:rPr lang="en-US" sz="2800" dirty="0"/>
              <a:t>Strengths</a:t>
            </a:r>
          </a:p>
          <a:p>
            <a:pPr marL="914400" lvl="1" indent="-457200">
              <a:buFont typeface="Arial" panose="020B0604020202020204" pitchFamily="34" charset="0"/>
              <a:buChar char="•"/>
            </a:pPr>
            <a:r>
              <a:rPr lang="en-US" sz="2800" dirty="0"/>
              <a:t>Areas for Improvement</a:t>
            </a:r>
          </a:p>
          <a:p>
            <a:pPr marL="171450" indent="-171450">
              <a:buFont typeface="Arial" panose="020B0604020202020204" pitchFamily="34" charset="0"/>
              <a:buChar char="•"/>
            </a:pPr>
            <a:r>
              <a:rPr lang="en-US" dirty="0"/>
              <a:t>Capture initial feedback based on discussed activities</a:t>
            </a:r>
          </a:p>
          <a:p>
            <a:pPr marL="171450" indent="-171450">
              <a:buFont typeface="Arial" panose="020B0604020202020204" pitchFamily="34" charset="0"/>
              <a:buChar char="•"/>
            </a:pPr>
            <a:r>
              <a:rPr lang="en-US" dirty="0"/>
              <a:t>Complements After-Action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Identify and introduce yourself as the main facilitator.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800" dirty="0">
                <a:effectLst/>
                <a:latin typeface="Calibri" panose="020F0502020204030204" pitchFamily="34" charset="0"/>
                <a:ea typeface="Times New Roman" panose="02020603050405020304" pitchFamily="18" charset="0"/>
              </a:rPr>
              <a:t>Introduce other leadership or senior ranking participants and call upon them to offer opening remarks</a:t>
            </a:r>
            <a:r>
              <a:rPr lang="en-US" dirty="0"/>
              <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Introduce any exercise evaluators you have assigned.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C</a:t>
            </a:r>
            <a:r>
              <a:rPr lang="en-US" b="0" i="0" dirty="0">
                <a:effectLst/>
              </a:rPr>
              <a:t>orrective actions are steps taken to address deficiencies.</a:t>
            </a:r>
          </a:p>
          <a:p>
            <a:pPr lvl="1"/>
            <a:r>
              <a:rPr lang="en-US" dirty="0"/>
              <a:t>Enhance preparedness and response capabilities. </a:t>
            </a:r>
          </a:p>
          <a:p>
            <a:pPr lvl="1"/>
            <a:r>
              <a:rPr lang="en-US" dirty="0"/>
              <a:t>Examples: </a:t>
            </a:r>
            <a:r>
              <a:rPr lang="en-US" dirty="0">
                <a:solidFill>
                  <a:srgbClr val="013974"/>
                </a:solidFill>
              </a:rPr>
              <a:t>R</a:t>
            </a:r>
            <a:r>
              <a:rPr lang="en-US" b="0" i="0" dirty="0">
                <a:solidFill>
                  <a:srgbClr val="013974"/>
                </a:solidFill>
                <a:effectLst/>
              </a:rPr>
              <a:t>evising plans and procedures, enhancing training programs, improving communication protocols, acquiring additional resources, or implementing organizational changes.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24</a:t>
            </a:fld>
            <a:endParaRPr lang="en-US"/>
          </a:p>
        </p:txBody>
      </p:sp>
    </p:spTree>
    <p:extLst>
      <p:ext uri="{BB962C8B-B14F-4D97-AF65-F5344CB8AC3E}">
        <p14:creationId xmlns:p14="http://schemas.microsoft.com/office/powerpoint/2010/main" val="34452525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Note: </a:t>
            </a:r>
          </a:p>
          <a:p>
            <a:endParaRPr lang="en-US" dirty="0"/>
          </a:p>
          <a:p>
            <a:r>
              <a:rPr lang="en-US" dirty="0"/>
              <a:t>Explain the participants what they can expect in the coming weeks/days. </a:t>
            </a:r>
          </a:p>
        </p:txBody>
      </p:sp>
      <p:sp>
        <p:nvSpPr>
          <p:cNvPr id="4" name="Slide Number Placeholder 3"/>
          <p:cNvSpPr>
            <a:spLocks noGrp="1"/>
          </p:cNvSpPr>
          <p:nvPr>
            <p:ph type="sldNum" sz="quarter" idx="5"/>
          </p:nvPr>
        </p:nvSpPr>
        <p:spPr/>
        <p:txBody>
          <a:bodyPr/>
          <a:lstStyle/>
          <a:p>
            <a:fld id="{85CB507A-05EB-4CB0-A0BF-7A0A11C0FEF0}" type="slidenum">
              <a:rPr lang="en-US" smtClean="0"/>
              <a:t>25</a:t>
            </a:fld>
            <a:endParaRPr lang="en-US"/>
          </a:p>
        </p:txBody>
      </p:sp>
    </p:spTree>
    <p:extLst>
      <p:ext uri="{BB962C8B-B14F-4D97-AF65-F5344CB8AC3E}">
        <p14:creationId xmlns:p14="http://schemas.microsoft.com/office/powerpoint/2010/main" val="4023173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Facilitator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You may wish to encourage participants to contact you if there are any additional comments or needs. </a:t>
            </a:r>
          </a:p>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26</a:t>
            </a:fld>
            <a:endParaRPr lang="en-US"/>
          </a:p>
        </p:txBody>
      </p:sp>
    </p:spTree>
    <p:extLst>
      <p:ext uri="{BB962C8B-B14F-4D97-AF65-F5344CB8AC3E}">
        <p14:creationId xmlns:p14="http://schemas.microsoft.com/office/powerpoint/2010/main" val="2962128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3</a:t>
            </a:fld>
            <a:endParaRPr lang="en-US"/>
          </a:p>
        </p:txBody>
      </p:sp>
    </p:spTree>
    <p:extLst>
      <p:ext uri="{BB962C8B-B14F-4D97-AF65-F5344CB8AC3E}">
        <p14:creationId xmlns:p14="http://schemas.microsoft.com/office/powerpoint/2010/main" val="4262899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4</a:t>
            </a:fld>
            <a:endParaRPr lang="en-US"/>
          </a:p>
        </p:txBody>
      </p:sp>
    </p:spTree>
    <p:extLst>
      <p:ext uri="{BB962C8B-B14F-4D97-AF65-F5344CB8AC3E}">
        <p14:creationId xmlns:p14="http://schemas.microsoft.com/office/powerpoint/2010/main" val="2396731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Facilitator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Identify and introduce yourself as the main facilitator.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800" dirty="0">
                <a:effectLst/>
                <a:latin typeface="Calibri" panose="020F0502020204030204" pitchFamily="34" charset="0"/>
                <a:ea typeface="Times New Roman" panose="02020603050405020304" pitchFamily="18" charset="0"/>
              </a:rPr>
              <a:t>Introduce other leadership or senior ranking participants and call upon them to offer opening remarks</a:t>
            </a:r>
            <a:r>
              <a:rPr lang="en-US" dirty="0"/>
              <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Introduce any exercise evaluators you have assigned. </a:t>
            </a:r>
          </a:p>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5</a:t>
            </a:fld>
            <a:endParaRPr lang="en-US"/>
          </a:p>
        </p:txBody>
      </p:sp>
    </p:spTree>
    <p:extLst>
      <p:ext uri="{BB962C8B-B14F-4D97-AF65-F5344CB8AC3E}">
        <p14:creationId xmlns:p14="http://schemas.microsoft.com/office/powerpoint/2010/main" val="2901755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6</a:t>
            </a:fld>
            <a:endParaRPr lang="en-US"/>
          </a:p>
        </p:txBody>
      </p:sp>
    </p:spTree>
    <p:extLst>
      <p:ext uri="{BB962C8B-B14F-4D97-AF65-F5344CB8AC3E}">
        <p14:creationId xmlns:p14="http://schemas.microsoft.com/office/powerpoint/2010/main" val="2313045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7</a:t>
            </a:fld>
            <a:endParaRPr lang="en-US"/>
          </a:p>
        </p:txBody>
      </p:sp>
    </p:spTree>
    <p:extLst>
      <p:ext uri="{BB962C8B-B14F-4D97-AF65-F5344CB8AC3E}">
        <p14:creationId xmlns:p14="http://schemas.microsoft.com/office/powerpoint/2010/main" val="1398887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8</a:t>
            </a:fld>
            <a:endParaRPr lang="en-US"/>
          </a:p>
        </p:txBody>
      </p:sp>
    </p:spTree>
    <p:extLst>
      <p:ext uri="{BB962C8B-B14F-4D97-AF65-F5344CB8AC3E}">
        <p14:creationId xmlns:p14="http://schemas.microsoft.com/office/powerpoint/2010/main" val="2038949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CB507A-05EB-4CB0-A0BF-7A0A11C0FEF0}" type="slidenum">
              <a:rPr lang="en-US" smtClean="0"/>
              <a:t>9</a:t>
            </a:fld>
            <a:endParaRPr lang="en-US"/>
          </a:p>
        </p:txBody>
      </p:sp>
    </p:spTree>
    <p:extLst>
      <p:ext uri="{BB962C8B-B14F-4D97-AF65-F5344CB8AC3E}">
        <p14:creationId xmlns:p14="http://schemas.microsoft.com/office/powerpoint/2010/main" val="678884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8EB5D-CA7A-5C8A-016D-A52082EC37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93AF22-6D26-8ECF-C480-69683A7052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7F9086-2398-9194-D9CA-8CB826790472}"/>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A29B28D9-DBF6-A795-41B4-1E5258D2EF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9FABD-2058-CCEB-05FA-660999557A94}"/>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260726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CDC67-41A5-86AE-3F52-C103CCC61A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99B85F-D289-C9C2-313A-2364D16A84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E78DE-4397-4ACD-F928-114CFA52DCAB}"/>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13A52943-F4C6-9763-F795-3A360ADB7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797076-B2E8-860F-8D92-6999FBD473DF}"/>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174496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7D8D97-ABDC-343D-B92D-833B90CE40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6FB84F-65A5-A09C-D9B2-DCC38DAB53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7273A-F0DD-A16A-4D2C-7F4332510F56}"/>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4D76BE10-D66F-E788-73FE-880683EB3F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376E8D-F4E8-A884-BD63-771FB91D0A82}"/>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2829808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BA4A8-AB33-D4A7-B12E-B09BB995D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6DC0A3-384A-97B2-285B-4C0403C4EE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9F267C-7D27-DB35-B265-D55FD2FE5626}"/>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9907B344-7286-601D-D8C5-1A607237D0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E89E5A-F04B-9707-12A1-96E28EB72877}"/>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404479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A0214-769D-9637-1E71-81FD76E9AD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FB959A-A1A7-F56A-A193-C1C7796E5D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C2404E-AC58-E273-EC07-D4674533151A}"/>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9E8A49CC-8315-7194-F353-A27A85F3A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93237-3A46-8C3E-D2B4-78E670338891}"/>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3118385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0AB15-868F-D458-1B16-9EA486CE4F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7C8592-0A8F-4942-5113-8BA9A23B35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9FEEE1-ECEE-C57F-5C21-8B5A831E3A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90CA69-2046-A93A-50E6-08AA4ED12BFF}"/>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6" name="Footer Placeholder 5">
            <a:extLst>
              <a:ext uri="{FF2B5EF4-FFF2-40B4-BE49-F238E27FC236}">
                <a16:creationId xmlns:a16="http://schemas.microsoft.com/office/drawing/2014/main" id="{4B0D74C1-2560-1169-98FF-804D66B04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0B55C2-EF5D-39E1-722C-B41709D36602}"/>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230349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24DAD-137F-E6E2-FE00-23213359C8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4077EA-5FBD-E50C-9175-AF342525D9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6F7C80-BFD1-744A-1C7E-8C8C14050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8A675E-0981-D0E6-0C32-76FB524DCB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C10328-9DA9-09C3-816E-A542C7E498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418261-13EB-0AE0-7197-99E2B2FD0825}"/>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8" name="Footer Placeholder 7">
            <a:extLst>
              <a:ext uri="{FF2B5EF4-FFF2-40B4-BE49-F238E27FC236}">
                <a16:creationId xmlns:a16="http://schemas.microsoft.com/office/drawing/2014/main" id="{93FCBD37-1738-BAF4-7272-1DD1B68AFA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64DD87-62FD-0E1D-311C-8CC92F35E1A0}"/>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280745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7532-6BB5-2CA2-84E8-5CB615EA5C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BDCA62-1FCC-D73D-F182-7BBD5264B935}"/>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4" name="Footer Placeholder 3">
            <a:extLst>
              <a:ext uri="{FF2B5EF4-FFF2-40B4-BE49-F238E27FC236}">
                <a16:creationId xmlns:a16="http://schemas.microsoft.com/office/drawing/2014/main" id="{4009293A-0B14-25EE-8B77-6654987531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7BF9E7-2F9E-AF29-C5FC-9E53034FE808}"/>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4086654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B65965-7E4A-57F1-303E-1FD33249DB14}"/>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3" name="Footer Placeholder 2">
            <a:extLst>
              <a:ext uri="{FF2B5EF4-FFF2-40B4-BE49-F238E27FC236}">
                <a16:creationId xmlns:a16="http://schemas.microsoft.com/office/drawing/2014/main" id="{03153EE4-AC8A-1980-E731-C82DDCE583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3567AF-9F09-BF21-1A5C-AE9E54ECE631}"/>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22462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3A7AC-EF14-EDD9-8567-B079E46163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7F5F93-70A8-1805-8C7B-6DCF98D7CC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09C17D-96BC-050F-A5AD-28F4A7DBC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E689A4-B23D-C408-68CF-36E9BD2B765C}"/>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6" name="Footer Placeholder 5">
            <a:extLst>
              <a:ext uri="{FF2B5EF4-FFF2-40B4-BE49-F238E27FC236}">
                <a16:creationId xmlns:a16="http://schemas.microsoft.com/office/drawing/2014/main" id="{EC81A702-8F4A-16B6-897E-ABF296E7AB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EE1FEB-49C4-1793-AEFE-68DF42ACA115}"/>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759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FF9A0-0659-214E-F8C9-E63ED2DC2A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295CDB-C070-756B-71A2-227C2E45F5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E6FBA2-F6C5-98CF-9075-6093B0403A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56FC2B-5DFA-C6CA-90AD-BA5EC174525D}"/>
              </a:ext>
            </a:extLst>
          </p:cNvPr>
          <p:cNvSpPr>
            <a:spLocks noGrp="1"/>
          </p:cNvSpPr>
          <p:nvPr>
            <p:ph type="dt" sz="half" idx="10"/>
          </p:nvPr>
        </p:nvSpPr>
        <p:spPr/>
        <p:txBody>
          <a:bodyPr/>
          <a:lstStyle/>
          <a:p>
            <a:fld id="{1CCEA194-6913-4C0E-AE86-A499B526B7EF}" type="datetimeFigureOut">
              <a:rPr lang="en-US" smtClean="0"/>
              <a:t>8/27/2024</a:t>
            </a:fld>
            <a:endParaRPr lang="en-US"/>
          </a:p>
        </p:txBody>
      </p:sp>
      <p:sp>
        <p:nvSpPr>
          <p:cNvPr id="6" name="Footer Placeholder 5">
            <a:extLst>
              <a:ext uri="{FF2B5EF4-FFF2-40B4-BE49-F238E27FC236}">
                <a16:creationId xmlns:a16="http://schemas.microsoft.com/office/drawing/2014/main" id="{EA423C6E-96ED-556A-7CEC-16BA572939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962CA8-33E5-7011-79A6-72C7DDAF1598}"/>
              </a:ext>
            </a:extLst>
          </p:cNvPr>
          <p:cNvSpPr>
            <a:spLocks noGrp="1"/>
          </p:cNvSpPr>
          <p:nvPr>
            <p:ph type="sldNum" sz="quarter" idx="12"/>
          </p:nvPr>
        </p:nvSpPr>
        <p:spPr/>
        <p:txBody>
          <a:bodyPr/>
          <a:lstStyle/>
          <a:p>
            <a:fld id="{A3111664-2901-4F50-BC98-E6BE486DB5EF}" type="slidenum">
              <a:rPr lang="en-US" smtClean="0"/>
              <a:t>‹#›</a:t>
            </a:fld>
            <a:endParaRPr lang="en-US"/>
          </a:p>
        </p:txBody>
      </p:sp>
    </p:spTree>
    <p:extLst>
      <p:ext uri="{BB962C8B-B14F-4D97-AF65-F5344CB8AC3E}">
        <p14:creationId xmlns:p14="http://schemas.microsoft.com/office/powerpoint/2010/main" val="410773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E93035-14C3-89A7-2895-55DB2D6C93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9275C6-F84C-C044-12CE-64EE5DCE5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A93082-07E9-AB2C-867A-6708D5BC3C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CEA194-6913-4C0E-AE86-A499B526B7EF}" type="datetimeFigureOut">
              <a:rPr lang="en-US" smtClean="0"/>
              <a:t>8/27/2024</a:t>
            </a:fld>
            <a:endParaRPr lang="en-US"/>
          </a:p>
        </p:txBody>
      </p:sp>
      <p:sp>
        <p:nvSpPr>
          <p:cNvPr id="5" name="Footer Placeholder 4">
            <a:extLst>
              <a:ext uri="{FF2B5EF4-FFF2-40B4-BE49-F238E27FC236}">
                <a16:creationId xmlns:a16="http://schemas.microsoft.com/office/drawing/2014/main" id="{6E8F60BF-F0E7-262D-2872-4C866FB14F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5A53977-DF09-BF92-2797-F0AD16DDF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111664-2901-4F50-BC98-E6BE486DB5EF}" type="slidenum">
              <a:rPr lang="en-US" smtClean="0"/>
              <a:t>‹#›</a:t>
            </a:fld>
            <a:endParaRPr lang="en-US"/>
          </a:p>
        </p:txBody>
      </p:sp>
    </p:spTree>
    <p:extLst>
      <p:ext uri="{BB962C8B-B14F-4D97-AF65-F5344CB8AC3E}">
        <p14:creationId xmlns:p14="http://schemas.microsoft.com/office/powerpoint/2010/main" val="267390334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Minnesota Department of Health logo, with the state abbreviation, &quot;MN,&quot; and &quot;Department of Health&quot; spelled out">
            <a:extLst>
              <a:ext uri="{FF2B5EF4-FFF2-40B4-BE49-F238E27FC236}">
                <a16:creationId xmlns:a16="http://schemas.microsoft.com/office/drawing/2014/main" id="{8C74CFE6-AC0B-CF97-1D48-F8C66B018B72}"/>
              </a:ext>
            </a:extLst>
          </p:cNvPr>
          <p:cNvPicPr>
            <a:picLocks noChangeAspect="1"/>
          </p:cNvPicPr>
          <p:nvPr/>
        </p:nvPicPr>
        <p:blipFill>
          <a:blip r:embed="rId3"/>
          <a:stretch>
            <a:fillRect/>
          </a:stretch>
        </p:blipFill>
        <p:spPr>
          <a:xfrm>
            <a:off x="2654970" y="797235"/>
            <a:ext cx="6554993" cy="1304718"/>
          </a:xfrm>
          <a:prstGeom prst="rect">
            <a:avLst/>
          </a:prstGeom>
        </p:spPr>
      </p:pic>
      <p:sp>
        <p:nvSpPr>
          <p:cNvPr id="2" name="Title 1">
            <a:extLst>
              <a:ext uri="{FF2B5EF4-FFF2-40B4-BE49-F238E27FC236}">
                <a16:creationId xmlns:a16="http://schemas.microsoft.com/office/drawing/2014/main" id="{AA9D25BD-D822-5426-73F4-470797643BDC}"/>
              </a:ext>
            </a:extLst>
          </p:cNvPr>
          <p:cNvSpPr>
            <a:spLocks noGrp="1"/>
          </p:cNvSpPr>
          <p:nvPr>
            <p:ph type="ctrTitle"/>
          </p:nvPr>
        </p:nvSpPr>
        <p:spPr/>
        <p:txBody>
          <a:bodyPr/>
          <a:lstStyle/>
          <a:p>
            <a:r>
              <a:rPr lang="en-US" dirty="0">
                <a:latin typeface="Calibri" panose="020F0502020204030204" pitchFamily="34" charset="0"/>
                <a:cs typeface="Calibri" panose="020F0502020204030204" pitchFamily="34" charset="0"/>
              </a:rPr>
              <a:t>Continuity Tabletop Exercise</a:t>
            </a:r>
          </a:p>
        </p:txBody>
      </p:sp>
      <p:sp>
        <p:nvSpPr>
          <p:cNvPr id="3" name="Subtitle 2">
            <a:extLst>
              <a:ext uri="{FF2B5EF4-FFF2-40B4-BE49-F238E27FC236}">
                <a16:creationId xmlns:a16="http://schemas.microsoft.com/office/drawing/2014/main" id="{9C53074F-1067-451C-4BE3-EA8F9EE53FC3}"/>
              </a:ext>
            </a:extLst>
          </p:cNvPr>
          <p:cNvSpPr>
            <a:spLocks noGrp="1"/>
          </p:cNvSpPr>
          <p:nvPr>
            <p:ph type="subTitle" idx="1"/>
          </p:nvPr>
        </p:nvSpPr>
        <p:spPr/>
        <p:txBody>
          <a:bodyPr/>
          <a:lstStyle/>
          <a:p>
            <a:r>
              <a:rPr lang="en-US" dirty="0">
                <a:highlight>
                  <a:srgbClr val="808080"/>
                </a:highlight>
              </a:rPr>
              <a:t>[Insert Organization Name]</a:t>
            </a:r>
          </a:p>
          <a:p>
            <a:r>
              <a:rPr lang="en-US" dirty="0">
                <a:highlight>
                  <a:srgbClr val="808080"/>
                </a:highlight>
              </a:rPr>
              <a:t>[Insert Date of Exercise]</a:t>
            </a:r>
          </a:p>
        </p:txBody>
      </p:sp>
      <p:pic>
        <p:nvPicPr>
          <p:cNvPr id="5" name="Picture 4">
            <a:extLst>
              <a:ext uri="{FF2B5EF4-FFF2-40B4-BE49-F238E27FC236}">
                <a16:creationId xmlns:a16="http://schemas.microsoft.com/office/drawing/2014/main" id="{29A2BF39-521E-E8F9-2951-5CA1DB28FABB}"/>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9228841" y="0"/>
            <a:ext cx="2963159" cy="3411711"/>
          </a:xfrm>
          <a:prstGeom prst="rect">
            <a:avLst/>
          </a:prstGeom>
        </p:spPr>
      </p:pic>
      <p:pic>
        <p:nvPicPr>
          <p:cNvPr id="7" name="Picture 6">
            <a:extLst>
              <a:ext uri="{FF2B5EF4-FFF2-40B4-BE49-F238E27FC236}">
                <a16:creationId xmlns:a16="http://schemas.microsoft.com/office/drawing/2014/main" id="{4010D7EF-5E05-E64E-2EA2-D7769CFF7D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2899188"/>
            <a:ext cx="5309940" cy="3958811"/>
          </a:xfrm>
          <a:prstGeom prst="rect">
            <a:avLst/>
          </a:prstGeom>
        </p:spPr>
      </p:pic>
      <p:sp>
        <p:nvSpPr>
          <p:cNvPr id="8" name="Rectangle 1">
            <a:extLst>
              <a:ext uri="{FF2B5EF4-FFF2-40B4-BE49-F238E27FC236}">
                <a16:creationId xmlns:a16="http://schemas.microsoft.com/office/drawing/2014/main" id="{C3E446EE-34F3-7085-F2CC-31B4F8F4C198}"/>
              </a:ext>
              <a:ext uri="{C183D7F6-B498-43B3-948B-1728B52AA6E4}">
                <adec:decorative xmlns:adec="http://schemas.microsoft.com/office/drawing/2017/decorative" val="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7580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Questions?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132195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Minnesota Department of Health logo, with the state abbreviation, &quot;MN,&quot; and &quot;Department of Health&quot; spelled out">
            <a:extLst>
              <a:ext uri="{FF2B5EF4-FFF2-40B4-BE49-F238E27FC236}">
                <a16:creationId xmlns:a16="http://schemas.microsoft.com/office/drawing/2014/main" id="{8C74CFE6-AC0B-CF97-1D48-F8C66B018B72}"/>
              </a:ext>
            </a:extLst>
          </p:cNvPr>
          <p:cNvPicPr>
            <a:picLocks noChangeAspect="1"/>
          </p:cNvPicPr>
          <p:nvPr/>
        </p:nvPicPr>
        <p:blipFill>
          <a:blip r:embed="rId2"/>
          <a:stretch>
            <a:fillRect/>
          </a:stretch>
        </p:blipFill>
        <p:spPr>
          <a:xfrm>
            <a:off x="2654970" y="797235"/>
            <a:ext cx="6554993" cy="1304718"/>
          </a:xfrm>
          <a:prstGeom prst="rect">
            <a:avLst/>
          </a:prstGeom>
        </p:spPr>
      </p:pic>
      <p:sp>
        <p:nvSpPr>
          <p:cNvPr id="2" name="Title 1">
            <a:extLst>
              <a:ext uri="{FF2B5EF4-FFF2-40B4-BE49-F238E27FC236}">
                <a16:creationId xmlns:a16="http://schemas.microsoft.com/office/drawing/2014/main" id="{AA9D25BD-D822-5426-73F4-470797643BDC}"/>
              </a:ext>
            </a:extLst>
          </p:cNvPr>
          <p:cNvSpPr>
            <a:spLocks noGrp="1"/>
          </p:cNvSpPr>
          <p:nvPr>
            <p:ph type="ctrTitle"/>
          </p:nvPr>
        </p:nvSpPr>
        <p:spPr/>
        <p:txBody>
          <a:bodyPr/>
          <a:lstStyle/>
          <a:p>
            <a:r>
              <a:rPr lang="en-US" dirty="0">
                <a:latin typeface="Calibri" panose="020F0502020204030204" pitchFamily="34" charset="0"/>
                <a:cs typeface="Calibri" panose="020F0502020204030204" pitchFamily="34" charset="0"/>
              </a:rPr>
              <a:t>Module 1: Staffing</a:t>
            </a:r>
          </a:p>
        </p:txBody>
      </p:sp>
      <p:pic>
        <p:nvPicPr>
          <p:cNvPr id="5" name="Picture 4">
            <a:extLst>
              <a:ext uri="{FF2B5EF4-FFF2-40B4-BE49-F238E27FC236}">
                <a16:creationId xmlns:a16="http://schemas.microsoft.com/office/drawing/2014/main" id="{29A2BF39-521E-E8F9-2951-5CA1DB28FABB}"/>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9228841" y="0"/>
            <a:ext cx="2963159" cy="3411711"/>
          </a:xfrm>
          <a:prstGeom prst="rect">
            <a:avLst/>
          </a:prstGeom>
        </p:spPr>
      </p:pic>
      <p:pic>
        <p:nvPicPr>
          <p:cNvPr id="7" name="Picture 6">
            <a:extLst>
              <a:ext uri="{FF2B5EF4-FFF2-40B4-BE49-F238E27FC236}">
                <a16:creationId xmlns:a16="http://schemas.microsoft.com/office/drawing/2014/main" id="{4010D7EF-5E05-E64E-2EA2-D7769CFF7DC7}"/>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2899188"/>
            <a:ext cx="5309940" cy="3958811"/>
          </a:xfrm>
          <a:prstGeom prst="rect">
            <a:avLst/>
          </a:prstGeom>
        </p:spPr>
      </p:pic>
      <p:sp>
        <p:nvSpPr>
          <p:cNvPr id="8" name="Rectangle 1">
            <a:extLst>
              <a:ext uri="{FF2B5EF4-FFF2-40B4-BE49-F238E27FC236}">
                <a16:creationId xmlns:a16="http://schemas.microsoft.com/office/drawing/2014/main" id="{C3E446EE-34F3-7085-F2CC-31B4F8F4C198}"/>
              </a:ext>
              <a:ext uri="{C183D7F6-B498-43B3-948B-1728B52AA6E4}">
                <adec:decorative xmlns:adec="http://schemas.microsoft.com/office/drawing/2017/decorative" val="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37299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1: Scenario</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786919" y="1487645"/>
            <a:ext cx="10515600" cy="4351338"/>
          </a:xfrm>
        </p:spPr>
        <p:txBody>
          <a:bodyPr>
            <a:normAutofit fontScale="92500"/>
          </a:bodyPr>
          <a:lstStyle/>
          <a:p>
            <a:pPr marL="0" marR="0" indent="0">
              <a:lnSpc>
                <a:spcPct val="107000"/>
              </a:lnSpc>
              <a:spcBef>
                <a:spcPts val="0"/>
              </a:spcBef>
              <a:spcAft>
                <a:spcPts val="800"/>
              </a:spcAft>
              <a:buNone/>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In the heart of a challenging season, a sudden surge in absenteeism has hit the organization hard. Whether due to illness, family emergencies, or other unforeseen circumstances, a significant portion of clinical and administrative staff are unexpectedly unavailable, leaving critical roles unfilled and essential operations hanging in the balance.</a:t>
            </a:r>
          </a:p>
          <a:p>
            <a:pPr marL="0" marR="0" indent="0">
              <a:lnSpc>
                <a:spcPct val="107000"/>
              </a:lnSpc>
              <a:spcBef>
                <a:spcPts val="0"/>
              </a:spcBef>
              <a:spcAft>
                <a:spcPts val="800"/>
              </a:spcAft>
              <a:buNone/>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With the workforce shortage escalating, the organization faces a daunting challenge in maintaining its usual level of productivity and service delivery. It's clear that action must be taken to address this staffing shortfall and ensure the continuity of operations.</a:t>
            </a:r>
          </a:p>
          <a:p>
            <a:pPr marL="0" marR="0" indent="0">
              <a:lnSpc>
                <a:spcPct val="107000"/>
              </a:lnSpc>
              <a:spcBef>
                <a:spcPts val="0"/>
              </a:spcBef>
              <a:spcAft>
                <a:spcPts val="800"/>
              </a:spcAft>
              <a:buNone/>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In response to this urgent situation, the organization must activate its continuity plans to mitigate the impact of the staffing crisis. Swift and strategic measures are necessary to redistribute responsibilities, adjust schedules, and possibly bring in temporary assistance to fill the gaps left by absent employees.</a:t>
            </a: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349204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1: Continuity Topics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normAutofit/>
          </a:bodyPr>
          <a:lstStyle/>
          <a:p>
            <a:pPr marR="0" lvl="0">
              <a:spcBef>
                <a:spcPts val="0"/>
              </a:spcBef>
              <a:spcAft>
                <a:spcPts val="800"/>
              </a:spcAft>
              <a:buSzPct val="100000"/>
            </a:pPr>
            <a:r>
              <a:rPr lang="en-US" dirty="0">
                <a:effectLst/>
                <a:latin typeface="Calibri" panose="020F0502020204030204" pitchFamily="34" charset="0"/>
                <a:ea typeface="Times New Roman" panose="02020603050405020304" pitchFamily="18" charset="0"/>
                <a:cs typeface="Calibri" panose="020F0502020204030204" pitchFamily="34" charset="0"/>
              </a:rPr>
              <a:t>Essential Functions</a:t>
            </a:r>
          </a:p>
          <a:p>
            <a:pPr marR="0" lvl="0">
              <a:spcBef>
                <a:spcPts val="0"/>
              </a:spcBef>
              <a:spcAft>
                <a:spcPts val="800"/>
              </a:spcAft>
              <a:buSzPct val="100000"/>
            </a:pPr>
            <a:r>
              <a:rPr lang="en-US" dirty="0">
                <a:effectLst/>
                <a:latin typeface="Calibri" panose="020F0502020204030204" pitchFamily="34" charset="0"/>
                <a:ea typeface="Times New Roman" panose="02020603050405020304" pitchFamily="18" charset="0"/>
                <a:cs typeface="Calibri" panose="020F0502020204030204" pitchFamily="34" charset="0"/>
              </a:rPr>
              <a:t>Orders of Succession </a:t>
            </a:r>
          </a:p>
          <a:p>
            <a:pPr marR="0" lvl="0">
              <a:spcBef>
                <a:spcPts val="0"/>
              </a:spcBef>
              <a:spcAft>
                <a:spcPts val="800"/>
              </a:spcAft>
              <a:buSzPct val="100000"/>
            </a:pPr>
            <a:r>
              <a:rPr lang="en-US" dirty="0">
                <a:effectLst/>
                <a:latin typeface="Calibri" panose="020F0502020204030204" pitchFamily="34" charset="0"/>
                <a:ea typeface="Times New Roman" panose="02020603050405020304" pitchFamily="18" charset="0"/>
                <a:cs typeface="Calibri" panose="020F0502020204030204" pitchFamily="34" charset="0"/>
              </a:rPr>
              <a:t>Delegation of Authority </a:t>
            </a:r>
          </a:p>
          <a:p>
            <a:pPr marR="0" lvl="0">
              <a:spcBef>
                <a:spcPts val="0"/>
              </a:spcBef>
              <a:spcAft>
                <a:spcPts val="800"/>
              </a:spcAft>
              <a:buSzPct val="100000"/>
            </a:pPr>
            <a:r>
              <a:rPr lang="en-US" dirty="0">
                <a:effectLst/>
                <a:latin typeface="Calibri" panose="020F0502020204030204" pitchFamily="34" charset="0"/>
                <a:ea typeface="Times New Roman" panose="02020603050405020304" pitchFamily="18" charset="0"/>
                <a:cs typeface="Calibri" panose="020F0502020204030204" pitchFamily="34" charset="0"/>
              </a:rPr>
              <a:t>Human Resources/Staffing</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1609480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1: Discussion Questions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marL="0" marR="0" lvl="0" indent="0">
              <a:lnSpc>
                <a:spcPct val="100000"/>
              </a:lnSpc>
              <a:spcBef>
                <a:spcPts val="0"/>
              </a:spcBef>
              <a:spcAft>
                <a:spcPts val="600"/>
              </a:spcAft>
              <a:buNone/>
            </a:pPr>
            <a:r>
              <a:rPr lang="en-US" sz="2400" dirty="0">
                <a:effectLst/>
                <a:highlight>
                  <a:srgbClr val="808080"/>
                </a:highlight>
                <a:latin typeface="Calibri" panose="020F0502020204030204" pitchFamily="34" charset="0"/>
                <a:ea typeface="Times New Roman" panose="02020603050405020304" pitchFamily="18" charset="0"/>
                <a:cs typeface="Calibri" panose="020F0502020204030204" pitchFamily="34" charset="0"/>
              </a:rPr>
              <a:t>[Add Discussion Questions Here]</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1934738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Minnesota Department of Health logo, with the state abbreviation, &quot;MN,&quot; and &quot;Department of Health&quot; spelled out">
            <a:extLst>
              <a:ext uri="{FF2B5EF4-FFF2-40B4-BE49-F238E27FC236}">
                <a16:creationId xmlns:a16="http://schemas.microsoft.com/office/drawing/2014/main" id="{8C74CFE6-AC0B-CF97-1D48-F8C66B018B72}"/>
              </a:ext>
            </a:extLst>
          </p:cNvPr>
          <p:cNvPicPr>
            <a:picLocks noChangeAspect="1"/>
          </p:cNvPicPr>
          <p:nvPr/>
        </p:nvPicPr>
        <p:blipFill>
          <a:blip r:embed="rId2"/>
          <a:stretch>
            <a:fillRect/>
          </a:stretch>
        </p:blipFill>
        <p:spPr>
          <a:xfrm>
            <a:off x="2654970" y="797235"/>
            <a:ext cx="6554993" cy="1304718"/>
          </a:xfrm>
          <a:prstGeom prst="rect">
            <a:avLst/>
          </a:prstGeom>
        </p:spPr>
      </p:pic>
      <p:sp>
        <p:nvSpPr>
          <p:cNvPr id="2" name="Title 1">
            <a:extLst>
              <a:ext uri="{FF2B5EF4-FFF2-40B4-BE49-F238E27FC236}">
                <a16:creationId xmlns:a16="http://schemas.microsoft.com/office/drawing/2014/main" id="{AA9D25BD-D822-5426-73F4-470797643BDC}"/>
              </a:ext>
            </a:extLst>
          </p:cNvPr>
          <p:cNvSpPr>
            <a:spLocks noGrp="1"/>
          </p:cNvSpPr>
          <p:nvPr>
            <p:ph type="ctrTitle"/>
          </p:nvPr>
        </p:nvSpPr>
        <p:spPr>
          <a:xfrm>
            <a:off x="1524000" y="1705387"/>
            <a:ext cx="9144000" cy="2387600"/>
          </a:xfrm>
        </p:spPr>
        <p:txBody>
          <a:bodyPr/>
          <a:lstStyle/>
          <a:p>
            <a:r>
              <a:rPr lang="en-US" dirty="0">
                <a:latin typeface="Calibri" panose="020F0502020204030204" pitchFamily="34" charset="0"/>
                <a:cs typeface="Calibri" panose="020F0502020204030204" pitchFamily="34" charset="0"/>
              </a:rPr>
              <a:t>Module 2: Information Technology</a:t>
            </a:r>
          </a:p>
        </p:txBody>
      </p:sp>
      <p:pic>
        <p:nvPicPr>
          <p:cNvPr id="5" name="Picture 4">
            <a:extLst>
              <a:ext uri="{FF2B5EF4-FFF2-40B4-BE49-F238E27FC236}">
                <a16:creationId xmlns:a16="http://schemas.microsoft.com/office/drawing/2014/main" id="{29A2BF39-521E-E8F9-2951-5CA1DB28FABB}"/>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9228841" y="0"/>
            <a:ext cx="2963159" cy="3411711"/>
          </a:xfrm>
          <a:prstGeom prst="rect">
            <a:avLst/>
          </a:prstGeom>
        </p:spPr>
      </p:pic>
      <p:pic>
        <p:nvPicPr>
          <p:cNvPr id="7" name="Picture 6">
            <a:extLst>
              <a:ext uri="{FF2B5EF4-FFF2-40B4-BE49-F238E27FC236}">
                <a16:creationId xmlns:a16="http://schemas.microsoft.com/office/drawing/2014/main" id="{4010D7EF-5E05-E64E-2EA2-D7769CFF7DC7}"/>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2899188"/>
            <a:ext cx="5309940" cy="3958811"/>
          </a:xfrm>
          <a:prstGeom prst="rect">
            <a:avLst/>
          </a:prstGeom>
        </p:spPr>
      </p:pic>
      <p:sp>
        <p:nvSpPr>
          <p:cNvPr id="8" name="Rectangle 1">
            <a:extLst>
              <a:ext uri="{FF2B5EF4-FFF2-40B4-BE49-F238E27FC236}">
                <a16:creationId xmlns:a16="http://schemas.microsoft.com/office/drawing/2014/main" id="{C3E446EE-34F3-7085-F2CC-31B4F8F4C198}"/>
              </a:ext>
              <a:ext uri="{C183D7F6-B498-43B3-948B-1728B52AA6E4}">
                <adec:decorative xmlns:adec="http://schemas.microsoft.com/office/drawing/2017/decorative" val="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17078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2: Scenario</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580990"/>
            <a:ext cx="10515600" cy="4351338"/>
          </a:xfrm>
        </p:spPr>
        <p:txBody>
          <a:bodyPr>
            <a:normAutofit/>
          </a:bodyPr>
          <a:lstStyle/>
          <a:p>
            <a:pPr marL="0" marR="0" indent="0">
              <a:lnSpc>
                <a:spcPct val="107000"/>
              </a:lnSpc>
              <a:spcBef>
                <a:spcPts val="600"/>
              </a:spcBef>
              <a:spcAft>
                <a:spcPts val="600"/>
              </a:spcAft>
              <a:buNone/>
            </a:pPr>
            <a:r>
              <a:rPr lang="en-US" sz="2200" kern="100" dirty="0">
                <a:effectLst/>
                <a:latin typeface="Calibri" panose="020F0502020204030204" pitchFamily="34" charset="0"/>
                <a:ea typeface="Aptos" panose="020B0004020202020204" pitchFamily="34" charset="0"/>
                <a:cs typeface="Calibri" panose="020F0502020204030204" pitchFamily="34" charset="0"/>
              </a:rPr>
              <a:t>A long-term Information Technology (IT) outage has struck a healthcare facility, rendering crucial systems inaccessible. Electronic health records, communication platforms, and other vital IT infrastructure are offline, severely impacting the healthcare facility’s ability to deliver patient care efficiently. With no immediate resolution in sight, the organization faces significant challenges in maintaining essential operations, scheduling appointments, and coordinating medical procedures. The outage has also disrupted communication channels, hindering staff coordination and collaboration. As the outage persists, the organization must activate its COOP plan to mitigate the impact, ensure patient safety, and restore critical IT services as swiftly as possible.</a:t>
            </a:r>
            <a:endParaRPr lang="en-US" sz="2200" kern="100" dirty="0">
              <a:effectLst/>
              <a:latin typeface="Calibri" panose="020F0502020204030204" pitchFamily="34" charset="0"/>
              <a:ea typeface="Aptos" panose="020B0004020202020204" pitchFamily="34" charset="0"/>
              <a:cs typeface="Times New Roman" panose="02020603050405020304" pitchFamily="18" charset="0"/>
            </a:endParaRP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751075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2: Continuity Topics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normAutofit/>
          </a:bodyPr>
          <a:lstStyle/>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Essential Functions</a:t>
            </a:r>
          </a:p>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Continuity of Communications</a:t>
            </a:r>
          </a:p>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Vital Records, Databases, and IT Systems</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3253817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2: Discussion Questions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marL="0" marR="0" lvl="0" indent="0">
              <a:lnSpc>
                <a:spcPct val="100000"/>
              </a:lnSpc>
              <a:spcBef>
                <a:spcPts val="0"/>
              </a:spcBef>
              <a:spcAft>
                <a:spcPts val="600"/>
              </a:spcAft>
              <a:buNone/>
            </a:pPr>
            <a:r>
              <a:rPr lang="en-US" sz="2400" dirty="0">
                <a:effectLst/>
                <a:highlight>
                  <a:srgbClr val="808080"/>
                </a:highlight>
                <a:latin typeface="Calibri" panose="020F0502020204030204" pitchFamily="34" charset="0"/>
                <a:ea typeface="Times New Roman" panose="02020603050405020304" pitchFamily="18" charset="0"/>
                <a:cs typeface="Calibri" panose="020F0502020204030204" pitchFamily="34" charset="0"/>
              </a:rPr>
              <a:t>[Add Discussion Questions Here]</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3738451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Minnesota Department of Health logo, with the state abbreviation, &quot;MN,&quot; and &quot;Department of Health&quot; spelled out">
            <a:extLst>
              <a:ext uri="{FF2B5EF4-FFF2-40B4-BE49-F238E27FC236}">
                <a16:creationId xmlns:a16="http://schemas.microsoft.com/office/drawing/2014/main" id="{8C74CFE6-AC0B-CF97-1D48-F8C66B018B72}"/>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2654970" y="797235"/>
            <a:ext cx="6554993" cy="1304718"/>
          </a:xfrm>
          <a:prstGeom prst="rect">
            <a:avLst/>
          </a:prstGeom>
        </p:spPr>
      </p:pic>
      <p:sp>
        <p:nvSpPr>
          <p:cNvPr id="2" name="Title 1">
            <a:extLst>
              <a:ext uri="{FF2B5EF4-FFF2-40B4-BE49-F238E27FC236}">
                <a16:creationId xmlns:a16="http://schemas.microsoft.com/office/drawing/2014/main" id="{AA9D25BD-D822-5426-73F4-470797643BDC}"/>
              </a:ext>
            </a:extLst>
          </p:cNvPr>
          <p:cNvSpPr>
            <a:spLocks noGrp="1"/>
          </p:cNvSpPr>
          <p:nvPr>
            <p:ph type="ctrTitle"/>
          </p:nvPr>
        </p:nvSpPr>
        <p:spPr>
          <a:xfrm>
            <a:off x="1524000" y="1705387"/>
            <a:ext cx="9144000" cy="2387600"/>
          </a:xfrm>
        </p:spPr>
        <p:txBody>
          <a:bodyPr/>
          <a:lstStyle/>
          <a:p>
            <a:r>
              <a:rPr lang="en-US" dirty="0">
                <a:latin typeface="Calibri" panose="020F0502020204030204" pitchFamily="34" charset="0"/>
                <a:cs typeface="Calibri" panose="020F0502020204030204" pitchFamily="34" charset="0"/>
              </a:rPr>
              <a:t>Module 3: Alternate Facilities</a:t>
            </a:r>
          </a:p>
        </p:txBody>
      </p:sp>
      <p:pic>
        <p:nvPicPr>
          <p:cNvPr id="5" name="Picture 4">
            <a:extLst>
              <a:ext uri="{FF2B5EF4-FFF2-40B4-BE49-F238E27FC236}">
                <a16:creationId xmlns:a16="http://schemas.microsoft.com/office/drawing/2014/main" id="{29A2BF39-521E-E8F9-2951-5CA1DB28FABB}"/>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9228841" y="0"/>
            <a:ext cx="2963159" cy="3411711"/>
          </a:xfrm>
          <a:prstGeom prst="rect">
            <a:avLst/>
          </a:prstGeom>
        </p:spPr>
      </p:pic>
      <p:pic>
        <p:nvPicPr>
          <p:cNvPr id="7" name="Picture 6">
            <a:extLst>
              <a:ext uri="{FF2B5EF4-FFF2-40B4-BE49-F238E27FC236}">
                <a16:creationId xmlns:a16="http://schemas.microsoft.com/office/drawing/2014/main" id="{4010D7EF-5E05-E64E-2EA2-D7769CFF7DC7}"/>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2899188"/>
            <a:ext cx="5309940" cy="3958811"/>
          </a:xfrm>
          <a:prstGeom prst="rect">
            <a:avLst/>
          </a:prstGeom>
        </p:spPr>
      </p:pic>
      <p:sp>
        <p:nvSpPr>
          <p:cNvPr id="8" name="Rectangle 1">
            <a:extLst>
              <a:ext uri="{FF2B5EF4-FFF2-40B4-BE49-F238E27FC236}">
                <a16:creationId xmlns:a16="http://schemas.microsoft.com/office/drawing/2014/main" id="{C3E446EE-34F3-7085-F2CC-31B4F8F4C198}"/>
              </a:ext>
              <a:ext uri="{C183D7F6-B498-43B3-948B-1728B52AA6E4}">
                <adec:decorative xmlns:adec="http://schemas.microsoft.com/office/drawing/2017/decorative" val="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496969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Today’s Agenda</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Housekeeping and Introductions</a:t>
            </a:r>
          </a:p>
          <a:p>
            <a:r>
              <a:rPr lang="en-US" dirty="0"/>
              <a:t>Exercise Overview and Purpose</a:t>
            </a:r>
          </a:p>
          <a:p>
            <a:r>
              <a:rPr lang="en-US" dirty="0"/>
              <a:t>Exercise Briefing</a:t>
            </a:r>
          </a:p>
          <a:p>
            <a:r>
              <a:rPr lang="en-US" dirty="0"/>
              <a:t>Exercise Modules</a:t>
            </a:r>
          </a:p>
          <a:p>
            <a:pPr lvl="1"/>
            <a:r>
              <a:rPr lang="en-US" dirty="0"/>
              <a:t>Module 1: Staffing</a:t>
            </a:r>
          </a:p>
          <a:p>
            <a:pPr lvl="1"/>
            <a:r>
              <a:rPr lang="en-US" dirty="0"/>
              <a:t>Module 2: Information Technology</a:t>
            </a:r>
          </a:p>
          <a:p>
            <a:pPr lvl="1"/>
            <a:r>
              <a:rPr lang="en-US" dirty="0"/>
              <a:t>Module 3: Alternate Care Sites</a:t>
            </a:r>
          </a:p>
          <a:p>
            <a:r>
              <a:rPr lang="en-US" dirty="0"/>
              <a:t>Hot Wash / Debrief – Exercise Adjourn</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3310761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3: Scenario</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normAutofit/>
          </a:bodyPr>
          <a:lstStyle/>
          <a:p>
            <a:pPr marL="0" marR="0" indent="0">
              <a:lnSpc>
                <a:spcPct val="107000"/>
              </a:lnSpc>
              <a:spcBef>
                <a:spcPts val="0"/>
              </a:spcBef>
              <a:spcAft>
                <a:spcPts val="800"/>
              </a:spcAft>
              <a:buNone/>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A severe weather event, such as a tornado, has struck the region where the healthcare facility is located. The facility has sustained catastrophic damage, making it uninhabitable and unsafe for patients, staff, and visitors.</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620471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3: Continuity Topics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normAutofit/>
          </a:bodyPr>
          <a:lstStyle/>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Continuity Facilities / Alternate Locations</a:t>
            </a:r>
          </a:p>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Devolution</a:t>
            </a:r>
          </a:p>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Reconstitution</a:t>
            </a:r>
          </a:p>
          <a:p>
            <a:pPr marR="0" lvl="0">
              <a:lnSpc>
                <a:spcPct val="100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Vital Records, Databases, and IT Systems</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1234549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Module 3: Discussion Questions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marL="0" marR="0" lvl="0" indent="0">
              <a:lnSpc>
                <a:spcPct val="100000"/>
              </a:lnSpc>
              <a:spcBef>
                <a:spcPts val="0"/>
              </a:spcBef>
              <a:spcAft>
                <a:spcPts val="600"/>
              </a:spcAft>
              <a:buNone/>
            </a:pPr>
            <a:r>
              <a:rPr lang="en-US" sz="2400" dirty="0">
                <a:effectLst/>
                <a:highlight>
                  <a:srgbClr val="808080"/>
                </a:highlight>
                <a:latin typeface="Calibri" panose="020F0502020204030204" pitchFamily="34" charset="0"/>
                <a:ea typeface="Times New Roman" panose="02020603050405020304" pitchFamily="18" charset="0"/>
                <a:cs typeface="Calibri" panose="020F0502020204030204" pitchFamily="34" charset="0"/>
              </a:rPr>
              <a:t>[Add Discussion Questions Here]</a:t>
            </a: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1365693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Minnesota Department of Health logo, with the state abbreviation, &quot;MN,&quot; and &quot;Department of Health&quot; spelled out">
            <a:extLst>
              <a:ext uri="{FF2B5EF4-FFF2-40B4-BE49-F238E27FC236}">
                <a16:creationId xmlns:a16="http://schemas.microsoft.com/office/drawing/2014/main" id="{8C74CFE6-AC0B-CF97-1D48-F8C66B018B72}"/>
              </a:ext>
            </a:extLst>
          </p:cNvPr>
          <p:cNvPicPr>
            <a:picLocks noChangeAspect="1"/>
          </p:cNvPicPr>
          <p:nvPr/>
        </p:nvPicPr>
        <p:blipFill>
          <a:blip r:embed="rId2"/>
          <a:stretch>
            <a:fillRect/>
          </a:stretch>
        </p:blipFill>
        <p:spPr>
          <a:xfrm>
            <a:off x="2654970" y="797235"/>
            <a:ext cx="6554993" cy="1304718"/>
          </a:xfrm>
          <a:prstGeom prst="rect">
            <a:avLst/>
          </a:prstGeom>
        </p:spPr>
      </p:pic>
      <p:sp>
        <p:nvSpPr>
          <p:cNvPr id="2" name="Title 1">
            <a:extLst>
              <a:ext uri="{FF2B5EF4-FFF2-40B4-BE49-F238E27FC236}">
                <a16:creationId xmlns:a16="http://schemas.microsoft.com/office/drawing/2014/main" id="{AA9D25BD-D822-5426-73F4-470797643BDC}"/>
              </a:ext>
            </a:extLst>
          </p:cNvPr>
          <p:cNvSpPr>
            <a:spLocks noGrp="1"/>
          </p:cNvSpPr>
          <p:nvPr>
            <p:ph type="ctrTitle"/>
          </p:nvPr>
        </p:nvSpPr>
        <p:spPr>
          <a:xfrm>
            <a:off x="1524000" y="1705387"/>
            <a:ext cx="9144000" cy="1622274"/>
          </a:xfrm>
        </p:spPr>
        <p:txBody>
          <a:bodyPr/>
          <a:lstStyle/>
          <a:p>
            <a:r>
              <a:rPr lang="en-US" dirty="0">
                <a:latin typeface="Calibri" panose="020F0502020204030204" pitchFamily="34" charset="0"/>
                <a:cs typeface="Calibri" panose="020F0502020204030204" pitchFamily="34" charset="0"/>
              </a:rPr>
              <a:t>End of Exercise</a:t>
            </a:r>
          </a:p>
        </p:txBody>
      </p:sp>
      <p:pic>
        <p:nvPicPr>
          <p:cNvPr id="5" name="Picture 4">
            <a:extLst>
              <a:ext uri="{FF2B5EF4-FFF2-40B4-BE49-F238E27FC236}">
                <a16:creationId xmlns:a16="http://schemas.microsoft.com/office/drawing/2014/main" id="{29A2BF39-521E-E8F9-2951-5CA1DB28FABB}"/>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9228841" y="0"/>
            <a:ext cx="2963159" cy="3411711"/>
          </a:xfrm>
          <a:prstGeom prst="rect">
            <a:avLst/>
          </a:prstGeom>
        </p:spPr>
      </p:pic>
      <p:pic>
        <p:nvPicPr>
          <p:cNvPr id="7" name="Picture 6">
            <a:extLst>
              <a:ext uri="{FF2B5EF4-FFF2-40B4-BE49-F238E27FC236}">
                <a16:creationId xmlns:a16="http://schemas.microsoft.com/office/drawing/2014/main" id="{4010D7EF-5E05-E64E-2EA2-D7769CFF7DC7}"/>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2899188"/>
            <a:ext cx="5309940" cy="3958811"/>
          </a:xfrm>
          <a:prstGeom prst="rect">
            <a:avLst/>
          </a:prstGeom>
        </p:spPr>
      </p:pic>
      <p:sp>
        <p:nvSpPr>
          <p:cNvPr id="8" name="Rectangle 1">
            <a:extLst>
              <a:ext uri="{FF2B5EF4-FFF2-40B4-BE49-F238E27FC236}">
                <a16:creationId xmlns:a16="http://schemas.microsoft.com/office/drawing/2014/main" id="{C3E446EE-34F3-7085-F2CC-31B4F8F4C198}"/>
              </a:ext>
              <a:ext uri="{C183D7F6-B498-43B3-948B-1728B52AA6E4}">
                <adec:decorative xmlns:adec="http://schemas.microsoft.com/office/drawing/2017/decorative" val="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144668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Hot Wash / Debrief</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a:lnSpc>
                <a:spcPct val="100000"/>
              </a:lnSpc>
              <a:spcBef>
                <a:spcPts val="0"/>
              </a:spcBef>
              <a:spcAft>
                <a:spcPts val="600"/>
              </a:spcAft>
            </a:pPr>
            <a:r>
              <a:rPr lang="en-US" sz="2400" kern="100" dirty="0">
                <a:latin typeface="Calibri" panose="020F0502020204030204" pitchFamily="34" charset="0"/>
                <a:ea typeface="Aptos" panose="020B0004020202020204" pitchFamily="34" charset="0"/>
                <a:cs typeface="Times New Roman" panose="02020603050405020304" pitchFamily="18" charset="0"/>
              </a:rPr>
              <a:t>What went as planned? </a:t>
            </a:r>
          </a:p>
          <a:p>
            <a:pPr lvl="1">
              <a:lnSpc>
                <a:spcPct val="100000"/>
              </a:lnSpc>
              <a:spcBef>
                <a:spcPts val="0"/>
              </a:spcBef>
              <a:spcAft>
                <a:spcPts val="600"/>
              </a:spcAft>
            </a:pPr>
            <a:r>
              <a:rPr lang="en-US" sz="2000" kern="100" dirty="0">
                <a:latin typeface="Calibri" panose="020F0502020204030204" pitchFamily="34" charset="0"/>
                <a:ea typeface="Aptos" panose="020B0004020202020204" pitchFamily="34" charset="0"/>
                <a:cs typeface="Times New Roman" panose="02020603050405020304" pitchFamily="18" charset="0"/>
              </a:rPr>
              <a:t>Strengths</a:t>
            </a:r>
          </a:p>
          <a:p>
            <a:pPr>
              <a:lnSpc>
                <a:spcPct val="100000"/>
              </a:lnSpc>
              <a:spcBef>
                <a:spcPts val="0"/>
              </a:spcBef>
              <a:spcAft>
                <a:spcPts val="6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did not go as planned? </a:t>
            </a:r>
          </a:p>
          <a:p>
            <a:pPr lvl="1">
              <a:lnSpc>
                <a:spcPct val="100000"/>
              </a:lnSpc>
              <a:spcBef>
                <a:spcPts val="0"/>
              </a:spcBef>
              <a:spcAft>
                <a:spcPts val="600"/>
              </a:spcAft>
            </a:pPr>
            <a:r>
              <a:rPr lang="en-US" sz="2000" kern="100" dirty="0">
                <a:latin typeface="Calibri" panose="020F0502020204030204" pitchFamily="34" charset="0"/>
                <a:ea typeface="Aptos" panose="020B0004020202020204" pitchFamily="34" charset="0"/>
                <a:cs typeface="Times New Roman" panose="02020603050405020304" pitchFamily="18" charset="0"/>
              </a:rPr>
              <a:t>Areas for Improvement</a:t>
            </a:r>
          </a:p>
          <a:p>
            <a:pPr>
              <a:lnSpc>
                <a:spcPct val="100000"/>
              </a:lnSpc>
              <a:spcBef>
                <a:spcPts val="0"/>
              </a:spcBef>
              <a:spcAft>
                <a:spcPts val="600"/>
              </a:spcAft>
            </a:pPr>
            <a:r>
              <a:rPr lang="en-US" sz="2400" kern="100" dirty="0">
                <a:latin typeface="Calibri" panose="020F0502020204030204" pitchFamily="34" charset="0"/>
                <a:ea typeface="Aptos" panose="020B0004020202020204" pitchFamily="34" charset="0"/>
                <a:cs typeface="Times New Roman" panose="02020603050405020304" pitchFamily="18" charset="0"/>
              </a:rPr>
              <a:t>What are our next steps? </a:t>
            </a:r>
          </a:p>
          <a:p>
            <a:pPr lvl="1">
              <a:lnSpc>
                <a:spcPct val="100000"/>
              </a:lnSpc>
              <a:spcBef>
                <a:spcPts val="0"/>
              </a:spcBef>
              <a:spcAft>
                <a:spcPts val="600"/>
              </a:spcAft>
            </a:pPr>
            <a:r>
              <a:rPr lang="en-US" sz="2000" kern="100" dirty="0">
                <a:latin typeface="Calibri" panose="020F0502020204030204" pitchFamily="34" charset="0"/>
                <a:ea typeface="Aptos" panose="020B0004020202020204" pitchFamily="34" charset="0"/>
                <a:cs typeface="Times New Roman" panose="02020603050405020304" pitchFamily="18" charset="0"/>
              </a:rPr>
              <a:t>Corrective Actions / Action Items</a:t>
            </a:r>
          </a:p>
          <a:p>
            <a:pPr lvl="1">
              <a:lnSpc>
                <a:spcPct val="100000"/>
              </a:lnSpc>
              <a:spcBef>
                <a:spcPts val="0"/>
              </a:spcBef>
              <a:spcAft>
                <a:spcPts val="600"/>
              </a:spcAft>
            </a:pPr>
            <a:endParaRPr lang="en-US" sz="2000" kern="100" dirty="0">
              <a:effectLst/>
              <a:latin typeface="Calibri" panose="020F0502020204030204" pitchFamily="34" charset="0"/>
              <a:ea typeface="Aptos" panose="020B0004020202020204" pitchFamily="34" charset="0"/>
              <a:cs typeface="Times New Roman" panose="02020603050405020304" pitchFamily="18" charset="0"/>
            </a:endParaRPr>
          </a:p>
          <a:p>
            <a:pPr>
              <a:lnSpc>
                <a:spcPct val="100000"/>
              </a:lnSpc>
              <a:spcBef>
                <a:spcPts val="0"/>
              </a:spcBef>
              <a:spcAft>
                <a:spcPts val="600"/>
              </a:spcAft>
            </a:pPr>
            <a:endParaRPr lang="en-US" sz="2400" kern="100" dirty="0">
              <a:effectLst/>
              <a:latin typeface="Calibri" panose="020F0502020204030204" pitchFamily="34" charset="0"/>
              <a:ea typeface="Aptos" panose="020B0004020202020204" pitchFamily="34" charset="0"/>
              <a:cs typeface="Times New Roman" panose="02020603050405020304" pitchFamily="18" charset="0"/>
            </a:endParaRP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314148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Next Steps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a:lnSpc>
                <a:spcPct val="100000"/>
              </a:lnSpc>
              <a:spcBef>
                <a:spcPts val="0"/>
              </a:spcBef>
              <a:spcAft>
                <a:spcPts val="6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Participant Feedback Forms</a:t>
            </a:r>
          </a:p>
          <a:p>
            <a:pPr>
              <a:lnSpc>
                <a:spcPct val="100000"/>
              </a:lnSpc>
              <a:spcBef>
                <a:spcPts val="0"/>
              </a:spcBef>
              <a:spcAft>
                <a:spcPts val="6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After-Action Report / Improvement Plan</a:t>
            </a:r>
          </a:p>
          <a:p>
            <a:pPr lvl="1">
              <a:lnSpc>
                <a:spcPct val="100000"/>
              </a:lnSpc>
              <a:spcBef>
                <a:spcPts val="0"/>
              </a:spcBef>
              <a:spcAft>
                <a:spcPts val="600"/>
              </a:spcAft>
            </a:pPr>
            <a:r>
              <a:rPr lang="en-US" sz="2000" kern="100" dirty="0">
                <a:latin typeface="Calibri" panose="020F0502020204030204" pitchFamily="34" charset="0"/>
                <a:ea typeface="Aptos" panose="020B0004020202020204" pitchFamily="34" charset="0"/>
                <a:cs typeface="Times New Roman" panose="02020603050405020304" pitchFamily="18" charset="0"/>
              </a:rPr>
              <a:t>Evaluation Tool</a:t>
            </a:r>
          </a:p>
          <a:p>
            <a:pPr lvl="1">
              <a:lnSpc>
                <a:spcPct val="100000"/>
              </a:lnSpc>
              <a:spcBef>
                <a:spcPts val="0"/>
              </a:spcBef>
              <a:spcAft>
                <a:spcPts val="600"/>
              </a:spcAft>
            </a:pPr>
            <a:r>
              <a:rPr lang="en-US" sz="2000" kern="100" dirty="0">
                <a:latin typeface="Calibri" panose="020F0502020204030204" pitchFamily="34" charset="0"/>
                <a:ea typeface="Aptos" panose="020B0004020202020204" pitchFamily="34" charset="0"/>
                <a:cs typeface="Times New Roman" panose="02020603050405020304" pitchFamily="18" charset="0"/>
              </a:rPr>
              <a:t>Post Exercise Analysis </a:t>
            </a:r>
          </a:p>
          <a:p>
            <a:pPr lvl="1">
              <a:lnSpc>
                <a:spcPct val="100000"/>
              </a:lnSpc>
              <a:spcBef>
                <a:spcPts val="0"/>
              </a:spcBef>
              <a:spcAft>
                <a:spcPts val="600"/>
              </a:spcAft>
            </a:pPr>
            <a:r>
              <a:rPr lang="en-US" sz="2000" kern="100" dirty="0">
                <a:effectLst/>
                <a:latin typeface="Calibri" panose="020F0502020204030204" pitchFamily="34" charset="0"/>
                <a:ea typeface="Aptos" panose="020B0004020202020204" pitchFamily="34" charset="0"/>
                <a:cs typeface="Times New Roman" panose="02020603050405020304" pitchFamily="18" charset="0"/>
              </a:rPr>
              <a:t>Identification of Strengths, Areas for Improvement, Lessons Learned, Corrective Actions</a:t>
            </a:r>
          </a:p>
          <a:p>
            <a:pPr>
              <a:lnSpc>
                <a:spcPct val="100000"/>
              </a:lnSpc>
              <a:spcBef>
                <a:spcPts val="0"/>
              </a:spcBef>
              <a:spcAft>
                <a:spcPts val="600"/>
              </a:spcAft>
            </a:pPr>
            <a:r>
              <a:rPr lang="en-US" sz="2400" kern="100" dirty="0">
                <a:latin typeface="Calibri" panose="020F0502020204030204" pitchFamily="34" charset="0"/>
                <a:ea typeface="Aptos" panose="020B0004020202020204" pitchFamily="34" charset="0"/>
                <a:cs typeface="Times New Roman" panose="02020603050405020304" pitchFamily="18" charset="0"/>
              </a:rPr>
              <a:t>Continuity of Operations Plan Update</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a:t>
            </a:r>
          </a:p>
          <a:p>
            <a:pPr>
              <a:lnSpc>
                <a:spcPct val="100000"/>
              </a:lnSpc>
              <a:spcBef>
                <a:spcPts val="0"/>
              </a:spcBef>
              <a:spcAft>
                <a:spcPts val="600"/>
              </a:spcAft>
            </a:pPr>
            <a:endParaRPr lang="en-US" sz="2400" kern="100" dirty="0">
              <a:effectLst/>
              <a:latin typeface="Calibri" panose="020F0502020204030204" pitchFamily="34" charset="0"/>
              <a:ea typeface="Aptos" panose="020B0004020202020204" pitchFamily="34" charset="0"/>
              <a:cs typeface="Times New Roman" panose="02020603050405020304" pitchFamily="18" charset="0"/>
            </a:endParaRPr>
          </a:p>
          <a:p>
            <a:pPr>
              <a:lnSpc>
                <a:spcPct val="100000"/>
              </a:lnSpc>
              <a:spcBef>
                <a:spcPts val="0"/>
              </a:spcBef>
              <a:spcAft>
                <a:spcPts val="600"/>
              </a:spcAft>
            </a:pPr>
            <a:endParaRPr lang="en-US" sz="2400" kern="100" dirty="0">
              <a:effectLst/>
              <a:latin typeface="Calibri" panose="020F0502020204030204" pitchFamily="34" charset="0"/>
              <a:ea typeface="Aptos" panose="020B0004020202020204" pitchFamily="34" charset="0"/>
              <a:cs typeface="Times New Roman" panose="02020603050405020304" pitchFamily="18" charset="0"/>
            </a:endParaRP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449065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Thank You!</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690688"/>
            <a:ext cx="10515600" cy="4351338"/>
          </a:xfrm>
        </p:spPr>
        <p:txBody>
          <a:bodyPr>
            <a:normAutofit/>
          </a:bodyPr>
          <a:lstStyle/>
          <a:p>
            <a:pPr>
              <a:lnSpc>
                <a:spcPct val="100000"/>
              </a:lnSpc>
              <a:spcBef>
                <a:spcPts val="0"/>
              </a:spcBef>
              <a:spcAft>
                <a:spcPts val="600"/>
              </a:spcAft>
            </a:pPr>
            <a:r>
              <a:rPr lang="en-US" sz="2400" kern="100" dirty="0">
                <a:highlight>
                  <a:srgbClr val="808080"/>
                </a:highlight>
                <a:latin typeface="Calibri" panose="020F0502020204030204" pitchFamily="34" charset="0"/>
                <a:ea typeface="Aptos" panose="020B0004020202020204" pitchFamily="34" charset="0"/>
                <a:cs typeface="Times New Roman" panose="02020603050405020304" pitchFamily="18" charset="0"/>
              </a:rPr>
              <a:t>[Point of Contact Name]</a:t>
            </a:r>
            <a:br>
              <a:rPr lang="en-US" sz="2400" kern="100" dirty="0">
                <a:highlight>
                  <a:srgbClr val="808080"/>
                </a:highlight>
                <a:latin typeface="Calibri" panose="020F0502020204030204" pitchFamily="34" charset="0"/>
                <a:ea typeface="Aptos" panose="020B0004020202020204" pitchFamily="34" charset="0"/>
                <a:cs typeface="Times New Roman" panose="02020603050405020304" pitchFamily="18" charset="0"/>
              </a:rPr>
            </a:br>
            <a:r>
              <a:rPr lang="en-US" sz="2400" kern="100" dirty="0">
                <a:highlight>
                  <a:srgbClr val="808080"/>
                </a:highlight>
                <a:latin typeface="Calibri" panose="020F0502020204030204" pitchFamily="34" charset="0"/>
                <a:ea typeface="Aptos" panose="020B0004020202020204" pitchFamily="34" charset="0"/>
                <a:cs typeface="Times New Roman" panose="02020603050405020304" pitchFamily="18" charset="0"/>
              </a:rPr>
              <a:t>[Email]</a:t>
            </a:r>
            <a:br>
              <a:rPr lang="en-US" sz="2400" kern="100" dirty="0">
                <a:highlight>
                  <a:srgbClr val="808080"/>
                </a:highlight>
                <a:latin typeface="Calibri" panose="020F0502020204030204" pitchFamily="34" charset="0"/>
                <a:ea typeface="Aptos" panose="020B0004020202020204" pitchFamily="34" charset="0"/>
                <a:cs typeface="Times New Roman" panose="02020603050405020304" pitchFamily="18" charset="0"/>
              </a:rPr>
            </a:br>
            <a:r>
              <a:rPr lang="en-US" sz="2400" kern="100" dirty="0">
                <a:highlight>
                  <a:srgbClr val="808080"/>
                </a:highlight>
                <a:latin typeface="Calibri" panose="020F0502020204030204" pitchFamily="34" charset="0"/>
                <a:ea typeface="Aptos" panose="020B0004020202020204" pitchFamily="34" charset="0"/>
                <a:cs typeface="Times New Roman" panose="02020603050405020304" pitchFamily="18" charset="0"/>
              </a:rPr>
              <a:t>[Phone Number]</a:t>
            </a:r>
            <a:endParaRPr lang="en-US" sz="2400" kern="100" dirty="0">
              <a:effectLst/>
              <a:highlight>
                <a:srgbClr val="808080"/>
              </a:highlight>
              <a:latin typeface="Calibri" panose="020F0502020204030204" pitchFamily="34" charset="0"/>
              <a:ea typeface="Aptos" panose="020B0004020202020204" pitchFamily="34" charset="0"/>
              <a:cs typeface="Times New Roman" panose="02020603050405020304" pitchFamily="18" charset="0"/>
            </a:endParaRPr>
          </a:p>
          <a:p>
            <a:pPr>
              <a:lnSpc>
                <a:spcPct val="100000"/>
              </a:lnSpc>
              <a:spcBef>
                <a:spcPts val="0"/>
              </a:spcBef>
              <a:spcAft>
                <a:spcPts val="600"/>
              </a:spcAft>
            </a:pPr>
            <a:endParaRPr lang="en-US" sz="2400" kern="100" dirty="0">
              <a:effectLst/>
              <a:latin typeface="Calibri" panose="020F0502020204030204" pitchFamily="34" charset="0"/>
              <a:ea typeface="Aptos" panose="020B0004020202020204" pitchFamily="34" charset="0"/>
              <a:cs typeface="Times New Roman" panose="02020603050405020304" pitchFamily="18" charset="0"/>
            </a:endParaRP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3073544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Housekeeping</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If you have not done so already, please sign in. </a:t>
            </a:r>
          </a:p>
          <a:p>
            <a:r>
              <a:rPr lang="en-US" dirty="0"/>
              <a:t>Please silence your mobile devices. </a:t>
            </a:r>
          </a:p>
          <a:p>
            <a:r>
              <a:rPr lang="en-US" dirty="0">
                <a:highlight>
                  <a:srgbClr val="808080"/>
                </a:highlight>
                <a:latin typeface="Calibri" panose="020F0502020204030204" pitchFamily="34" charset="0"/>
                <a:cs typeface="Calibri" panose="020F0502020204030204" pitchFamily="34" charset="0"/>
              </a:rPr>
              <a:t>[Insert Lunch or Snack Accommodations]</a:t>
            </a:r>
          </a:p>
          <a:p>
            <a:r>
              <a:rPr lang="en-US" dirty="0">
                <a:highlight>
                  <a:srgbClr val="808080"/>
                </a:highlight>
                <a:latin typeface="Calibri" panose="020F0502020204030204" pitchFamily="34" charset="0"/>
                <a:cs typeface="Calibri" panose="020F0502020204030204" pitchFamily="34" charset="0"/>
              </a:rPr>
              <a:t>[Insert Restroom Location]</a:t>
            </a:r>
          </a:p>
          <a:p>
            <a:r>
              <a:rPr lang="en-US" dirty="0">
                <a:highlight>
                  <a:srgbClr val="808080"/>
                </a:highlight>
                <a:latin typeface="Calibri" panose="020F0502020204030204" pitchFamily="34" charset="0"/>
                <a:cs typeface="Calibri" panose="020F0502020204030204" pitchFamily="34" charset="0"/>
              </a:rPr>
              <a:t>[Insert Emergency Exit Locations]</a:t>
            </a:r>
          </a:p>
          <a:p>
            <a:r>
              <a:rPr lang="en-US" dirty="0">
                <a:highlight>
                  <a:srgbClr val="808080"/>
                </a:highlight>
                <a:latin typeface="Calibri" panose="020F0502020204030204" pitchFamily="34" charset="0"/>
                <a:cs typeface="Calibri" panose="020F0502020204030204" pitchFamily="34" charset="0"/>
              </a:rPr>
              <a:t>[Insert Other House-Keeping Items to Review]</a:t>
            </a:r>
            <a:endParaRPr lang="en-US" dirty="0">
              <a:highlight>
                <a:srgbClr val="808080"/>
              </a:highlight>
            </a:endParaRPr>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263673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Participant Introductions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Name </a:t>
            </a:r>
          </a:p>
          <a:p>
            <a:r>
              <a:rPr lang="en-US" dirty="0"/>
              <a:t>Department </a:t>
            </a:r>
          </a:p>
          <a:p>
            <a:r>
              <a:rPr lang="en-US" dirty="0"/>
              <a:t>Job Title</a:t>
            </a:r>
          </a:p>
          <a:p>
            <a:pPr marL="0"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423580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Staffing Introductions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Exercise Facilitator</a:t>
            </a:r>
          </a:p>
          <a:p>
            <a:pPr lvl="1"/>
            <a:r>
              <a:rPr lang="en-US" dirty="0">
                <a:highlight>
                  <a:srgbClr val="808080"/>
                </a:highlight>
              </a:rPr>
              <a:t>[Insert Name]</a:t>
            </a:r>
          </a:p>
          <a:p>
            <a:r>
              <a:rPr lang="en-US" dirty="0"/>
              <a:t>Exercise Evaluator(s)</a:t>
            </a:r>
          </a:p>
          <a:p>
            <a:pPr lvl="1"/>
            <a:r>
              <a:rPr lang="en-US" dirty="0">
                <a:highlight>
                  <a:srgbClr val="808080"/>
                </a:highlight>
              </a:rPr>
              <a:t>[Insert Name]</a:t>
            </a:r>
          </a:p>
          <a:p>
            <a:pPr lvl="1"/>
            <a:r>
              <a:rPr lang="en-US" dirty="0">
                <a:highlight>
                  <a:srgbClr val="808080"/>
                </a:highlight>
              </a:rPr>
              <a:t>[Insert Name]</a:t>
            </a: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430400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Overview</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What is a tabletop exercise?</a:t>
            </a:r>
          </a:p>
          <a:p>
            <a:pPr lvl="1"/>
            <a:r>
              <a:rPr lang="en-US" dirty="0"/>
              <a:t>This exercise is discussion-based.</a:t>
            </a:r>
          </a:p>
          <a:p>
            <a:pPr lvl="1"/>
            <a:r>
              <a:rPr lang="en-US" dirty="0"/>
              <a:t>Respond to the presented scenario and discussion questions.</a:t>
            </a:r>
          </a:p>
          <a:p>
            <a:pPr lvl="1"/>
            <a:r>
              <a:rPr lang="en-US" dirty="0">
                <a:highlight>
                  <a:srgbClr val="808080"/>
                </a:highlight>
              </a:rPr>
              <a:t>[Participate in breakout groups.]</a:t>
            </a:r>
          </a:p>
          <a:p>
            <a:pPr lvl="1"/>
            <a:r>
              <a:rPr lang="en-US" dirty="0"/>
              <a:t>Identify concerns, actions, and anticipated problems. </a:t>
            </a:r>
          </a:p>
          <a:p>
            <a:pPr lvl="1"/>
            <a:r>
              <a:rPr lang="en-US" dirty="0"/>
              <a:t>Share best practices and lessons learned. </a:t>
            </a:r>
          </a:p>
          <a:p>
            <a:pPr lvl="1"/>
            <a:endParaRPr lang="en-US" dirty="0">
              <a:highlight>
                <a:srgbClr val="FFFF00"/>
              </a:highlight>
            </a:endParaRP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1587825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Objectives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2600" b="1" kern="100" dirty="0">
                <a:effectLst/>
                <a:latin typeface="Calibri" panose="020F0502020204030204" pitchFamily="34" charset="0"/>
                <a:ea typeface="Aptos" panose="020B0004020202020204" pitchFamily="34" charset="0"/>
                <a:cs typeface="Calibri" panose="020F0502020204030204" pitchFamily="34" charset="0"/>
              </a:rPr>
              <a:t>Objective 1:</a:t>
            </a:r>
            <a:r>
              <a:rPr lang="en-US" sz="2600" kern="100" dirty="0">
                <a:effectLst/>
                <a:latin typeface="Calibri" panose="020F0502020204030204" pitchFamily="34" charset="0"/>
                <a:ea typeface="Aptos" panose="020B0004020202020204" pitchFamily="34" charset="0"/>
                <a:cs typeface="Calibri" panose="020F0502020204030204" pitchFamily="34" charset="0"/>
              </a:rPr>
              <a:t> Assess the organization’s plans and process for identifying and staffing essential functions and operations during a disruptive incident. </a:t>
            </a:r>
            <a:endParaRPr lang="en-US" sz="2600" kern="100" dirty="0">
              <a:latin typeface="Calibri" panose="020F0502020204030204" pitchFamily="34" charset="0"/>
              <a:ea typeface="Aptos" panose="020B000402020202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600" b="1" kern="100" dirty="0">
                <a:effectLst/>
                <a:latin typeface="Calibri" panose="020F0502020204030204" pitchFamily="34" charset="0"/>
                <a:ea typeface="Aptos" panose="020B0004020202020204" pitchFamily="34" charset="0"/>
                <a:cs typeface="Calibri" panose="020F0502020204030204" pitchFamily="34" charset="0"/>
              </a:rPr>
              <a:t>Objective 2:</a:t>
            </a:r>
            <a:r>
              <a:rPr lang="en-US" sz="2600" kern="100" dirty="0">
                <a:effectLst/>
                <a:latin typeface="Calibri" panose="020F0502020204030204" pitchFamily="34" charset="0"/>
                <a:ea typeface="Aptos" panose="020B0004020202020204" pitchFamily="34" charset="0"/>
                <a:cs typeface="Calibri" panose="020F0502020204030204" pitchFamily="34" charset="0"/>
              </a:rPr>
              <a:t> Evaluate the organization’s process identifying and prioritizing critical information, data, and systems that are necessary to maintain essential functions and operations during a disruptive incident.</a:t>
            </a:r>
          </a:p>
          <a:p>
            <a:pPr marL="342900" marR="0" lvl="0" indent="-342900">
              <a:lnSpc>
                <a:spcPct val="107000"/>
              </a:lnSpc>
              <a:spcBef>
                <a:spcPts val="0"/>
              </a:spcBef>
              <a:spcAft>
                <a:spcPts val="0"/>
              </a:spcAft>
              <a:buFont typeface="Symbol" panose="05050102010706020507" pitchFamily="18" charset="2"/>
              <a:buChar char=""/>
            </a:pPr>
            <a:r>
              <a:rPr lang="en-US" sz="2600" b="1" dirty="0">
                <a:effectLst/>
                <a:latin typeface="Calibri" panose="020F0502020204030204" pitchFamily="34" charset="0"/>
                <a:ea typeface="Aptos" panose="020B0004020202020204" pitchFamily="34" charset="0"/>
                <a:cs typeface="Calibri" panose="020F0502020204030204" pitchFamily="34" charset="0"/>
              </a:rPr>
              <a:t>Objective 3:</a:t>
            </a:r>
            <a:r>
              <a:rPr lang="en-US" sz="2600" dirty="0">
                <a:effectLst/>
                <a:latin typeface="Calibri" panose="020F0502020204030204" pitchFamily="34" charset="0"/>
                <a:ea typeface="Aptos" panose="020B0004020202020204" pitchFamily="34" charset="0"/>
                <a:cs typeface="Calibri" panose="020F0502020204030204" pitchFamily="34" charset="0"/>
              </a:rPr>
              <a:t> Discuss the organization’s strategies for identifying alternate care sites to continue services following a disruptive incident.</a:t>
            </a:r>
            <a:endParaRPr lang="en-US" sz="2600" dirty="0">
              <a:highlight>
                <a:srgbClr val="FFFF00"/>
              </a:highlight>
              <a:latin typeface="Calibri" panose="020F0502020204030204" pitchFamily="34" charset="0"/>
              <a:cs typeface="Calibri" panose="020F0502020204030204" pitchFamily="34" charset="0"/>
            </a:endParaRP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474810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Documents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a:xfrm>
            <a:off x="838200" y="1825625"/>
            <a:ext cx="7317509" cy="4351338"/>
          </a:xfrm>
        </p:spPr>
        <p:txBody>
          <a:bodyPr/>
          <a:lstStyle/>
          <a:p>
            <a:r>
              <a:rPr lang="en-US" dirty="0"/>
              <a:t>Exercise Situation Manual </a:t>
            </a:r>
          </a:p>
          <a:p>
            <a:pPr lvl="1"/>
            <a:r>
              <a:rPr lang="en-US" dirty="0"/>
              <a:t>Exercise Scenario</a:t>
            </a:r>
          </a:p>
          <a:p>
            <a:pPr lvl="1"/>
            <a:r>
              <a:rPr lang="en-US" dirty="0"/>
              <a:t>Exercise Objectives</a:t>
            </a:r>
          </a:p>
          <a:p>
            <a:pPr lvl="1"/>
            <a:r>
              <a:rPr lang="en-US" dirty="0"/>
              <a:t>Exercise Discussion Questions</a:t>
            </a:r>
          </a:p>
          <a:p>
            <a:r>
              <a:rPr lang="en-US" dirty="0">
                <a:highlight>
                  <a:srgbClr val="808080"/>
                </a:highlight>
              </a:rPr>
              <a:t>[Insert other documents that are provided to exercise participants.]</a:t>
            </a: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pic>
        <p:nvPicPr>
          <p:cNvPr id="10" name="Picture 9" descr="screenshot of the cover page of the continuity tabletop situation manual">
            <a:extLst>
              <a:ext uri="{FF2B5EF4-FFF2-40B4-BE49-F238E27FC236}">
                <a16:creationId xmlns:a16="http://schemas.microsoft.com/office/drawing/2014/main" id="{1E55CE5A-D77C-8301-39AF-B00BC7EF6AF2}"/>
              </a:ext>
            </a:extLst>
          </p:cNvPr>
          <p:cNvPicPr>
            <a:picLocks noChangeAspect="1"/>
          </p:cNvPicPr>
          <p:nvPr/>
        </p:nvPicPr>
        <p:blipFill>
          <a:blip r:embed="rId8"/>
          <a:stretch>
            <a:fillRect/>
          </a:stretch>
        </p:blipFill>
        <p:spPr>
          <a:xfrm>
            <a:off x="8357959" y="1825625"/>
            <a:ext cx="2977500" cy="3921771"/>
          </a:xfrm>
          <a:prstGeom prst="rect">
            <a:avLst/>
          </a:prstGeom>
          <a:ln w="38100" cap="sq">
            <a:no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862918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43B47-A68C-D7AA-C04F-22B783E6215D}"/>
              </a:ext>
            </a:extLst>
          </p:cNvPr>
          <p:cNvSpPr>
            <a:spLocks noGrp="1"/>
          </p:cNvSpPr>
          <p:nvPr>
            <p:ph type="title"/>
          </p:nvPr>
        </p:nvSpPr>
        <p:spPr/>
        <p:txBody>
          <a:bodyPr/>
          <a:lstStyle/>
          <a:p>
            <a:r>
              <a:rPr lang="en-US" dirty="0"/>
              <a:t>Exercise Expectations and Guidelines</a:t>
            </a:r>
          </a:p>
        </p:txBody>
      </p:sp>
      <p:cxnSp>
        <p:nvCxnSpPr>
          <p:cNvPr id="8" name="Straight Connector 7">
            <a:extLst>
              <a:ext uri="{FF2B5EF4-FFF2-40B4-BE49-F238E27FC236}">
                <a16:creationId xmlns:a16="http://schemas.microsoft.com/office/drawing/2014/main" id="{CBF5B57F-9B86-DB2D-11FB-5BE4274BBC27}"/>
              </a:ext>
              <a:ext uri="{C183D7F6-B498-43B3-948B-1728B52AA6E4}">
                <adec:decorative xmlns:adec="http://schemas.microsoft.com/office/drawing/2017/decorative" val="1"/>
              </a:ext>
            </a:extLst>
          </p:cNvPr>
          <p:cNvCxnSpPr/>
          <p:nvPr/>
        </p:nvCxnSpPr>
        <p:spPr>
          <a:xfrm>
            <a:off x="987552" y="1426464"/>
            <a:ext cx="98298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014DEA6-DA2B-9ECD-1F93-530290CA62D1}"/>
              </a:ext>
            </a:extLst>
          </p:cNvPr>
          <p:cNvSpPr>
            <a:spLocks noGrp="1"/>
          </p:cNvSpPr>
          <p:nvPr>
            <p:ph idx="1"/>
          </p:nvPr>
        </p:nvSpPr>
        <p:spPr/>
        <p:txBody>
          <a:bodyPr/>
          <a:lstStyle/>
          <a:p>
            <a:r>
              <a:rPr lang="en-US" dirty="0"/>
              <a:t>This exercise will be held in an open, low stress, no fault environment.</a:t>
            </a:r>
          </a:p>
          <a:p>
            <a:r>
              <a:rPr lang="en-US" dirty="0"/>
              <a:t>Do not fight the scenario.</a:t>
            </a:r>
          </a:p>
          <a:p>
            <a:r>
              <a:rPr lang="en-US" dirty="0"/>
              <a:t>Reference organizational plans and respond based on current capabilities. </a:t>
            </a:r>
          </a:p>
          <a:p>
            <a:r>
              <a:rPr lang="en-US" dirty="0"/>
              <a:t>Exercise-based decisions are not precedent setting. </a:t>
            </a:r>
          </a:p>
          <a:p>
            <a:r>
              <a:rPr lang="en-US" dirty="0"/>
              <a:t>Engage in the discussion.</a:t>
            </a:r>
          </a:p>
          <a:p>
            <a:r>
              <a:rPr lang="en-US" dirty="0">
                <a:highlight>
                  <a:srgbClr val="808080"/>
                </a:highlight>
              </a:rPr>
              <a:t>[Insert additional expectations for participation.]</a:t>
            </a:r>
          </a:p>
          <a:p>
            <a:pPr marL="457200" lvl="1" indent="0">
              <a:buNone/>
            </a:pPr>
            <a:endParaRPr lang="en-US" dirty="0"/>
          </a:p>
        </p:txBody>
      </p:sp>
      <p:pic>
        <p:nvPicPr>
          <p:cNvPr id="6" name="Picture 5" descr="The Minnesota Department of Health logo, with the state abbreviation, &quot;MN,&quot; and &quot;Department of Health&quot; spelled out">
            <a:extLst>
              <a:ext uri="{FF2B5EF4-FFF2-40B4-BE49-F238E27FC236}">
                <a16:creationId xmlns:a16="http://schemas.microsoft.com/office/drawing/2014/main" id="{7C2D0CA9-005A-C464-8952-5DC8AE1A6C92}"/>
              </a:ext>
            </a:extLst>
          </p:cNvPr>
          <p:cNvPicPr>
            <a:picLocks noChangeAspect="1"/>
          </p:cNvPicPr>
          <p:nvPr/>
        </p:nvPicPr>
        <p:blipFill>
          <a:blip r:embed="rId3"/>
          <a:stretch>
            <a:fillRect/>
          </a:stretch>
        </p:blipFill>
        <p:spPr>
          <a:xfrm>
            <a:off x="9069932" y="6196551"/>
            <a:ext cx="2977499" cy="592647"/>
          </a:xfrm>
          <a:prstGeom prst="rect">
            <a:avLst/>
          </a:prstGeom>
        </p:spPr>
      </p:pic>
      <p:pic>
        <p:nvPicPr>
          <p:cNvPr id="4" name="Picture 3">
            <a:extLst>
              <a:ext uri="{FF2B5EF4-FFF2-40B4-BE49-F238E27FC236}">
                <a16:creationId xmlns:a16="http://schemas.microsoft.com/office/drawing/2014/main" id="{43130998-6717-6598-7BA1-233CFEF2FAE2}"/>
              </a:ext>
              <a:ext uri="{C183D7F6-B498-43B3-948B-1728B52AA6E4}">
                <adec:decorative xmlns:adec="http://schemas.microsoft.com/office/drawing/2017/decorative" val="1"/>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97" b="99602" l="5505" r="99083">
                        <a14:foregroundMark x1="13761" y1="5179" x2="26147" y2="9960"/>
                        <a14:foregroundMark x1="58257" y1="1992" x2="76606" y2="1992"/>
                        <a14:foregroundMark x1="96330" y1="24303" x2="96789" y2="29084"/>
                        <a14:foregroundMark x1="5963" y1="1195" x2="11468" y2="2789"/>
                        <a14:foregroundMark x1="92661" y1="88845" x2="98624" y2="96016"/>
                        <a14:foregroundMark x1="99083" y1="31873" x2="99541" y2="37450"/>
                        <a14:foregroundMark x1="98624" y1="99602" x2="98624" y2="99602"/>
                      </a14:backgroundRemoval>
                    </a14:imgEffect>
                  </a14:imgLayer>
                </a14:imgProps>
              </a:ext>
            </a:extLst>
          </a:blip>
          <a:stretch>
            <a:fillRect/>
          </a:stretch>
        </p:blipFill>
        <p:spPr>
          <a:xfrm>
            <a:off x="10413038" y="1"/>
            <a:ext cx="1778962" cy="2048255"/>
          </a:xfrm>
          <a:prstGeom prst="rect">
            <a:avLst/>
          </a:prstGeom>
        </p:spPr>
      </p:pic>
      <p:pic>
        <p:nvPicPr>
          <p:cNvPr id="5" name="Picture 4">
            <a:extLst>
              <a:ext uri="{FF2B5EF4-FFF2-40B4-BE49-F238E27FC236}">
                <a16:creationId xmlns:a16="http://schemas.microsoft.com/office/drawing/2014/main" id="{FF1F587C-DCE9-F146-41D1-7A609D1D7BC7}"/>
              </a:ext>
              <a:ext uri="{C183D7F6-B498-43B3-948B-1728B52AA6E4}">
                <adec:decorative xmlns:adec="http://schemas.microsoft.com/office/drawing/2017/decorative" val="1"/>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4778" b="98635" l="0" r="94148">
                        <a14:foregroundMark x1="2799" y1="12287" x2="17303" y2="34812"/>
                        <a14:foregroundMark x1="1781" y1="31058" x2="0" y2="38908"/>
                        <a14:foregroundMark x1="31807" y1="54266" x2="47837" y2="90102"/>
                        <a14:foregroundMark x1="7379" y1="79863" x2="37150" y2="68259"/>
                        <a14:foregroundMark x1="37150" y1="68259" x2="37405" y2="68259"/>
                        <a14:foregroundMark x1="1781" y1="83618" x2="24427" y2="96246"/>
                        <a14:foregroundMark x1="24427" y1="96246" x2="43766" y2="94198"/>
                        <a14:foregroundMark x1="43766" y1="94198" x2="50382" y2="91126"/>
                        <a14:foregroundMark x1="55216" y1="49488" x2="84987" y2="89761"/>
                        <a14:foregroundMark x1="59542" y1="99317" x2="59542" y2="99317"/>
                        <a14:foregroundMark x1="94148" y1="97611" x2="94148" y2="97611"/>
                        <a14:foregroundMark x1="509" y1="4778" x2="509" y2="4778"/>
                        <a14:foregroundMark x1="9669" y1="39590" x2="9669" y2="39590"/>
                        <a14:foregroundMark x1="8142" y1="37884" x2="8142" y2="37884"/>
                        <a14:foregroundMark x1="3308" y1="31399" x2="3308" y2="31399"/>
                        <a14:foregroundMark x1="6870" y1="32765" x2="13995" y2="44027"/>
                        <a14:foregroundMark x1="13995" y1="44027" x2="13995" y2="44027"/>
                        <a14:foregroundMark x1="509" y1="25939" x2="22646" y2="55290"/>
                      </a14:backgroundRemoval>
                    </a14:imgEffect>
                  </a14:imgLayer>
                </a14:imgProps>
              </a:ext>
            </a:extLst>
          </a:blip>
          <a:stretch>
            <a:fillRect/>
          </a:stretch>
        </p:blipFill>
        <p:spPr>
          <a:xfrm>
            <a:off x="0" y="4920792"/>
            <a:ext cx="2598369" cy="1937207"/>
          </a:xfrm>
          <a:prstGeom prst="rect">
            <a:avLst/>
          </a:prstGeom>
        </p:spPr>
      </p:pic>
    </p:spTree>
    <p:extLst>
      <p:ext uri="{BB962C8B-B14F-4D97-AF65-F5344CB8AC3E}">
        <p14:creationId xmlns:p14="http://schemas.microsoft.com/office/powerpoint/2010/main" val="2252961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532619B1C553342BA520FAB42AF49A3" ma:contentTypeVersion="10" ma:contentTypeDescription="Create a new document." ma:contentTypeScope="" ma:versionID="9b6184b1a421a2587c658d53e73f049b">
  <xsd:schema xmlns:xsd="http://www.w3.org/2001/XMLSchema" xmlns:xs="http://www.w3.org/2001/XMLSchema" xmlns:p="http://schemas.microsoft.com/office/2006/metadata/properties" xmlns:ns2="185275d5-c0f3-4ce1-aa05-01923c488d3f" xmlns:ns3="98f01fe9-c3f2-4582-9148-d87bd0c242e7" targetNamespace="http://schemas.microsoft.com/office/2006/metadata/properties" ma:root="true" ma:fieldsID="0f9d3f405f9fb3fec55d1fad82d2b997" ns2:_="" ns3:_="">
    <xsd:import namespace="185275d5-c0f3-4ce1-aa05-01923c488d3f"/>
    <xsd:import namespace="98f01fe9-c3f2-4582-9148-d87bd0c242e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5275d5-c0f3-4ce1-aa05-01923c488d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8f01fe9-c3f2-4582-9148-d87bd0c242e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AA9B98-4C3E-4C50-B6F5-FF8532E26D8B}">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purl.org/dc/dcmitype/"/>
    <ds:schemaRef ds:uri="http://www.w3.org/XML/1998/namespace"/>
    <ds:schemaRef ds:uri="98f01fe9-c3f2-4582-9148-d87bd0c242e7"/>
    <ds:schemaRef ds:uri="http://schemas.openxmlformats.org/package/2006/metadata/core-properties"/>
    <ds:schemaRef ds:uri="185275d5-c0f3-4ce1-aa05-01923c488d3f"/>
  </ds:schemaRefs>
</ds:datastoreItem>
</file>

<file path=customXml/itemProps2.xml><?xml version="1.0" encoding="utf-8"?>
<ds:datastoreItem xmlns:ds="http://schemas.openxmlformats.org/officeDocument/2006/customXml" ds:itemID="{7CB5A042-4B0F-4151-8BAA-EE1008D5AB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5275d5-c0f3-4ce1-aa05-01923c488d3f"/>
    <ds:schemaRef ds:uri="98f01fe9-c3f2-4582-9148-d87bd0c242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E77DCDB-1A35-4A7B-8EAC-A0AC0AD216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203</TotalTime>
  <Words>1101</Words>
  <Application>Microsoft Office PowerPoint</Application>
  <PresentationFormat>Widescreen</PresentationFormat>
  <Paragraphs>160</Paragraphs>
  <Slides>26</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Aptos Display</vt:lpstr>
      <vt:lpstr>Arial</vt:lpstr>
      <vt:lpstr>Calibri</vt:lpstr>
      <vt:lpstr>Symbol</vt:lpstr>
      <vt:lpstr>Office Theme</vt:lpstr>
      <vt:lpstr>Continuity Tabletop Exercise</vt:lpstr>
      <vt:lpstr>Today’s Agenda</vt:lpstr>
      <vt:lpstr>Exercise Housekeeping</vt:lpstr>
      <vt:lpstr>Participant Introductions</vt:lpstr>
      <vt:lpstr>Exercise Staffing Introductions</vt:lpstr>
      <vt:lpstr>Exercise Overview</vt:lpstr>
      <vt:lpstr>Exercise Objectives</vt:lpstr>
      <vt:lpstr>Exercise Documents</vt:lpstr>
      <vt:lpstr>Exercise Expectations and Guidelines</vt:lpstr>
      <vt:lpstr>Questions?</vt:lpstr>
      <vt:lpstr>Module 1: Staffing</vt:lpstr>
      <vt:lpstr>Module 1: Scenario</vt:lpstr>
      <vt:lpstr>Module 1: Continuity Topics</vt:lpstr>
      <vt:lpstr>Module 1: Discussion Questions</vt:lpstr>
      <vt:lpstr>Module 2: Information Technology</vt:lpstr>
      <vt:lpstr>Module 2: Scenario</vt:lpstr>
      <vt:lpstr>Module 2: Continuity Topics</vt:lpstr>
      <vt:lpstr>Module 2: Discussion Questions</vt:lpstr>
      <vt:lpstr>Module 3: Alternate Facilities</vt:lpstr>
      <vt:lpstr>Module 3: Scenario</vt:lpstr>
      <vt:lpstr>Module 3: Continuity Topics</vt:lpstr>
      <vt:lpstr>Module 3: Discussion Questions</vt:lpstr>
      <vt:lpstr>End of Exercise</vt:lpstr>
      <vt:lpstr>Exercise Hot Wash / Debrief</vt:lpstr>
      <vt:lpstr>Next Steps</vt:lpstr>
      <vt:lpstr>Thank You!</vt:lpstr>
    </vt:vector>
  </TitlesOfParts>
  <Company>Minnesota Department of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Continuity Tabletop Exercise</dc:title>
  <dc:subject>MDH_COOP_Tabletop Exercise PowerPoint</dc:subject>
  <dc:creator>Minnesota Department of Health</dc:creator>
  <cp:lastModifiedBy>McAdams, Toby (MDH)</cp:lastModifiedBy>
  <cp:revision>14</cp:revision>
  <dcterms:created xsi:type="dcterms:W3CDTF">2024-04-08T15:22:28Z</dcterms:created>
  <dcterms:modified xsi:type="dcterms:W3CDTF">2024-08-27T14:30:49Z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0x0101006532619B1C553342BA520FAB42AF49A3</vt:lpwstr>
  </property>
</Properties>
</file>