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6"/>
  </p:notesMasterIdLst>
  <p:handoutMasterIdLst>
    <p:handoutMasterId r:id="rId37"/>
  </p:handoutMasterIdLst>
  <p:sldIdLst>
    <p:sldId id="396" r:id="rId6"/>
    <p:sldId id="482" r:id="rId7"/>
    <p:sldId id="483" r:id="rId8"/>
    <p:sldId id="581" r:id="rId9"/>
    <p:sldId id="557" r:id="rId10"/>
    <p:sldId id="559" r:id="rId11"/>
    <p:sldId id="560" r:id="rId12"/>
    <p:sldId id="520" r:id="rId13"/>
    <p:sldId id="522" r:id="rId14"/>
    <p:sldId id="561" r:id="rId15"/>
    <p:sldId id="562" r:id="rId16"/>
    <p:sldId id="563" r:id="rId17"/>
    <p:sldId id="564" r:id="rId18"/>
    <p:sldId id="565" r:id="rId19"/>
    <p:sldId id="532" r:id="rId20"/>
    <p:sldId id="566" r:id="rId21"/>
    <p:sldId id="567" r:id="rId22"/>
    <p:sldId id="568" r:id="rId23"/>
    <p:sldId id="569" r:id="rId24"/>
    <p:sldId id="570" r:id="rId25"/>
    <p:sldId id="572" r:id="rId26"/>
    <p:sldId id="573" r:id="rId27"/>
    <p:sldId id="574" r:id="rId28"/>
    <p:sldId id="555" r:id="rId29"/>
    <p:sldId id="575" r:id="rId30"/>
    <p:sldId id="576" r:id="rId31"/>
    <p:sldId id="577" r:id="rId32"/>
    <p:sldId id="578" r:id="rId33"/>
    <p:sldId id="548" r:id="rId34"/>
    <p:sldId id="550"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B20738"/>
    <a:srgbClr val="0D0D0D"/>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949" autoAdjust="0"/>
  </p:normalViewPr>
  <p:slideViewPr>
    <p:cSldViewPr snapToGrid="0">
      <p:cViewPr varScale="1">
        <p:scale>
          <a:sx n="104" d="100"/>
          <a:sy n="104" d="100"/>
        </p:scale>
        <p:origin x="1038" y="9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5707"/>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2/26/2020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2/26/2020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10</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Help people understand that some coping behaviors can lead to increased risk: alcohol  &amp; drug use/abuse, risky behaviors, Hyper alertness (especially in returning soldiers), Denial or avoidance of disaster impact, and misplaced anger at loved ones and friends can occur that may lead to self harm or bullying behaviors.</a:t>
            </a:r>
          </a:p>
          <a:p>
            <a:r>
              <a:rPr lang="en-US" altLang="en-US" dirty="0" smtClean="0"/>
              <a:t>. </a:t>
            </a:r>
            <a:r>
              <a:rPr lang="en-US" altLang="en-US" b="1" dirty="0" smtClean="0"/>
              <a:t>If you discover an danger to self or others  situation (suicidal thoughts, abuse to a child or a vulnerable adult, or an expression of homicidal intentions) you must immediately report it to a trusted adult or refer to a behavioral health professional and/or law enforcement.</a:t>
            </a:r>
          </a:p>
          <a:p>
            <a:r>
              <a:rPr lang="en-US" altLang="en-US" b="1" dirty="0" smtClean="0"/>
              <a:t>If symptoms persist after several months you should refer to a Behavioral Health Professional.</a:t>
            </a:r>
          </a:p>
        </p:txBody>
      </p:sp>
    </p:spTree>
    <p:extLst>
      <p:ext uri="{BB962C8B-B14F-4D97-AF65-F5344CB8AC3E}">
        <p14:creationId xmlns:p14="http://schemas.microsoft.com/office/powerpoint/2010/main" val="154323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11</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4950" indent="-234950"/>
            <a:r>
              <a:rPr lang="en-US" altLang="en-US" dirty="0" smtClean="0"/>
              <a:t>To the Trainer: Flashbacks are normal and differ from psychosis in that the individual is briefly re-experiencing an actual past traumatic event triggered by a new sensory exposure. – we will discuss sensory reactions in a latter slide. Due to difficulty with concentration, the worker should expect hesitation, silence, fragmented sentences and tangential associations in the conversation with survivors during the first week.  At times you may be inpatient when the survivor is slow in establishing a relationship or answering your questions because you are aware of the time it is taking, but you need to be aware that the survivor is doing the best they can to oblige you.</a:t>
            </a:r>
          </a:p>
          <a:p>
            <a:pPr marL="234950" indent="-234950"/>
            <a:r>
              <a:rPr lang="en-US" altLang="en-US" dirty="0" smtClean="0"/>
              <a:t>To help people when they are experiencing cognitive reactions, and you need to impart medical information – </a:t>
            </a:r>
          </a:p>
          <a:p>
            <a:pPr marL="234950" indent="-234950">
              <a:buFontTx/>
              <a:buAutoNum type="arabicPeriod"/>
            </a:pPr>
            <a:r>
              <a:rPr lang="en-US" altLang="en-US" dirty="0" smtClean="0"/>
              <a:t>Ask them if they would like to have someone else present while you explain things, but remember that person may also be experiencing disaster reactions.  </a:t>
            </a:r>
          </a:p>
          <a:p>
            <a:pPr marL="234950" indent="-234950">
              <a:buFontTx/>
              <a:buAutoNum type="arabicPeriod"/>
            </a:pPr>
            <a:r>
              <a:rPr lang="en-US" altLang="en-US" dirty="0" smtClean="0"/>
              <a:t>Provide the information in very simple language.  </a:t>
            </a:r>
          </a:p>
          <a:p>
            <a:pPr marL="234950" indent="-234950">
              <a:buFontTx/>
              <a:buAutoNum type="arabicPeriod"/>
            </a:pPr>
            <a:r>
              <a:rPr lang="en-US" altLang="en-US" dirty="0" smtClean="0"/>
              <a:t>Repeat if you feel it is necessary. </a:t>
            </a:r>
          </a:p>
          <a:p>
            <a:pPr marL="234950" indent="-234950">
              <a:buFontTx/>
              <a:buAutoNum type="arabicPeriod"/>
            </a:pPr>
            <a:r>
              <a:rPr lang="en-US" altLang="en-US" dirty="0" smtClean="0"/>
              <a:t>Give the information to them to them in writing at a 6</a:t>
            </a:r>
            <a:r>
              <a:rPr lang="en-US" altLang="en-US" baseline="30000" dirty="0" smtClean="0"/>
              <a:t>th</a:t>
            </a:r>
            <a:r>
              <a:rPr lang="en-US" altLang="en-US" dirty="0" smtClean="0"/>
              <a:t>. Grade language or less.</a:t>
            </a:r>
          </a:p>
          <a:p>
            <a:pPr marL="234950" indent="-234950"/>
            <a:r>
              <a:rPr lang="en-US" altLang="en-US" b="1" dirty="0" smtClean="0"/>
              <a:t>If symptoms persist after several months you should refer to a Behavioral Health Professional.</a:t>
            </a:r>
          </a:p>
        </p:txBody>
      </p:sp>
    </p:spTree>
    <p:extLst>
      <p:ext uri="{BB962C8B-B14F-4D97-AF65-F5344CB8AC3E}">
        <p14:creationId xmlns:p14="http://schemas.microsoft.com/office/powerpoint/2010/main" val="5004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12</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Senses have the power to diminish or intensify stress responses.</a:t>
            </a:r>
          </a:p>
          <a:p>
            <a:r>
              <a:rPr lang="en-US" altLang="en-US" dirty="0" smtClean="0"/>
              <a:t>Under stress, sensory responses are compromised, and can be imprinted with sensory memories of the event.</a:t>
            </a:r>
          </a:p>
          <a:p>
            <a:r>
              <a:rPr lang="en-US" altLang="en-US" dirty="0" smtClean="0"/>
              <a:t>New sensory experiences can trigger these memories. Responders from 911 report that the smell of fuel and smoke brings back strong memories of the disaster. Certain songs remind us of key time frames in our life.</a:t>
            </a:r>
          </a:p>
          <a:p>
            <a:r>
              <a:rPr lang="en-US" altLang="en-US" dirty="0" smtClean="0"/>
              <a:t>Many people that have gotten food poisoning or gotten sick after eating a meal (even if that meal was not in any way connected to their illness) feel physically ill at the thought or even the sight of that food. Certain textures elicit comfort – teddy bear therapy.</a:t>
            </a:r>
          </a:p>
        </p:txBody>
      </p:sp>
    </p:spTree>
    <p:extLst>
      <p:ext uri="{BB962C8B-B14F-4D97-AF65-F5344CB8AC3E}">
        <p14:creationId xmlns:p14="http://schemas.microsoft.com/office/powerpoint/2010/main" val="26321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13</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We are a mixture of mind, body, and spirit, and as such we need to remember to address each of these aspects in dealing with our stress. Our spiritual beliefs can be our strongest source of stress in times of crisis, but when the crisis does not easily fit into our belief system it can turn us away. </a:t>
            </a:r>
          </a:p>
        </p:txBody>
      </p:sp>
    </p:spTree>
    <p:extLst>
      <p:ext uri="{BB962C8B-B14F-4D97-AF65-F5344CB8AC3E}">
        <p14:creationId xmlns:p14="http://schemas.microsoft.com/office/powerpoint/2010/main" val="337338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14</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People adjust to the changes that are forced upon them by finding ways to understand and accept our losses, understand our emotional reactions, and regain a sense of mastery and control of the situation. </a:t>
            </a:r>
          </a:p>
          <a:p>
            <a:r>
              <a:rPr lang="en-US" altLang="en-US" dirty="0" smtClean="0"/>
              <a:t>Healthy adjustment can result in healthier behavior, increased functioning and self-confidence.</a:t>
            </a:r>
          </a:p>
          <a:p>
            <a:r>
              <a:rPr lang="en-US" altLang="en-US" dirty="0" smtClean="0"/>
              <a:t>Unhealthy adjustment increases your risk of developing  physical illness, a dependence on unhealthy coping mechanisms (addictive behaviors),  and in some cases Clinical Depression  or Post Traumatic Stress Disorder.</a:t>
            </a:r>
          </a:p>
          <a:p>
            <a:r>
              <a:rPr lang="en-US" altLang="en-US" dirty="0" smtClean="0"/>
              <a:t>HOW CAN WE HELP?  (transition to next slide)</a:t>
            </a:r>
          </a:p>
        </p:txBody>
      </p:sp>
    </p:spTree>
    <p:extLst>
      <p:ext uri="{BB962C8B-B14F-4D97-AF65-F5344CB8AC3E}">
        <p14:creationId xmlns:p14="http://schemas.microsoft.com/office/powerpoint/2010/main" val="183317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 the Trainer: Hand out the Youth PFA cards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442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In all responses, SAFETY FIRST! Why is this important to psychological first aid?</a:t>
            </a:r>
          </a:p>
          <a:p>
            <a:pPr>
              <a:spcBef>
                <a:spcPct val="0"/>
              </a:spcBef>
            </a:pPr>
            <a:r>
              <a:rPr lang="en-US" altLang="en-US" dirty="0" smtClean="0"/>
              <a:t>Because the first psychological need people have is to be fed, clothed, warm and to know where they will be getting basic needs met.  At these times it is not helpful to talk about common reactions to stress.  People simply have too much noise in their heads to process the information.  Initial responses involve helping people access their basic needs, or understand how to access them.</a:t>
            </a:r>
          </a:p>
        </p:txBody>
      </p:sp>
    </p:spTree>
    <p:extLst>
      <p:ext uri="{BB962C8B-B14F-4D97-AF65-F5344CB8AC3E}">
        <p14:creationId xmlns:p14="http://schemas.microsoft.com/office/powerpoint/2010/main" val="399211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In all responses, SAFETY FIRST! Why is this important to psychological first aid?</a:t>
            </a:r>
          </a:p>
          <a:p>
            <a:pPr>
              <a:spcBef>
                <a:spcPct val="0"/>
              </a:spcBef>
            </a:pPr>
            <a:endParaRPr lang="en-US" altLang="en-US" dirty="0" smtClean="0"/>
          </a:p>
          <a:p>
            <a:pPr>
              <a:spcBef>
                <a:spcPct val="0"/>
              </a:spcBef>
            </a:pPr>
            <a:r>
              <a:rPr lang="en-US" altLang="en-US" dirty="0" smtClean="0"/>
              <a:t>MAKE A PLAN-</a:t>
            </a:r>
          </a:p>
          <a:p>
            <a:pPr>
              <a:spcBef>
                <a:spcPct val="0"/>
              </a:spcBef>
            </a:pPr>
            <a:r>
              <a:rPr lang="en-US" altLang="en-US" dirty="0" smtClean="0"/>
              <a:t>Because the first psychological need people have is to be fed, clothed, warm and to know where they will be getting basic needs met.  At these times it is not helpful to talk about common reactions to stress.  People simply have too much noise in their heads to process the information.  Initial responses involve helping people access their basic needs, or understand how to access them.</a:t>
            </a:r>
          </a:p>
        </p:txBody>
      </p:sp>
    </p:spTree>
    <p:extLst>
      <p:ext uri="{BB962C8B-B14F-4D97-AF65-F5344CB8AC3E}">
        <p14:creationId xmlns:p14="http://schemas.microsoft.com/office/powerpoint/2010/main" val="164561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18</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MAKE A KIT- having the supplies that you need on hand will increase safety and reduce stress.</a:t>
            </a:r>
          </a:p>
          <a:p>
            <a:r>
              <a:rPr lang="en-US" altLang="en-US" dirty="0" smtClean="0"/>
              <a:t>DRAT! (Disaster Readiness Actions for Teens) teaches you haw to make a plan and a kit.</a:t>
            </a:r>
          </a:p>
        </p:txBody>
      </p:sp>
    </p:spTree>
    <p:extLst>
      <p:ext uri="{BB962C8B-B14F-4D97-AF65-F5344CB8AC3E}">
        <p14:creationId xmlns:p14="http://schemas.microsoft.com/office/powerpoint/2010/main" val="71459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19</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LISTEN-What people most need is a caring presence – someone to really listen and be with them in the moment</a:t>
            </a:r>
          </a:p>
        </p:txBody>
      </p:sp>
    </p:spTree>
    <p:extLst>
      <p:ext uri="{BB962C8B-B14F-4D97-AF65-F5344CB8AC3E}">
        <p14:creationId xmlns:p14="http://schemas.microsoft.com/office/powerpoint/2010/main" val="363146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To the Trainer: The Minnesota model of Psychological First Aid, Teens version,  helps you to understand stress</a:t>
            </a:r>
            <a:r>
              <a:rPr lang="en-US" altLang="en-US" b="1" dirty="0" smtClean="0"/>
              <a:t>, </a:t>
            </a:r>
            <a:r>
              <a:rPr lang="en-US" altLang="en-US" dirty="0" smtClean="0"/>
              <a:t>and what it does to your mind and body. Gives you simple tools to help yourself, your friends, and your family. It can be used anytime, anywhere, and </a:t>
            </a:r>
          </a:p>
          <a:p>
            <a:pPr eaLnBrk="1" hangingPunct="1"/>
            <a:r>
              <a:rPr lang="en-US" altLang="en-US" dirty="0" smtClean="0"/>
              <a:t>uses skills you probably already have.</a:t>
            </a:r>
          </a:p>
          <a:p>
            <a:endParaRPr lang="en-US" alt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22129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20</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You provide comfort by active listening.</a:t>
            </a:r>
          </a:p>
          <a:p>
            <a:pPr>
              <a:spcBef>
                <a:spcPct val="0"/>
              </a:spcBef>
            </a:pPr>
            <a:r>
              <a:rPr lang="en-US" altLang="en-US" dirty="0" smtClean="0"/>
              <a:t>ACTIVE LISTENING:</a:t>
            </a:r>
          </a:p>
          <a:p>
            <a:pPr>
              <a:spcBef>
                <a:spcPct val="0"/>
              </a:spcBef>
            </a:pPr>
            <a:r>
              <a:rPr lang="en-US" altLang="en-US" dirty="0" smtClean="0"/>
              <a:t>Make it clear that you are listening</a:t>
            </a:r>
          </a:p>
          <a:p>
            <a:pPr lvl="1">
              <a:spcBef>
                <a:spcPct val="0"/>
              </a:spcBef>
              <a:buFontTx/>
              <a:buChar char="-"/>
            </a:pPr>
            <a:r>
              <a:rPr lang="en-US" altLang="en-US" dirty="0" smtClean="0"/>
              <a:t>Provide Vocal/Verbal Support</a:t>
            </a:r>
          </a:p>
          <a:p>
            <a:pPr lvl="1">
              <a:spcBef>
                <a:spcPct val="0"/>
              </a:spcBef>
            </a:pPr>
            <a:r>
              <a:rPr lang="en-US" altLang="en-US" dirty="0" smtClean="0"/>
              <a:t>	- Tone of voice (Not too loud)</a:t>
            </a:r>
          </a:p>
          <a:p>
            <a:pPr lvl="1">
              <a:spcBef>
                <a:spcPct val="0"/>
              </a:spcBef>
            </a:pPr>
            <a:r>
              <a:rPr lang="en-US" altLang="en-US" dirty="0" smtClean="0"/>
              <a:t>     - Encouraging prompts/head movement</a:t>
            </a:r>
          </a:p>
          <a:p>
            <a:pPr lvl="1">
              <a:spcBef>
                <a:spcPct val="0"/>
              </a:spcBef>
            </a:pPr>
            <a:r>
              <a:rPr lang="en-US" altLang="en-US" dirty="0" smtClean="0"/>
              <a:t>     - eye contact (if speaking to someone from another culture check to see if direct eye contact is appropriate)</a:t>
            </a:r>
          </a:p>
        </p:txBody>
      </p:sp>
    </p:spTree>
    <p:extLst>
      <p:ext uri="{BB962C8B-B14F-4D97-AF65-F5344CB8AC3E}">
        <p14:creationId xmlns:p14="http://schemas.microsoft.com/office/powerpoint/2010/main" val="417731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21</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Active listening involves focusing your attention on the speaker in a caring empathic manner.  This means showing respect and not interrupting them and asking questions for your own curiosity, or sharing your personal experiences.  It is ok to ask clarifying questions so that you can ensure that you understand what you are being told, but it is also ok to just be a silent listening presence.  It is also ok to just sit with a survivor and make no communication because your presence alone can provide comfort.</a:t>
            </a:r>
          </a:p>
        </p:txBody>
      </p:sp>
    </p:spTree>
    <p:extLst>
      <p:ext uri="{BB962C8B-B14F-4D97-AF65-F5344CB8AC3E}">
        <p14:creationId xmlns:p14="http://schemas.microsoft.com/office/powerpoint/2010/main" val="145918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22</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:RELAX- </a:t>
            </a:r>
          </a:p>
          <a:p>
            <a:pPr>
              <a:spcBef>
                <a:spcPct val="0"/>
              </a:spcBef>
            </a:pPr>
            <a:r>
              <a:rPr lang="en-US" altLang="en-US" dirty="0" smtClean="0"/>
              <a:t>Provide basic relaxation techniques such as deep belly breathing., visualization or muscle relaxation. If someone is agitated or withdrawn you can use “Grounding” to calm and turn your attention back to the outside world.  Sit in comfortable position. Breath slowly in and out. Look around and name 5 non-distressing objects that you can see – shoe, table, etc… Breath slowly in and out. Next name 5 non-distressing sounds you can hear –your breath, door. Clock, etc… Breath slowly in and out. Next name 5 non-distressing things that you can feel – toes in your socks, hands on your lap, etc… Then slowly breath in and out.   </a:t>
            </a:r>
          </a:p>
        </p:txBody>
      </p:sp>
    </p:spTree>
    <p:extLst>
      <p:ext uri="{BB962C8B-B14F-4D97-AF65-F5344CB8AC3E}">
        <p14:creationId xmlns:p14="http://schemas.microsoft.com/office/powerpoint/2010/main" val="3093163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23</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CHECK IN – it is important to feel connected to others –to know that someone cares about how you are doing . In a disaster the first thing you want to know is if your loved are okay, It is important to “check in” and let others know how you are doing, It is also important for you ‘check in” and let others know if you are struggling. Talking out your problems helps you feel better and get the support that you need.</a:t>
            </a:r>
          </a:p>
          <a:p>
            <a:pPr>
              <a:spcBef>
                <a:spcPct val="0"/>
              </a:spcBef>
            </a:pPr>
            <a:endParaRPr lang="en-US" altLang="en-US" dirty="0" smtClean="0"/>
          </a:p>
        </p:txBody>
      </p:sp>
    </p:spTree>
    <p:extLst>
      <p:ext uri="{BB962C8B-B14F-4D97-AF65-F5344CB8AC3E}">
        <p14:creationId xmlns:p14="http://schemas.microsoft.com/office/powerpoint/2010/main" val="160699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24</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sz="1600" dirty="0" smtClean="0"/>
              <a:t>To the Trainer: Alarm Bells list contains verbal or non-verbal indicators that more help is needed than psychological first aid.</a:t>
            </a:r>
          </a:p>
          <a:p>
            <a:r>
              <a:rPr lang="en-US" altLang="en-US" sz="1600" dirty="0" smtClean="0"/>
              <a:t>These would be signs that a HELP is needed and you should talk to a trusted adult immediately to make sure that help is provided. NO ONE NEEDS TO SUFFER! Help is always available.</a:t>
            </a:r>
          </a:p>
          <a:p>
            <a:r>
              <a:rPr lang="en-US" altLang="en-US" sz="1600" dirty="0" smtClean="0"/>
              <a:t>TXT4LIFE </a:t>
            </a:r>
            <a:r>
              <a:rPr lang="en-US" altLang="en-US" sz="1600" b="1" dirty="0" smtClean="0"/>
              <a:t>– currently just available in the Northeastern MN ((Aitkin, Carlton, Cook, Itasca, Koochiching, Lake, and St. Louis)</a:t>
            </a:r>
            <a:r>
              <a:rPr lang="en-US" altLang="en-US" sz="1600" dirty="0" smtClean="0"/>
              <a:t>. This suicide prevention program targets students in grades 7 through 12</a:t>
            </a:r>
          </a:p>
          <a:p>
            <a:r>
              <a:rPr lang="en-US" altLang="en-US" sz="1600" b="1" dirty="0" smtClean="0"/>
              <a:t> - </a:t>
            </a:r>
            <a:r>
              <a:rPr lang="en-US" altLang="en-US" sz="1600" dirty="0" smtClean="0"/>
              <a:t>How Text Counseling Works</a:t>
            </a:r>
          </a:p>
          <a:p>
            <a:r>
              <a:rPr lang="en-US" altLang="en-US" sz="1600" dirty="0" smtClean="0"/>
              <a:t>HSI-Crisis Connection uses the same communication procedures, policies and goals that have made telephone crisis support</a:t>
            </a:r>
          </a:p>
          <a:p>
            <a:r>
              <a:rPr lang="en-US" altLang="en-US" sz="1600" dirty="0" smtClean="0"/>
              <a:t>successful over the years. Youth text into the line using the six-digit number (TEXTME: 839863) and a specific keyword (e.g. “Listen”,</a:t>
            </a:r>
          </a:p>
          <a:p>
            <a:r>
              <a:rPr lang="en-US" altLang="en-US" sz="1600" dirty="0" smtClean="0"/>
              <a:t>“Life”) listed on social marketing materials. Trained volunteers and staff manage text communications using a secure, web-based</a:t>
            </a:r>
          </a:p>
          <a:p>
            <a:r>
              <a:rPr lang="en-US" altLang="en-US" sz="1600" dirty="0" smtClean="0"/>
              <a:t>application and standard computer workstations. On a voluntary basis, demographics about the person texting, his/her issues of concern, and outcomes of the text conversation are captured by the counselor and input into our call center data management</a:t>
            </a:r>
          </a:p>
          <a:p>
            <a:r>
              <a:rPr lang="en-US" altLang="en-US" sz="1600" dirty="0" smtClean="0"/>
              <a:t>system for reporting purposes.</a:t>
            </a:r>
            <a:endParaRPr lang="en-US" altLang="en-US" sz="1600" b="1" dirty="0" smtClean="0"/>
          </a:p>
        </p:txBody>
      </p:sp>
    </p:spTree>
    <p:extLst>
      <p:ext uri="{BB962C8B-B14F-4D97-AF65-F5344CB8AC3E}">
        <p14:creationId xmlns:p14="http://schemas.microsoft.com/office/powerpoint/2010/main" val="271975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25</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500" dirty="0" smtClean="0"/>
              <a:t>To the Trainer: BUDDY UP- </a:t>
            </a:r>
            <a:r>
              <a:rPr lang="en-US" altLang="en-US" dirty="0" smtClean="0"/>
              <a:t>Restoring the individual bonds to the human supportive systems as one of the essential needs of survivors to regain the sense of being part of a community. </a:t>
            </a:r>
          </a:p>
          <a:p>
            <a:pPr>
              <a:spcBef>
                <a:spcPct val="0"/>
              </a:spcBef>
            </a:pPr>
            <a:r>
              <a:rPr lang="en-US" altLang="en-US" dirty="0" smtClean="0"/>
              <a:t>Reuniting family members is particularly important when someone has been injured or even killed.  It is important also to help them find family to assist with reducing anxiety and promoting calming and soothing. </a:t>
            </a:r>
          </a:p>
          <a:p>
            <a:pPr>
              <a:spcBef>
                <a:spcPct val="0"/>
              </a:spcBef>
            </a:pPr>
            <a:r>
              <a:rPr lang="en-US" altLang="en-US" dirty="0" smtClean="0"/>
              <a:t>Helping others (friends, family community members) restores and strengthens self confidence  while building both individual and community resilience.</a:t>
            </a:r>
          </a:p>
        </p:txBody>
      </p:sp>
    </p:spTree>
    <p:extLst>
      <p:ext uri="{BB962C8B-B14F-4D97-AF65-F5344CB8AC3E}">
        <p14:creationId xmlns:p14="http://schemas.microsoft.com/office/powerpoint/2010/main" val="157487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sz="1600" dirty="0" smtClean="0"/>
              <a:t>To the Trainer: THINK POSITIVE- How we think shapes how we feel. Negative thoughts create negative feelings and positive thoughts create positive feelings. It is easier to learn how to how to find a positive in a negative situation than it is to make ourselves feel better if we are thinking negative thoughts about yourself.. Even when you are faced with only negatives, you can create a positive by acknowledging  that you have the power to decide how you will react to the situation. </a:t>
            </a:r>
          </a:p>
        </p:txBody>
      </p:sp>
    </p:spTree>
    <p:extLst>
      <p:ext uri="{BB962C8B-B14F-4D97-AF65-F5344CB8AC3E}">
        <p14:creationId xmlns:p14="http://schemas.microsoft.com/office/powerpoint/2010/main" val="2854643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600" dirty="0" smtClean="0"/>
              <a:t>To the Trainer: ACCEPT GUIDANCE-It is okay to ask for help to address most pressing needs and to set an action plan of how to address that need. Helping others assists you in the recovery process – your own and your community’s. </a:t>
            </a:r>
          </a:p>
          <a:p>
            <a:pPr>
              <a:spcBef>
                <a:spcPct val="0"/>
              </a:spcBef>
            </a:pPr>
            <a:r>
              <a:rPr lang="en-US" altLang="en-US" sz="1600" dirty="0" smtClean="0"/>
              <a:t>Learning from your mistakes and successes helps to build individual resilience.</a:t>
            </a:r>
          </a:p>
        </p:txBody>
      </p:sp>
    </p:spTree>
    <p:extLst>
      <p:ext uri="{BB962C8B-B14F-4D97-AF65-F5344CB8AC3E}">
        <p14:creationId xmlns:p14="http://schemas.microsoft.com/office/powerpoint/2010/main" val="1900414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28</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600" dirty="0" smtClean="0"/>
              <a:t>To the Trainer: TAKE ACTION- Understand how you react to stress. Do you feel it as: Shoulder pain, Headaches, Stomach problems?  Learn to recognize when you reach your stress limit. Remember what are the common reactions to stress. Use healthy coping skills – what has worked for you in the past?  Assisting others in physical or emotional pain may start to affect you so you should be constantly aware of your own reactions. Emotional pain and anxiety are “contagious” and will affect you so continue to monitor yourself for stress reactions.</a:t>
            </a:r>
          </a:p>
        </p:txBody>
      </p:sp>
    </p:spTree>
    <p:extLst>
      <p:ext uri="{BB962C8B-B14F-4D97-AF65-F5344CB8AC3E}">
        <p14:creationId xmlns:p14="http://schemas.microsoft.com/office/powerpoint/2010/main" val="1711278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 the Trainer: Teen PFA resources and the MDH web page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67856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DCAB89-7D89-4CE5-85B9-A5F3D6E35E61}" type="slidenum">
              <a:rPr lang="en-US" altLang="en-US" sz="1300" smtClean="0"/>
              <a:pPr>
                <a:spcBef>
                  <a:spcPct val="0"/>
                </a:spcBef>
              </a:pPr>
              <a:t>3</a:t>
            </a:fld>
            <a:endParaRPr lang="en-US" altLang="en-US" sz="1300" dirty="0" smtClean="0"/>
          </a:p>
        </p:txBody>
      </p:sp>
      <p:sp>
        <p:nvSpPr>
          <p:cNvPr id="1024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22C5E0-4EA8-4A7C-8EE4-3A4811144BC3}" type="slidenum">
              <a:rPr lang="en-US" altLang="en-US" sz="1300">
                <a:latin typeface="Calibri" panose="020F0502020204030204" pitchFamily="34" charset="0"/>
              </a:rPr>
              <a:pPr algn="r" eaLnBrk="1" hangingPunct="1">
                <a:spcBef>
                  <a:spcPct val="0"/>
                </a:spcBef>
              </a:pPr>
              <a:t>3</a:t>
            </a:fld>
            <a:endParaRPr lang="en-US" altLang="en-US" sz="1300" dirty="0">
              <a:latin typeface="Calibri" panose="020F0502020204030204" pitchFamily="34" charset="0"/>
            </a:endParaRPr>
          </a:p>
        </p:txBody>
      </p:sp>
      <p:sp>
        <p:nvSpPr>
          <p:cNvPr id="10244" name="Rectangle 2"/>
          <p:cNvSpPr>
            <a:spLocks noGrp="1" noRot="1" noChangeAspect="1" noChangeArrowheads="1" noTextEdit="1"/>
          </p:cNvSpPr>
          <p:nvPr>
            <p:ph type="sldImg"/>
          </p:nvPr>
        </p:nvSpPr>
        <p:spPr>
          <a:xfrm>
            <a:off x="1257300" y="720725"/>
            <a:ext cx="4800600" cy="3600450"/>
          </a:xfrm>
          <a:ln/>
        </p:spPr>
      </p:sp>
      <p:sp>
        <p:nvSpPr>
          <p:cNvPr id="10245"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Slide provides a definition of stress</a:t>
            </a:r>
          </a:p>
        </p:txBody>
      </p:sp>
    </p:spTree>
    <p:extLst>
      <p:ext uri="{BB962C8B-B14F-4D97-AF65-F5344CB8AC3E}">
        <p14:creationId xmlns:p14="http://schemas.microsoft.com/office/powerpoint/2010/main" val="13868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30</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endParaRPr lang="en-US" altLang="en-US" sz="1600" dirty="0" smtClean="0"/>
          </a:p>
        </p:txBody>
      </p:sp>
    </p:spTree>
    <p:extLst>
      <p:ext uri="{BB962C8B-B14F-4D97-AF65-F5344CB8AC3E}">
        <p14:creationId xmlns:p14="http://schemas.microsoft.com/office/powerpoint/2010/main" val="35052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56FA50-1A81-4E5D-92B0-A4B9B96410DB}" type="slidenum">
              <a:rPr lang="en-US" altLang="en-US" sz="1300" smtClean="0"/>
              <a:pPr>
                <a:spcBef>
                  <a:spcPct val="0"/>
                </a:spcBef>
              </a:pPr>
              <a:t>4</a:t>
            </a:fld>
            <a:endParaRPr lang="en-US" altLang="en-US" sz="1300"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731838" y="4560888"/>
            <a:ext cx="5851525" cy="4321175"/>
          </a:xfrm>
          <a:noFill/>
        </p:spPr>
        <p:txBody>
          <a:bodyPr/>
          <a:lstStyle/>
          <a:p>
            <a:r>
              <a:rPr lang="en-US" altLang="en-US" dirty="0" smtClean="0"/>
              <a:t>To the Trainer: It is important to realize that the largest number of reactions are “common” in an UNCOMMON situation”. With the appropriate support and assisting techniques you will be able to assist a large number of survivors. A smaller number of reactions are going to be chronic and pathological and will need further professional help.</a:t>
            </a:r>
          </a:p>
        </p:txBody>
      </p:sp>
    </p:spTree>
    <p:extLst>
      <p:ext uri="{BB962C8B-B14F-4D97-AF65-F5344CB8AC3E}">
        <p14:creationId xmlns:p14="http://schemas.microsoft.com/office/powerpoint/2010/main" val="122049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5</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In order to reduce stress, we need to understand what it does to our mind and body. Under stress, our  “Cave man brain” is turned on – concerned only with survival (fight, flight, freeze, faint). Can’t perform higher functions such as reasoning because frontal lobe turns off.</a:t>
            </a:r>
          </a:p>
          <a:p>
            <a:endParaRPr lang="en-US" altLang="en-US" dirty="0" smtClean="0"/>
          </a:p>
          <a:p>
            <a:r>
              <a:rPr lang="en-US" altLang="en-US" dirty="0" smtClean="0"/>
              <a:t>Additionally, the frontal lobe is not fully developed until we are in our early 20’s so it under stress most teenagers easily fall back into a “cave man/woman” thinking mode.</a:t>
            </a:r>
          </a:p>
        </p:txBody>
      </p:sp>
    </p:spTree>
    <p:extLst>
      <p:ext uri="{BB962C8B-B14F-4D97-AF65-F5344CB8AC3E}">
        <p14:creationId xmlns:p14="http://schemas.microsoft.com/office/powerpoint/2010/main" val="389606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This slide discusses what activates our stress response, and how even thinking about something stressful will begin the process of releasing chemicals and hormones throughout our body.</a:t>
            </a:r>
          </a:p>
        </p:txBody>
      </p:sp>
    </p:spTree>
    <p:extLst>
      <p:ext uri="{BB962C8B-B14F-4D97-AF65-F5344CB8AC3E}">
        <p14:creationId xmlns:p14="http://schemas.microsoft.com/office/powerpoint/2010/main" val="384503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Discuss how the body prepares for the  “Fight or Flight (or Freeze)” response. In cave man time, or in times when your life is in physical danger this response was necessary for survival, but now days that is not usually the case so the activating the “fight, flight, or freeze” response causes more problems than benefits</a:t>
            </a:r>
          </a:p>
        </p:txBody>
      </p:sp>
    </p:spTree>
    <p:extLst>
      <p:ext uri="{BB962C8B-B14F-4D97-AF65-F5344CB8AC3E}">
        <p14:creationId xmlns:p14="http://schemas.microsoft.com/office/powerpoint/2010/main" val="286968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8</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4950" indent="-234950"/>
            <a:r>
              <a:rPr lang="en-US" altLang="en-US" dirty="0" smtClean="0"/>
              <a:t>To the Trainer: There will be differences in the number of symptoms that will be manifested by</a:t>
            </a:r>
          </a:p>
          <a:p>
            <a:pPr marL="234950" indent="-234950"/>
            <a:r>
              <a:rPr lang="en-US" altLang="en-US" dirty="0" smtClean="0"/>
              <a:t>survivors-some more; some less;  Some mild; some severe; some of short duration and others chronic. Often the physical symptoms become less evident with time, but extended physical stress reactions can result in suppression of immune system functioning.  It is common for disaster relief workers to experience cold and flu like symptoms a couple of weeks after they finish a deployment.  You probably have an experience in your life in which you experienced extreme stress and then after the situation was resolved you came down with a cold, some other physical ailment.</a:t>
            </a:r>
          </a:p>
          <a:p>
            <a:pPr marL="234950" indent="-234950"/>
            <a:r>
              <a:rPr lang="en-US" altLang="en-US" b="1" dirty="0" smtClean="0"/>
              <a:t>With severe symptoms always refer to a medical professional to determine if there is a underlying medical condition.</a:t>
            </a:r>
          </a:p>
        </p:txBody>
      </p:sp>
    </p:spTree>
    <p:extLst>
      <p:ext uri="{BB962C8B-B14F-4D97-AF65-F5344CB8AC3E}">
        <p14:creationId xmlns:p14="http://schemas.microsoft.com/office/powerpoint/2010/main" val="243622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9</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4950" indent="-234950"/>
            <a:r>
              <a:rPr lang="en-US" altLang="en-US" dirty="0" smtClean="0"/>
              <a:t>To the trainer: Emotional pain is a pervasive reaction to intense trauma and may last for many weeks expressed as distress, depression and helplessness. These emotions can be short lived and mild or they may linger for weeks.  </a:t>
            </a:r>
            <a:r>
              <a:rPr lang="en-US" altLang="en-US" b="1" dirty="0" smtClean="0"/>
              <a:t>If symptoms persist after several months you should refer to a Behavioral Health Professional.</a:t>
            </a:r>
          </a:p>
        </p:txBody>
      </p:sp>
    </p:spTree>
    <p:extLst>
      <p:ext uri="{BB962C8B-B14F-4D97-AF65-F5344CB8AC3E}">
        <p14:creationId xmlns:p14="http://schemas.microsoft.com/office/powerpoint/2010/main" val="364844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9B8A9ED2-0E84-4694-86B4-B049204745DD}"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9315E-2E4B-48E2-AF9A-8277E92926D7}" type="datetime1">
              <a:rPr lang="en-US" smtClean="0"/>
              <a:t>2/26/2020</a:t>
            </a:fld>
            <a:endParaRPr lang="en-US" dirty="0"/>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9E0E3-91BD-4F53-AC80-2127A9D524BB}" type="datetime1">
              <a:rPr lang="en-US" smtClean="0"/>
              <a:t>2/26/2020</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p>
            <a:fld id="{9FC5F28F-A405-472E-8FA3-E2C0CB583C80}"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23B967BD-3028-4D03-AC06-D58F77AFA724}"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89EDC009-DD21-4006-965F-02A9A52D58DD}"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2BB1E7FB-DEE2-4BC4-B309-5D094A380243}"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B7D8F847-2032-4D4D-85E0-F522B6FBF5B5}"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49B32C99-548D-44F7-9C25-BF0BDABD73E8}"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r>
              <a:rPr lang="en-US" dirty="0" smtClean="0"/>
              <a:t>Click icon to add picture</a:t>
            </a:r>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6C8291EB-D6ED-4962-A786-4F94FBCE7A29}"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00989CC7-4B81-47C1-874F-863269FE61AB}" type="datetime1">
              <a:rPr lang="en-US" smtClean="0"/>
              <a:t>2/26/2020</a:t>
            </a:fld>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14179CEA-2B6D-4000-B5BB-967033F6132E}"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83" y="1776213"/>
            <a:ext cx="4085435"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6C8D5EB1-284D-44CD-BD3B-BCBC05D33BCD}" type="datetime1">
              <a:rPr lang="en-US" smtClean="0"/>
              <a:t>2/26/2020</a:t>
            </a:fld>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2000A73D-5060-4572-B1D2-2F1EA3503851}" type="datetime1">
              <a:rPr lang="en-US" smtClean="0"/>
              <a:t>2/26/2020</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fld id="{2A82F053-E042-4F08-8ABC-39927139EF18}" type="datetime1">
              <a:rPr lang="en-US" smtClean="0"/>
              <a:t>2/26/2020</a:t>
            </a:fld>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fld id="{82C79554-285C-4D4D-A9A8-ABFB4E946EB7}" type="datetime1">
              <a:rPr lang="en-US" smtClean="0"/>
              <a:t>2/26/2020</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fld id="{388A7785-86BF-4E3A-A31E-0E0DDC861803}" type="datetime1">
              <a:rPr lang="en-US" smtClean="0"/>
              <a:t>2/26/2020</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fld id="{949D0C24-CE4F-4465-9229-05B867387135}" type="datetime1">
              <a:rPr lang="en-US" smtClean="0"/>
              <a:t>2/26/2020</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9144000" cy="6857998"/>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628650" y="6356351"/>
            <a:ext cx="1018943" cy="365125"/>
          </a:xfrm>
        </p:spPr>
        <p:txBody>
          <a:bodyPr/>
          <a:lstStyle/>
          <a:p>
            <a:fld id="{E73A77A5-1F67-4CAB-ABD8-6D159E1856A6}" type="datetime1">
              <a:rPr lang="en-US" smtClean="0"/>
              <a:t>2/26/2020</a:t>
            </a:fld>
            <a:endParaRPr lang="en-US" dirty="0"/>
          </a:p>
        </p:txBody>
      </p:sp>
      <p:sp>
        <p:nvSpPr>
          <p:cNvPr id="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7"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628650" y="6356351"/>
            <a:ext cx="1018943" cy="365125"/>
          </a:xfrm>
        </p:spPr>
        <p:txBody>
          <a:bodyPr/>
          <a:lstStyle>
            <a:lvl1pPr>
              <a:defRPr>
                <a:solidFill>
                  <a:schemeClr val="bg1"/>
                </a:solidFill>
              </a:defRPr>
            </a:lvl1pPr>
          </a:lstStyle>
          <a:p>
            <a:fld id="{0924CF5B-FA26-42BF-B440-C9D0BE3F3E68}" type="datetime1">
              <a:rPr lang="en-US" smtClean="0"/>
              <a:t>2/26/2020</a:t>
            </a:fld>
            <a:endParaRPr lang="en-US" dirty="0"/>
          </a:p>
        </p:txBody>
      </p:sp>
      <p:sp>
        <p:nvSpPr>
          <p:cNvPr id="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Here | mn.gov/websiteurl</a:t>
            </a:r>
            <a:endParaRPr lang="en-US" dirty="0"/>
          </a:p>
        </p:txBody>
      </p:sp>
      <p:sp>
        <p:nvSpPr>
          <p:cNvPr id="7" name="Slide Number Placeholder 5"/>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628650" y="6356351"/>
            <a:ext cx="1018943" cy="365125"/>
          </a:xfrm>
        </p:spPr>
        <p:txBody>
          <a:bodyPr/>
          <a:lstStyle/>
          <a:p>
            <a:fld id="{FDAF84C5-AE30-447B-B352-9C2C2A2B51E2}"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1524000" y="2233263"/>
            <a:ext cx="6096000" cy="2966751"/>
          </a:xfrm>
        </p:spPr>
        <p:txBody>
          <a:bodyPr/>
          <a:lstStyle/>
          <a:p>
            <a:r>
              <a:rPr lang="en-US" dirty="0" smtClean="0"/>
              <a:t>Click icon to add table</a:t>
            </a:r>
            <a:endParaRPr lang="en-US" dirty="0"/>
          </a:p>
        </p:txBody>
      </p:sp>
      <p:sp>
        <p:nvSpPr>
          <p:cNvPr id="8" name="Date Placeholder 4"/>
          <p:cNvSpPr>
            <a:spLocks noGrp="1"/>
          </p:cNvSpPr>
          <p:nvPr>
            <p:ph type="dt" sz="half" idx="11"/>
          </p:nvPr>
        </p:nvSpPr>
        <p:spPr>
          <a:xfrm>
            <a:off x="628650" y="6356351"/>
            <a:ext cx="1018943" cy="365125"/>
          </a:xfrm>
        </p:spPr>
        <p:txBody>
          <a:bodyPr/>
          <a:lstStyle/>
          <a:p>
            <a:fld id="{7C8960B7-CD6B-4488-8D03-9A1820BE9135}"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5" y="5964409"/>
            <a:ext cx="2226627" cy="424119"/>
          </a:xfrm>
          <a:prstGeom prst="rect">
            <a:avLst/>
          </a:prstGeom>
        </p:spPr>
      </p:pic>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Picture Placeholder 5"/>
          <p:cNvSpPr>
            <a:spLocks noGrp="1"/>
          </p:cNvSpPr>
          <p:nvPr>
            <p:ph type="pic" sz="quarter" idx="17"/>
          </p:nvPr>
        </p:nvSpPr>
        <p:spPr>
          <a:xfrm>
            <a:off x="0" y="0"/>
            <a:ext cx="9144000" cy="3380732"/>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r>
              <a:rPr lang="en-US" dirty="0" smtClean="0"/>
              <a:t>Click icon to add table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9CAE7B17-C4DE-470D-94E3-04FDB7F5B8AC}"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EF8C0EB7-2DAC-4731-B458-97E42342D375}"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628650" y="6356351"/>
            <a:ext cx="1018943" cy="365125"/>
          </a:xfrm>
        </p:spPr>
        <p:txBody>
          <a:bodyPr/>
          <a:lstStyle/>
          <a:p>
            <a:fld id="{6761E647-05C4-407E-A234-4D6AA2C0A88E}"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8"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628650" y="6356351"/>
            <a:ext cx="1018943" cy="365125"/>
          </a:xfrm>
        </p:spPr>
        <p:txBody>
          <a:bodyPr/>
          <a:lstStyle/>
          <a:p>
            <a:fld id="{84360517-183F-4A26-B485-0B29E42A1C3D}"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628650" y="6356351"/>
            <a:ext cx="1018943" cy="365125"/>
          </a:xfrm>
        </p:spPr>
        <p:txBody>
          <a:bodyPr/>
          <a:lstStyle/>
          <a:p>
            <a:fld id="{2B1957C3-9F45-4A25-A0D4-3ADECC1053F7}" type="datetime1">
              <a:rPr lang="en-US" smtClean="0"/>
              <a:t>2/26/2020</a:t>
            </a:fld>
            <a:endParaRPr lang="en-US" dirty="0"/>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1" name="Slide Number Placeholder 5"/>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76133C30-62C5-4454-91E6-7167C4185D3A}"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805A0F5E-B715-4DB9-B76F-9AAF23B668DD}"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23A97630-51A0-4BB2-AE51-29BF444D8CCB}" type="datetime1">
              <a:rPr lang="en-US" smtClean="0"/>
              <a:t>2/26/2020</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8"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02816E2C-D9EF-4E78-BDDD-E9E57FB015B4}"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B15C6A6C-5F6F-41B3-B373-C1870639D38D}" type="datetime1">
              <a:rPr lang="en-US" smtClean="0"/>
              <a:t>2/26/2020</a:t>
            </a:fld>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628650" y="1335089"/>
            <a:ext cx="7886700" cy="484187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p:txBody>
          <a:bodyPr/>
          <a:lstStyle/>
          <a:p>
            <a:fld id="{00395FC6-DD2C-4317-87EA-3B5D7E5929E1}"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15F99CB-026D-4546-A82A-15F8DF5F4DD8}"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790B0A1-4C8E-411A-8C9E-631A26D4B4BE}"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1724607" y="1609867"/>
            <a:ext cx="5694788" cy="3638266"/>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A3623E33-1017-42B7-A95C-CBD7D0978EA0}"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9EDB08F-7313-471A-9A02-683244BEF520}"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3F6FB929-7CEF-42B4-9F93-1C35D3786A04}"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465CFEC-D3FB-4270-BA53-EE506713BBD7}"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5C9708-B266-4BD7-883A-1669FAFDCBDD}"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5AA510D-85B8-458F-A02B-433316080B29}"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D91D284-C134-4BF3-B371-5AF7A318EDCD}"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3C067BB-F65D-4ACD-8857-3796D8E73AAE}" type="datetime1">
              <a:rPr lang="en-US" smtClean="0"/>
              <a:t>2/26/2020</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chemeClr val="tx2"/>
                </a:solidFill>
              </a:rPr>
              <a:t>Optional Tagline Goes Here</a:t>
            </a:r>
            <a:r>
              <a:rPr lang="en-US" dirty="0" smtClean="0"/>
              <a:t> </a:t>
            </a:r>
            <a:r>
              <a:rPr lang="en-US" dirty="0" smtClean="0">
                <a:solidFill>
                  <a:schemeClr val="accent1"/>
                </a:solidFill>
              </a:rPr>
              <a:t>|</a:t>
            </a:r>
            <a:r>
              <a:rPr lang="en-US" dirty="0" smtClean="0"/>
              <a:t> </a:t>
            </a:r>
            <a:r>
              <a:rPr lang="en-US" dirty="0"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2368225B-C7F3-4880-8EC4-E615E978B407}" type="datetime1">
              <a:rPr lang="en-US" smtClean="0"/>
              <a:t>2/26/2020</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68925" y="1981200"/>
            <a:ext cx="37369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68925" y="4000500"/>
            <a:ext cx="37369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8"/>
          <p:cNvSpPr>
            <a:spLocks noGrp="1" noChangeArrowheads="1"/>
          </p:cNvSpPr>
          <p:nvPr>
            <p:ph type="dt" sz="half" idx="10"/>
          </p:nvPr>
        </p:nvSpPr>
        <p:spPr>
          <a:ln/>
        </p:spPr>
        <p:txBody>
          <a:bodyPr/>
          <a:lstStyle>
            <a:lvl1pPr>
              <a:defRPr/>
            </a:lvl1pPr>
          </a:lstStyle>
          <a:p>
            <a:pPr>
              <a:defRPr/>
            </a:pPr>
            <a:fld id="{931CD8EF-6C8F-46A3-A99F-2B2E784F4075}" type="datetime1">
              <a:rPr lang="en-US" smtClean="0"/>
              <a:t>2/26/2020</a:t>
            </a:fld>
            <a:endParaRPr lang="en-US" dirty="0"/>
          </a:p>
        </p:txBody>
      </p:sp>
      <p:sp>
        <p:nvSpPr>
          <p:cNvPr id="7" name="Rectangle 19"/>
          <p:cNvSpPr>
            <a:spLocks noGrp="1" noChangeArrowheads="1"/>
          </p:cNvSpPr>
          <p:nvPr>
            <p:ph type="ftr" sz="quarter" idx="11"/>
          </p:nvPr>
        </p:nvSpPr>
        <p:spPr>
          <a:ln/>
        </p:spPr>
        <p:txBody>
          <a:bodyPr/>
          <a:lstStyle>
            <a:lvl1pPr>
              <a:defRPr/>
            </a:lvl1pPr>
          </a:lstStyle>
          <a:p>
            <a:pPr>
              <a:defRPr/>
            </a:pPr>
            <a:r>
              <a:rPr lang="en-US" dirty="0" smtClean="0"/>
              <a:t>Optional Tagline Goes Here | mn.gov/websiteurl</a:t>
            </a:r>
            <a:endParaRPr lang="en-US" dirty="0"/>
          </a:p>
        </p:txBody>
      </p:sp>
    </p:spTree>
    <p:extLst>
      <p:ext uri="{BB962C8B-B14F-4D97-AF65-F5344CB8AC3E}">
        <p14:creationId xmlns:p14="http://schemas.microsoft.com/office/powerpoint/2010/main" val="5295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20C90-E6B7-4E51-8463-821AE0AD3B3F}" type="datetime1">
              <a:rPr lang="en-US" smtClean="0"/>
              <a:t>2/26/2020</a:t>
            </a:fld>
            <a:endParaRPr lang="en-US" dirty="0"/>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65F35C-85CB-43EB-B37A-1E44D0ED2229}"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7DF8B1-F66C-4CEC-B7C9-A4367F08F317}"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FE0996-689B-424C-AA38-EA76C0AB70D4}" type="datetime1">
              <a:rPr lang="en-US" smtClean="0"/>
              <a:t>2/26/2020</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2556AB04-E214-4FD5-AA4E-7E529E5CC6FD}" type="datetime1">
              <a:rPr lang="en-US" smtClean="0"/>
              <a:t>2/26/2020</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2" r:id="rId5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apa.org/helpcenter/bounce.aspx"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s://www.youtube.com/watch?v=sa7WiL1xwQg" TargetMode="External"/><Relationship Id="rId4" Type="http://schemas.openxmlformats.org/officeDocument/2006/relationships/hyperlink" Target="https://www.health.state.mn.us/communities/ep/behavioral/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state.mn.us/communities/ep/behavioral/index.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65628"/>
            <a:ext cx="9144000" cy="971387"/>
          </a:xfrm>
        </p:spPr>
        <p:txBody>
          <a:bodyPr/>
          <a:lstStyle/>
          <a:p>
            <a:r>
              <a:rPr lang="en-US" dirty="0" smtClean="0"/>
              <a:t>Psychological First Aid</a:t>
            </a:r>
            <a:br>
              <a:rPr lang="en-US" dirty="0" smtClean="0"/>
            </a:br>
            <a:r>
              <a:rPr lang="en-US" sz="2100" i="1" dirty="0"/>
              <a:t>A Minnesota Community Support Model</a:t>
            </a:r>
          </a:p>
        </p:txBody>
      </p:sp>
      <p:pic>
        <p:nvPicPr>
          <p:cNvPr id="5" name="Picture Placeholder 4" descr="Puzzle pieces with the missing the community piece not yet added to the puzzle." title="Psychological First Aid: A Minnesota Community Support Model"/>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44010" b="14232"/>
          <a:stretch/>
        </p:blipFill>
        <p:spPr/>
      </p:pic>
      <p:sp>
        <p:nvSpPr>
          <p:cNvPr id="2" name="TextBox 1"/>
          <p:cNvSpPr txBox="1"/>
          <p:nvPr/>
        </p:nvSpPr>
        <p:spPr>
          <a:xfrm>
            <a:off x="5060731" y="1008993"/>
            <a:ext cx="2774732" cy="523220"/>
          </a:xfrm>
          <a:prstGeom prst="rect">
            <a:avLst/>
          </a:prstGeom>
          <a:noFill/>
        </p:spPr>
        <p:txBody>
          <a:bodyPr wrap="square" rtlCol="0">
            <a:spAutoFit/>
          </a:bodyPr>
          <a:lstStyle/>
          <a:p>
            <a:r>
              <a:rPr lang="en-US" sz="2800" b="1" dirty="0" smtClean="0"/>
              <a:t>Teens</a:t>
            </a:r>
            <a:endParaRPr lang="en-US" sz="2800" b="1" dirty="0"/>
          </a:p>
        </p:txBody>
      </p:sp>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dirty="0"/>
          </a:p>
        </p:txBody>
      </p:sp>
      <p:pic>
        <p:nvPicPr>
          <p:cNvPr id="4" name="Content Placeholder 3" descr="a young person with wearing a hoodie covering their face is crouched next to a wall. Nearby on the ground is a beer bottle and empty beer can." title="Alcohol and teen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5264" y="2336800"/>
            <a:ext cx="2902436" cy="3390900"/>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Impulsive behaviors </a:t>
            </a:r>
          </a:p>
          <a:p>
            <a:pPr marL="742950" lvl="2" indent="-285750">
              <a:buClr>
                <a:schemeClr val="bg1"/>
              </a:buClr>
            </a:pPr>
            <a:r>
              <a:rPr lang="en-US" altLang="en-US" sz="2100" dirty="0">
                <a:solidFill>
                  <a:schemeClr val="bg1"/>
                </a:solidFill>
              </a:rPr>
              <a:t>Unsafe sex</a:t>
            </a:r>
          </a:p>
          <a:p>
            <a:pPr marL="742950" lvl="2" indent="-285750">
              <a:buClr>
                <a:schemeClr val="bg1"/>
              </a:buClr>
            </a:pPr>
            <a:r>
              <a:rPr lang="en-US" altLang="en-US" sz="2100" dirty="0">
                <a:solidFill>
                  <a:schemeClr val="bg1"/>
                </a:solidFill>
              </a:rPr>
              <a:t>Alcohol/Drugs</a:t>
            </a:r>
          </a:p>
          <a:p>
            <a:pPr marL="400050" lvl="1" indent="-285750">
              <a:buClr>
                <a:schemeClr val="bg1"/>
              </a:buClr>
            </a:pPr>
            <a:r>
              <a:rPr lang="en-US" altLang="en-US" sz="2400" dirty="0">
                <a:solidFill>
                  <a:schemeClr val="bg1"/>
                </a:solidFill>
              </a:rPr>
              <a:t>Aggressive behaviors</a:t>
            </a:r>
          </a:p>
          <a:p>
            <a:pPr marL="742950" lvl="2" indent="-285750">
              <a:buClr>
                <a:schemeClr val="bg1"/>
              </a:buClr>
            </a:pPr>
            <a:r>
              <a:rPr lang="en-US" altLang="en-US" sz="2100" dirty="0">
                <a:solidFill>
                  <a:schemeClr val="bg1"/>
                </a:solidFill>
              </a:rPr>
              <a:t>Bullying</a:t>
            </a:r>
          </a:p>
          <a:p>
            <a:pPr marL="742950" lvl="2" indent="-285750">
              <a:buClr>
                <a:schemeClr val="bg1"/>
              </a:buClr>
            </a:pPr>
            <a:r>
              <a:rPr lang="en-US" altLang="en-US" sz="2100" dirty="0">
                <a:solidFill>
                  <a:schemeClr val="bg1"/>
                </a:solidFill>
              </a:rPr>
              <a:t>Arguments with friends and family</a:t>
            </a:r>
          </a:p>
          <a:p>
            <a:pPr marL="400050" lvl="1" indent="-285750">
              <a:buClr>
                <a:schemeClr val="bg1"/>
              </a:buClr>
            </a:pPr>
            <a:r>
              <a:rPr lang="en-US" altLang="en-US" sz="2400" dirty="0">
                <a:solidFill>
                  <a:schemeClr val="bg1"/>
                </a:solidFill>
              </a:rPr>
              <a:t>Isolation/avoidance</a:t>
            </a:r>
          </a:p>
          <a:p>
            <a:pPr marL="742950" lvl="2" indent="-285750">
              <a:buClr>
                <a:schemeClr val="bg1"/>
              </a:buClr>
            </a:pPr>
            <a:r>
              <a:rPr lang="en-US" altLang="en-US" sz="2100" dirty="0">
                <a:solidFill>
                  <a:schemeClr val="bg1"/>
                </a:solidFill>
              </a:rPr>
              <a:t>Places, activities, or people that bring back memories</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Common Behavioral </a:t>
            </a:r>
            <a:r>
              <a:rPr lang="en-US" altLang="en-US" sz="2800" dirty="0" smtClean="0">
                <a:latin typeface="Tahoma" panose="020B0604030504040204" pitchFamily="34" charset="0"/>
              </a:rPr>
              <a:t>Reactions Teens</a:t>
            </a:r>
            <a:endParaRPr lang="en-US" dirty="0"/>
          </a:p>
        </p:txBody>
      </p:sp>
    </p:spTree>
    <p:extLst>
      <p:ext uri="{BB962C8B-B14F-4D97-AF65-F5344CB8AC3E}">
        <p14:creationId xmlns:p14="http://schemas.microsoft.com/office/powerpoint/2010/main" val="16590581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11</a:t>
            </a:fld>
            <a:endParaRPr lang="en-US" dirty="0"/>
          </a:p>
        </p:txBody>
      </p:sp>
      <p:pic>
        <p:nvPicPr>
          <p:cNvPr id="4" name="Content Placeholder 3" descr="a young girl is looking at her computer screen with a look of confusion on her face" title="stressed teen"/>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2578100"/>
            <a:ext cx="3200400" cy="2705100"/>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92500" lnSpcReduction="10000"/>
          </a:bodyPr>
          <a:lstStyle/>
          <a:p>
            <a:pPr marL="400050" lvl="1" indent="-285750">
              <a:buClr>
                <a:schemeClr val="bg1"/>
              </a:buClr>
            </a:pPr>
            <a:r>
              <a:rPr lang="en-US" altLang="en-US" sz="2400" dirty="0">
                <a:solidFill>
                  <a:schemeClr val="bg1"/>
                </a:solidFill>
              </a:rPr>
              <a:t>Difficulty concentrating, feeling spacey</a:t>
            </a:r>
          </a:p>
          <a:p>
            <a:pPr marL="400050" lvl="1" indent="-285750">
              <a:buClr>
                <a:schemeClr val="bg1"/>
              </a:buClr>
            </a:pPr>
            <a:r>
              <a:rPr lang="en-US" altLang="en-US" sz="2400" dirty="0">
                <a:solidFill>
                  <a:schemeClr val="bg1"/>
                </a:solidFill>
              </a:rPr>
              <a:t>Difficulty with remembering things</a:t>
            </a:r>
          </a:p>
          <a:p>
            <a:pPr marL="400050" lvl="1" indent="-285750">
              <a:buClr>
                <a:schemeClr val="bg1"/>
              </a:buClr>
            </a:pPr>
            <a:r>
              <a:rPr lang="en-US" altLang="en-US" sz="2400" dirty="0">
                <a:solidFill>
                  <a:schemeClr val="bg1"/>
                </a:solidFill>
              </a:rPr>
              <a:t>Not able to forget about it (Intrusive Memories)</a:t>
            </a:r>
          </a:p>
          <a:p>
            <a:pPr marL="400050" lvl="1" indent="-285750">
              <a:buClr>
                <a:schemeClr val="bg1"/>
              </a:buClr>
            </a:pPr>
            <a:r>
              <a:rPr lang="en-US" altLang="en-US" sz="2400" dirty="0">
                <a:solidFill>
                  <a:schemeClr val="bg1"/>
                </a:solidFill>
              </a:rPr>
              <a:t>Day dreaming</a:t>
            </a:r>
          </a:p>
          <a:p>
            <a:pPr marL="400050" lvl="1" indent="-285750">
              <a:buClr>
                <a:schemeClr val="bg1"/>
              </a:buClr>
            </a:pPr>
            <a:r>
              <a:rPr lang="en-US" altLang="en-US" sz="2400" dirty="0">
                <a:solidFill>
                  <a:schemeClr val="bg1"/>
                </a:solidFill>
              </a:rPr>
              <a:t>Recurring dreams,  nightmares</a:t>
            </a:r>
          </a:p>
          <a:p>
            <a:pPr marL="400050" lvl="1" indent="-285750">
              <a:buClr>
                <a:schemeClr val="bg1"/>
              </a:buClr>
            </a:pPr>
            <a:r>
              <a:rPr lang="en-US" altLang="en-US" sz="2400" dirty="0">
                <a:solidFill>
                  <a:schemeClr val="bg1"/>
                </a:solidFill>
              </a:rPr>
              <a:t>Feeling on edge/watching out for danger</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Common Cognitive Reactions </a:t>
            </a:r>
            <a:r>
              <a:rPr lang="en-US" altLang="en-US" sz="2800" dirty="0" smtClean="0">
                <a:latin typeface="Tahoma" panose="020B0604030504040204" pitchFamily="34" charset="0"/>
              </a:rPr>
              <a:t>Teens</a:t>
            </a:r>
            <a:endParaRPr lang="en-US" dirty="0"/>
          </a:p>
        </p:txBody>
      </p:sp>
    </p:spTree>
    <p:extLst>
      <p:ext uri="{BB962C8B-B14F-4D97-AF65-F5344CB8AC3E}">
        <p14:creationId xmlns:p14="http://schemas.microsoft.com/office/powerpoint/2010/main" val="164964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12</a:t>
            </a:fld>
            <a:endParaRPr lang="en-US" dirty="0"/>
          </a:p>
        </p:txBody>
      </p:sp>
      <p:pic>
        <p:nvPicPr>
          <p:cNvPr id="4" name="Content Placeholder 3" descr="The five senses are depicted as an ear, an eye, a tongue, a nose, and a hand." title="Sense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5600" y="2512970"/>
            <a:ext cx="2247900" cy="3309760"/>
          </a:xfrm>
          <a:ln w="28575">
            <a:solidFill>
              <a:srgbClr val="003865"/>
            </a:solidFill>
          </a:ln>
        </p:spPr>
      </p:pic>
      <p:sp>
        <p:nvSpPr>
          <p:cNvPr id="15363" name="Rectangle 3"/>
          <p:cNvSpPr>
            <a:spLocks noGrp="1" noChangeArrowheads="1"/>
          </p:cNvSpPr>
          <p:nvPr>
            <p:ph sz="half" idx="1"/>
          </p:nvPr>
        </p:nvSpPr>
        <p:spPr>
          <a:xfrm>
            <a:off x="628650" y="2512970"/>
            <a:ext cx="3886200" cy="3309760"/>
          </a:xfrm>
          <a:solidFill>
            <a:srgbClr val="003865">
              <a:alpha val="88000"/>
            </a:srgbClr>
          </a:solidFill>
        </p:spPr>
        <p:txBody>
          <a:bodyPr>
            <a:normAutofit/>
          </a:bodyPr>
          <a:lstStyle/>
          <a:p>
            <a:pPr marL="400050" lvl="1" indent="-285750">
              <a:buClr>
                <a:schemeClr val="bg1"/>
              </a:buClr>
            </a:pPr>
            <a:r>
              <a:rPr lang="en-US" altLang="en-US" sz="3200" dirty="0">
                <a:solidFill>
                  <a:schemeClr val="bg1"/>
                </a:solidFill>
              </a:rPr>
              <a:t>Sight</a:t>
            </a:r>
          </a:p>
          <a:p>
            <a:pPr marL="400050" lvl="1" indent="-285750">
              <a:buClr>
                <a:schemeClr val="bg1"/>
              </a:buClr>
            </a:pPr>
            <a:r>
              <a:rPr lang="en-US" altLang="en-US" sz="3200" dirty="0">
                <a:solidFill>
                  <a:schemeClr val="bg1"/>
                </a:solidFill>
              </a:rPr>
              <a:t>Sound</a:t>
            </a:r>
          </a:p>
          <a:p>
            <a:pPr marL="400050" lvl="1" indent="-285750">
              <a:buClr>
                <a:schemeClr val="bg1"/>
              </a:buClr>
            </a:pPr>
            <a:r>
              <a:rPr lang="en-US" altLang="en-US" sz="3200" dirty="0">
                <a:solidFill>
                  <a:schemeClr val="bg1"/>
                </a:solidFill>
              </a:rPr>
              <a:t>Smell</a:t>
            </a:r>
          </a:p>
          <a:p>
            <a:pPr marL="400050" lvl="1" indent="-285750">
              <a:buClr>
                <a:schemeClr val="bg1"/>
              </a:buClr>
            </a:pPr>
            <a:r>
              <a:rPr lang="en-US" altLang="en-US" sz="3200" dirty="0">
                <a:solidFill>
                  <a:schemeClr val="bg1"/>
                </a:solidFill>
              </a:rPr>
              <a:t>Taste</a:t>
            </a:r>
          </a:p>
          <a:p>
            <a:pPr marL="400050" lvl="1" indent="-285750">
              <a:buClr>
                <a:schemeClr val="bg1"/>
              </a:buClr>
            </a:pPr>
            <a:r>
              <a:rPr lang="en-US" altLang="en-US" sz="3200" dirty="0">
                <a:solidFill>
                  <a:schemeClr val="bg1"/>
                </a:solidFill>
              </a:rPr>
              <a:t>Touch</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Common Sensory Reactions </a:t>
            </a:r>
            <a:r>
              <a:rPr lang="en-US" altLang="en-US" sz="2800" dirty="0" smtClean="0">
                <a:latin typeface="Tahoma" panose="020B0604030504040204" pitchFamily="34" charset="0"/>
              </a:rPr>
              <a:t>Teens</a:t>
            </a:r>
            <a:endParaRPr lang="en-US" dirty="0"/>
          </a:p>
        </p:txBody>
      </p:sp>
    </p:spTree>
    <p:extLst>
      <p:ext uri="{BB962C8B-B14F-4D97-AF65-F5344CB8AC3E}">
        <p14:creationId xmlns:p14="http://schemas.microsoft.com/office/powerpoint/2010/main" val="40250238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13</a:t>
            </a:fld>
            <a:endParaRPr lang="en-US" dirty="0"/>
          </a:p>
        </p:txBody>
      </p:sp>
      <p:pic>
        <p:nvPicPr>
          <p:cNvPr id="4" name="Content Placeholder 3" descr="a young woman is seen with her hands are clasped and her head is bowed in prayer" title="young woman pray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5900" y="2260600"/>
            <a:ext cx="2679700" cy="3225800"/>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Comfort  in our faith community</a:t>
            </a:r>
          </a:p>
          <a:p>
            <a:pPr marL="400050" lvl="1" indent="-285750">
              <a:buClr>
                <a:schemeClr val="bg1"/>
              </a:buClr>
            </a:pPr>
            <a:r>
              <a:rPr lang="en-US" altLang="en-US" sz="2400" dirty="0">
                <a:solidFill>
                  <a:schemeClr val="bg1"/>
                </a:solidFill>
              </a:rPr>
              <a:t>Moving closer to our beliefs</a:t>
            </a:r>
          </a:p>
          <a:p>
            <a:pPr marL="400050" lvl="1" indent="-285750">
              <a:buClr>
                <a:schemeClr val="bg1"/>
              </a:buClr>
            </a:pPr>
            <a:r>
              <a:rPr lang="en-US" altLang="en-US" sz="2400" dirty="0">
                <a:solidFill>
                  <a:schemeClr val="bg1"/>
                </a:solidFill>
              </a:rPr>
              <a:t>Moving away from our belief system</a:t>
            </a:r>
          </a:p>
          <a:p>
            <a:pPr marL="400050" lvl="1" indent="-285750">
              <a:buClr>
                <a:schemeClr val="bg1"/>
              </a:buClr>
            </a:pPr>
            <a:r>
              <a:rPr lang="en-US" altLang="en-US" sz="2400" dirty="0">
                <a:solidFill>
                  <a:schemeClr val="bg1"/>
                </a:solidFill>
              </a:rPr>
              <a:t>Anger at what we see as an injustice </a:t>
            </a:r>
          </a:p>
          <a:p>
            <a:pPr marL="400050" lvl="1" indent="-285750">
              <a:buClr>
                <a:schemeClr val="bg1"/>
              </a:buClr>
            </a:pPr>
            <a:r>
              <a:rPr lang="en-US" altLang="en-US" sz="2400" dirty="0">
                <a:solidFill>
                  <a:schemeClr val="bg1"/>
                </a:solidFill>
              </a:rPr>
              <a:t>Developing a new viewpoint of the world</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Common Spiritual Reactions </a:t>
            </a:r>
            <a:r>
              <a:rPr lang="en-US" altLang="en-US" sz="2800" dirty="0" smtClean="0">
                <a:latin typeface="Tahoma" panose="020B0604030504040204" pitchFamily="34" charset="0"/>
              </a:rPr>
              <a:t>Teens</a:t>
            </a:r>
            <a:endParaRPr lang="en-US" dirty="0"/>
          </a:p>
        </p:txBody>
      </p:sp>
    </p:spTree>
    <p:extLst>
      <p:ext uri="{BB962C8B-B14F-4D97-AF65-F5344CB8AC3E}">
        <p14:creationId xmlns:p14="http://schemas.microsoft.com/office/powerpoint/2010/main" val="30229208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14</a:t>
            </a:fld>
            <a:endParaRPr lang="en-US" dirty="0"/>
          </a:p>
        </p:txBody>
      </p:sp>
      <p:pic>
        <p:nvPicPr>
          <p:cNvPr id="4" name="Content Placeholder 3" descr="A young man is seen wering headphones  resting his head on arm with a faraway look in his eyes." title="stressed youth"/>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0500" y="2247900"/>
            <a:ext cx="2806700" cy="3378200"/>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Being able to look at what happened</a:t>
            </a:r>
          </a:p>
          <a:p>
            <a:pPr marL="400050" lvl="1" indent="-285750">
              <a:buClr>
                <a:schemeClr val="bg1"/>
              </a:buClr>
            </a:pPr>
            <a:r>
              <a:rPr lang="en-US" altLang="en-US" sz="2400" dirty="0">
                <a:solidFill>
                  <a:schemeClr val="bg1"/>
                </a:solidFill>
              </a:rPr>
              <a:t>Without blame to self or others</a:t>
            </a:r>
          </a:p>
          <a:p>
            <a:pPr marL="400050" lvl="1" indent="-285750">
              <a:buClr>
                <a:schemeClr val="bg1"/>
              </a:buClr>
            </a:pPr>
            <a:r>
              <a:rPr lang="en-US" altLang="en-US" sz="2400" dirty="0">
                <a:solidFill>
                  <a:schemeClr val="bg1"/>
                </a:solidFill>
              </a:rPr>
              <a:t>Understanding our stress reactions</a:t>
            </a:r>
          </a:p>
          <a:p>
            <a:pPr marL="400050" lvl="1" indent="-285750">
              <a:buClr>
                <a:schemeClr val="bg1"/>
              </a:buClr>
            </a:pPr>
            <a:r>
              <a:rPr lang="en-US" altLang="en-US" sz="2400" dirty="0">
                <a:solidFill>
                  <a:schemeClr val="bg1"/>
                </a:solidFill>
              </a:rPr>
              <a:t>Feeling like we have some control over what is going on in our life.</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What Helps Us Deal with Stress?</a:t>
            </a:r>
            <a:endParaRPr lang="en-US" dirty="0"/>
          </a:p>
        </p:txBody>
      </p:sp>
    </p:spTree>
    <p:extLst>
      <p:ext uri="{BB962C8B-B14F-4D97-AF65-F5344CB8AC3E}">
        <p14:creationId xmlns:p14="http://schemas.microsoft.com/office/powerpoint/2010/main" val="2035604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t>15</a:t>
            </a:fld>
            <a:endParaRPr lang="en-US" dirty="0"/>
          </a:p>
        </p:txBody>
      </p:sp>
      <p:pic>
        <p:nvPicPr>
          <p:cNvPr id="9" name="Content Placeholder 8" descr="Stress Prevention tips" title="Youth PFA car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67989" y="1722377"/>
            <a:ext cx="3008521" cy="4326058"/>
          </a:xfrm>
        </p:spPr>
      </p:pic>
      <p:pic>
        <p:nvPicPr>
          <p:cNvPr id="8" name="Content Placeholder 7" descr="Address the core components of safety, calm, connect, and empower" title="Psychological First Aid Youth Help Card"/>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39432" y="1759990"/>
            <a:ext cx="3264635" cy="4250831"/>
          </a:xfrm>
        </p:spPr>
      </p:pic>
      <p:sp>
        <p:nvSpPr>
          <p:cNvPr id="2" name="Title 1"/>
          <p:cNvSpPr>
            <a:spLocks noGrp="1"/>
          </p:cNvSpPr>
          <p:nvPr>
            <p:ph type="title"/>
          </p:nvPr>
        </p:nvSpPr>
        <p:spPr/>
        <p:txBody>
          <a:bodyPr>
            <a:normAutofit/>
          </a:bodyPr>
          <a:lstStyle/>
          <a:p>
            <a:r>
              <a:rPr lang="en-US" dirty="0" smtClean="0"/>
              <a:t>Youth PFA Card</a:t>
            </a:r>
            <a:endParaRPr lang="en-US" dirty="0"/>
          </a:p>
        </p:txBody>
      </p:sp>
    </p:spTree>
    <p:extLst>
      <p:ext uri="{BB962C8B-B14F-4D97-AF65-F5344CB8AC3E}">
        <p14:creationId xmlns:p14="http://schemas.microsoft.com/office/powerpoint/2010/main" val="61320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Content Placeholder 3" descr="Three rescuers dressed in red jumpsuits are transporting two disaster survivors on a rubber raft." title="Evacuation during flooding even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32400" y="2501900"/>
            <a:ext cx="3282950" cy="2489200"/>
          </a:xfrm>
        </p:spPr>
      </p:pic>
      <p:sp>
        <p:nvSpPr>
          <p:cNvPr id="15363" name="Rectangle 3"/>
          <p:cNvSpPr>
            <a:spLocks noGrp="1" noChangeArrowheads="1"/>
          </p:cNvSpPr>
          <p:nvPr>
            <p:ph sz="half" idx="1"/>
          </p:nvPr>
        </p:nvSpPr>
        <p:spPr>
          <a:xfrm>
            <a:off x="628650" y="2029494"/>
            <a:ext cx="3886200" cy="3293828"/>
          </a:xfrm>
          <a:solidFill>
            <a:srgbClr val="003865">
              <a:alpha val="88000"/>
            </a:srgbClr>
          </a:solidFill>
        </p:spPr>
        <p:txBody>
          <a:bodyPr>
            <a:normAutofit/>
          </a:bodyPr>
          <a:lstStyle/>
          <a:p>
            <a:pPr marL="400050" lvl="1" indent="-285750">
              <a:buClr>
                <a:schemeClr val="bg1"/>
              </a:buClr>
            </a:pPr>
            <a:r>
              <a:rPr lang="en-US" altLang="en-US" sz="3200" dirty="0">
                <a:solidFill>
                  <a:schemeClr val="bg1"/>
                </a:solidFill>
              </a:rPr>
              <a:t>Remove from immediate danger area as soon as possible</a:t>
            </a:r>
          </a:p>
          <a:p>
            <a:pPr marL="400050" lvl="1" indent="-285750">
              <a:buClr>
                <a:schemeClr val="bg1"/>
              </a:buClr>
            </a:pPr>
            <a:r>
              <a:rPr lang="en-US" altLang="en-US" sz="3200" dirty="0">
                <a:solidFill>
                  <a:schemeClr val="bg1"/>
                </a:solidFill>
              </a:rPr>
              <a:t>Meet basic survival needs</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Promote Safety</a:t>
            </a:r>
            <a:endParaRPr lang="en-US" dirty="0"/>
          </a:p>
        </p:txBody>
      </p:sp>
    </p:spTree>
    <p:extLst>
      <p:ext uri="{BB962C8B-B14F-4D97-AF65-F5344CB8AC3E}">
        <p14:creationId xmlns:p14="http://schemas.microsoft.com/office/powerpoint/2010/main" val="19553835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17</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114300" lvl="1" indent="0">
              <a:buClr>
                <a:schemeClr val="bg1"/>
              </a:buClr>
              <a:buNone/>
            </a:pPr>
            <a:r>
              <a:rPr lang="en-US" altLang="en-US" sz="2400" dirty="0" smtClean="0">
                <a:solidFill>
                  <a:schemeClr val="bg1"/>
                </a:solidFill>
              </a:rPr>
              <a:t>Take </a:t>
            </a:r>
            <a:r>
              <a:rPr lang="en-US" altLang="en-US" sz="2400" dirty="0">
                <a:solidFill>
                  <a:schemeClr val="bg1"/>
                </a:solidFill>
              </a:rPr>
              <a:t>steps for becoming prepared for emergencies</a:t>
            </a:r>
          </a:p>
          <a:p>
            <a:pPr marL="400050" lvl="1" indent="-285750">
              <a:buClr>
                <a:schemeClr val="bg1"/>
              </a:buClr>
            </a:pPr>
            <a:r>
              <a:rPr lang="en-US" altLang="en-US" sz="2400" dirty="0" smtClean="0">
                <a:solidFill>
                  <a:schemeClr val="bg1"/>
                </a:solidFill>
              </a:rPr>
              <a:t>Develop </a:t>
            </a:r>
            <a:r>
              <a:rPr lang="en-US" altLang="en-US" sz="2400" dirty="0">
                <a:solidFill>
                  <a:schemeClr val="bg1"/>
                </a:solidFill>
              </a:rPr>
              <a:t>a family emergency communications plan</a:t>
            </a:r>
          </a:p>
          <a:p>
            <a:pPr marL="400050" lvl="1" indent="-285750">
              <a:buClr>
                <a:schemeClr val="bg1"/>
              </a:buClr>
            </a:pPr>
            <a:r>
              <a:rPr lang="en-US" altLang="en-US" sz="2400" dirty="0">
                <a:solidFill>
                  <a:schemeClr val="bg1"/>
                </a:solidFill>
              </a:rPr>
              <a:t>Determine an emergency meeting place</a:t>
            </a:r>
          </a:p>
          <a:p>
            <a:pPr marL="400050" lvl="1" indent="-285750">
              <a:buClr>
                <a:schemeClr val="bg1"/>
              </a:buClr>
            </a:pPr>
            <a:r>
              <a:rPr lang="en-US" altLang="en-US" sz="2400" dirty="0">
                <a:solidFill>
                  <a:schemeClr val="bg1"/>
                </a:solidFill>
              </a:rPr>
              <a:t>Learn about local resources &amp; support services</a:t>
            </a:r>
          </a:p>
        </p:txBody>
      </p:sp>
      <p:sp>
        <p:nvSpPr>
          <p:cNvPr id="6" name="Title 1"/>
          <p:cNvSpPr>
            <a:spLocks noGrp="1"/>
          </p:cNvSpPr>
          <p:nvPr>
            <p:ph type="title"/>
          </p:nvPr>
        </p:nvSpPr>
        <p:spPr>
          <a:xfrm>
            <a:off x="628650" y="152400"/>
            <a:ext cx="7886700" cy="914400"/>
          </a:xfrm>
        </p:spPr>
        <p:txBody>
          <a:bodyPr>
            <a:normAutofit fontScale="90000"/>
          </a:bodyPr>
          <a:lstStyle/>
          <a:p>
            <a:r>
              <a:rPr lang="en-US" altLang="en-US" sz="2800" dirty="0">
                <a:latin typeface="Tahoma" panose="020B0604030504040204" pitchFamily="34" charset="0"/>
              </a:rPr>
              <a:t>Safety</a:t>
            </a:r>
            <a:br>
              <a:rPr lang="en-US" altLang="en-US" sz="2800" dirty="0">
                <a:latin typeface="Tahoma" panose="020B0604030504040204" pitchFamily="34" charset="0"/>
              </a:rPr>
            </a:br>
            <a:r>
              <a:rPr lang="en-US" altLang="en-US" sz="2800" dirty="0">
                <a:latin typeface="Tahoma" panose="020B0604030504040204" pitchFamily="34" charset="0"/>
              </a:rPr>
              <a:t>Remember Safety First</a:t>
            </a:r>
            <a:r>
              <a:rPr lang="en-US" altLang="en-US" sz="2800" dirty="0" smtClean="0">
                <a:latin typeface="Tahoma" panose="020B0604030504040204" pitchFamily="34" charset="0"/>
              </a:rPr>
              <a:t>! </a:t>
            </a:r>
            <a:br>
              <a:rPr lang="en-US" altLang="en-US" sz="2800" dirty="0" smtClean="0">
                <a:latin typeface="Tahoma" panose="020B0604030504040204" pitchFamily="34" charset="0"/>
              </a:rPr>
            </a:br>
            <a:r>
              <a:rPr lang="en-US" altLang="en-US" sz="2800" dirty="0" smtClean="0">
                <a:latin typeface="Tahoma" panose="020B0604030504040204" pitchFamily="34" charset="0"/>
              </a:rPr>
              <a:t>Make a Plan</a:t>
            </a:r>
            <a:endParaRPr lang="en-US" dirty="0"/>
          </a:p>
        </p:txBody>
      </p:sp>
      <p:pic>
        <p:nvPicPr>
          <p:cNvPr id="5" name="Content Placeholder 4" descr="picture of a form running labled &quot;you&quot; a form on the ground labled :lundh&quot; and a zombie form labled &quot;dead guy&quot;. words below say surround yourself at all times with the slow and clumsy" title="Zombie Preparedness Rule numb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7130" y="1942306"/>
            <a:ext cx="3708219" cy="3886200"/>
          </a:xfrm>
        </p:spPr>
      </p:pic>
    </p:spTree>
    <p:extLst>
      <p:ext uri="{BB962C8B-B14F-4D97-AF65-F5344CB8AC3E}">
        <p14:creationId xmlns:p14="http://schemas.microsoft.com/office/powerpoint/2010/main" val="28041981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18</a:t>
            </a:fld>
            <a:endParaRPr lang="en-US" dirty="0"/>
          </a:p>
        </p:txBody>
      </p:sp>
      <p:pic>
        <p:nvPicPr>
          <p:cNvPr id="4" name="Content Placeholder 3" descr="A blue bin contains food and water. Next the bin is a radio, first aid kit, flashlight and a large jug of water." title="Emergency preparedness k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07000" y="2400300"/>
            <a:ext cx="3098799" cy="3251200"/>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92500" lnSpcReduction="10000"/>
          </a:bodyPr>
          <a:lstStyle/>
          <a:p>
            <a:pPr marL="114300" lvl="1" indent="0">
              <a:buClr>
                <a:schemeClr val="bg1"/>
              </a:buClr>
              <a:buNone/>
            </a:pPr>
            <a:r>
              <a:rPr lang="en-US" altLang="en-US" sz="2400" dirty="0" smtClean="0">
                <a:solidFill>
                  <a:schemeClr val="bg1"/>
                </a:solidFill>
              </a:rPr>
              <a:t>Be </a:t>
            </a:r>
            <a:r>
              <a:rPr lang="en-US" altLang="en-US" sz="2400" dirty="0">
                <a:solidFill>
                  <a:schemeClr val="bg1"/>
                </a:solidFill>
              </a:rPr>
              <a:t>prepared to take care of yourself in an emergency</a:t>
            </a:r>
          </a:p>
          <a:p>
            <a:pPr marL="400050" lvl="1" indent="-285750">
              <a:buClr>
                <a:schemeClr val="bg1"/>
              </a:buClr>
            </a:pPr>
            <a:r>
              <a:rPr lang="en-US" altLang="en-US" sz="2400" dirty="0">
                <a:solidFill>
                  <a:schemeClr val="bg1"/>
                </a:solidFill>
              </a:rPr>
              <a:t>Personal “To Go Kit”</a:t>
            </a:r>
          </a:p>
          <a:p>
            <a:pPr marL="400050" lvl="1" indent="-285750">
              <a:buClr>
                <a:schemeClr val="bg1"/>
              </a:buClr>
            </a:pPr>
            <a:r>
              <a:rPr lang="en-US" altLang="en-US" sz="2400" dirty="0">
                <a:solidFill>
                  <a:schemeClr val="bg1"/>
                </a:solidFill>
              </a:rPr>
              <a:t>Safety tools</a:t>
            </a:r>
          </a:p>
          <a:p>
            <a:pPr marL="400050" lvl="1" indent="-285750">
              <a:buClr>
                <a:schemeClr val="bg1"/>
              </a:buClr>
            </a:pPr>
            <a:r>
              <a:rPr lang="en-US" altLang="en-US" sz="2400" dirty="0">
                <a:solidFill>
                  <a:schemeClr val="bg1"/>
                </a:solidFill>
              </a:rPr>
              <a:t>Food/water</a:t>
            </a:r>
          </a:p>
          <a:p>
            <a:pPr marL="400050" lvl="1" indent="-285750">
              <a:buClr>
                <a:schemeClr val="bg1"/>
              </a:buClr>
            </a:pPr>
            <a:r>
              <a:rPr lang="en-US" altLang="en-US" sz="2400" dirty="0">
                <a:solidFill>
                  <a:schemeClr val="bg1"/>
                </a:solidFill>
              </a:rPr>
              <a:t>Medication</a:t>
            </a:r>
          </a:p>
          <a:p>
            <a:pPr marL="400050" lvl="1" indent="-285750">
              <a:buClr>
                <a:schemeClr val="bg1"/>
              </a:buClr>
            </a:pPr>
            <a:r>
              <a:rPr lang="en-US" altLang="en-US" sz="2400" dirty="0">
                <a:solidFill>
                  <a:schemeClr val="bg1"/>
                </a:solidFill>
              </a:rPr>
              <a:t>Entertainment</a:t>
            </a:r>
          </a:p>
          <a:p>
            <a:pPr marL="400050" lvl="1" indent="-285750">
              <a:buClr>
                <a:schemeClr val="bg1"/>
              </a:buClr>
            </a:pPr>
            <a:r>
              <a:rPr lang="en-US" altLang="en-US" sz="2400" dirty="0">
                <a:solidFill>
                  <a:schemeClr val="bg1"/>
                </a:solidFill>
              </a:rPr>
              <a:t>Winter Car Kit</a:t>
            </a:r>
          </a:p>
          <a:p>
            <a:pPr marL="400050" lvl="1" indent="-285750">
              <a:buClr>
                <a:schemeClr val="bg1"/>
              </a:buClr>
            </a:pPr>
            <a:r>
              <a:rPr lang="en-US" altLang="en-US" sz="2400" dirty="0">
                <a:solidFill>
                  <a:schemeClr val="bg1"/>
                </a:solidFill>
              </a:rPr>
              <a:t>DRAT! (Readiness Actions for Teens)</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Safety</a:t>
            </a:r>
            <a:br>
              <a:rPr lang="en-US" altLang="en-US" sz="2800" dirty="0">
                <a:latin typeface="Tahoma" panose="020B0604030504040204" pitchFamily="34" charset="0"/>
              </a:rPr>
            </a:br>
            <a:r>
              <a:rPr lang="en-US" altLang="en-US" sz="2800" dirty="0">
                <a:latin typeface="Tahoma" panose="020B0604030504040204" pitchFamily="34" charset="0"/>
              </a:rPr>
              <a:t>Make a </a:t>
            </a:r>
            <a:r>
              <a:rPr lang="en-US" altLang="en-US" sz="2800" dirty="0" smtClean="0">
                <a:latin typeface="Tahoma" panose="020B0604030504040204" pitchFamily="34" charset="0"/>
              </a:rPr>
              <a:t>Kit</a:t>
            </a:r>
            <a:endParaRPr lang="en-US" dirty="0"/>
          </a:p>
        </p:txBody>
      </p:sp>
    </p:spTree>
    <p:extLst>
      <p:ext uri="{BB962C8B-B14F-4D97-AF65-F5344CB8AC3E}">
        <p14:creationId xmlns:p14="http://schemas.microsoft.com/office/powerpoint/2010/main" val="23246288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19</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lnSpcReduction="10000"/>
          </a:bodyPr>
          <a:lstStyle/>
          <a:p>
            <a:pPr marL="400050" lvl="1" indent="-285750">
              <a:buClr>
                <a:schemeClr val="bg1"/>
              </a:buClr>
            </a:pPr>
            <a:r>
              <a:rPr lang="en-US" altLang="en-US" sz="2400" dirty="0" smtClean="0">
                <a:solidFill>
                  <a:schemeClr val="bg1"/>
                </a:solidFill>
              </a:rPr>
              <a:t>Most </a:t>
            </a:r>
            <a:r>
              <a:rPr lang="en-US" altLang="en-US" sz="2400" dirty="0">
                <a:solidFill>
                  <a:schemeClr val="bg1"/>
                </a:solidFill>
              </a:rPr>
              <a:t>often, people just need someone to talk to about their experience</a:t>
            </a:r>
          </a:p>
          <a:p>
            <a:pPr marL="400050" lvl="1" indent="-285750">
              <a:buClr>
                <a:schemeClr val="bg1"/>
              </a:buClr>
            </a:pPr>
            <a:r>
              <a:rPr lang="en-US" altLang="en-US" sz="2400" dirty="0">
                <a:solidFill>
                  <a:schemeClr val="bg1"/>
                </a:solidFill>
              </a:rPr>
              <a:t>We all want to know  someone to cares about us</a:t>
            </a:r>
          </a:p>
          <a:p>
            <a:pPr marL="400050" lvl="1" indent="-285750">
              <a:buClr>
                <a:schemeClr val="bg1"/>
              </a:buClr>
            </a:pPr>
            <a:r>
              <a:rPr lang="en-US" altLang="en-US" sz="2400" dirty="0">
                <a:solidFill>
                  <a:schemeClr val="bg1"/>
                </a:solidFill>
              </a:rPr>
              <a:t>We all want someone to really listen, without judgment</a:t>
            </a:r>
          </a:p>
          <a:p>
            <a:pPr marL="400050" lvl="1" indent="-285750">
              <a:buClr>
                <a:schemeClr val="bg1"/>
              </a:buClr>
            </a:pPr>
            <a:r>
              <a:rPr lang="en-US" altLang="en-US" sz="2400" dirty="0">
                <a:solidFill>
                  <a:schemeClr val="bg1"/>
                </a:solidFill>
              </a:rPr>
              <a:t>We all want someone to BE PRESENT WITH US!</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Calm</a:t>
            </a:r>
            <a:br>
              <a:rPr lang="en-US" altLang="en-US" sz="2800" dirty="0">
                <a:latin typeface="Tahoma" panose="020B0604030504040204" pitchFamily="34" charset="0"/>
              </a:rPr>
            </a:br>
            <a:r>
              <a:rPr lang="en-US" altLang="en-US" sz="2800" dirty="0" smtClean="0">
                <a:latin typeface="Tahoma" panose="020B0604030504040204" pitchFamily="34" charset="0"/>
              </a:rPr>
              <a:t>Listen</a:t>
            </a:r>
            <a:endParaRPr lang="en-US" dirty="0"/>
          </a:p>
        </p:txBody>
      </p:sp>
      <p:pic>
        <p:nvPicPr>
          <p:cNvPr id="5" name="Content Placeholder 4" descr="the back of a young boy is seen leaning his elbow on a fence with his hand on his head" title="young boy alon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21086" y="2403566"/>
            <a:ext cx="2743200" cy="3213463"/>
          </a:xfrm>
        </p:spPr>
      </p:pic>
    </p:spTree>
    <p:extLst>
      <p:ext uri="{BB962C8B-B14F-4D97-AF65-F5344CB8AC3E}">
        <p14:creationId xmlns:p14="http://schemas.microsoft.com/office/powerpoint/2010/main" val="2060695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
        <p:nvSpPr>
          <p:cNvPr id="3" name="Content Placeholder 2"/>
          <p:cNvSpPr>
            <a:spLocks noGrp="1"/>
          </p:cNvSpPr>
          <p:nvPr>
            <p:ph idx="1"/>
          </p:nvPr>
        </p:nvSpPr>
        <p:spPr/>
        <p:txBody>
          <a:bodyPr/>
          <a:lstStyle/>
          <a:p>
            <a:r>
              <a:rPr lang="en-US" sz="2400" dirty="0" smtClean="0"/>
              <a:t>Helps </a:t>
            </a:r>
            <a:r>
              <a:rPr lang="en-US" sz="2400" dirty="0"/>
              <a:t>you to understand stress, and what it does to your mind and body</a:t>
            </a:r>
          </a:p>
          <a:p>
            <a:r>
              <a:rPr lang="en-US" sz="2400" dirty="0"/>
              <a:t>Gives you simple tools to help yourself, your friends, and your family.</a:t>
            </a:r>
          </a:p>
          <a:p>
            <a:r>
              <a:rPr lang="en-US" sz="2400" dirty="0"/>
              <a:t>It can be used anytime, anywhere.</a:t>
            </a:r>
          </a:p>
          <a:p>
            <a:r>
              <a:rPr lang="en-US" sz="2400" dirty="0"/>
              <a:t>Uses skills you probably already have…</a:t>
            </a:r>
          </a:p>
        </p:txBody>
      </p:sp>
      <p:sp>
        <p:nvSpPr>
          <p:cNvPr id="2" name="Title 1"/>
          <p:cNvSpPr>
            <a:spLocks noGrp="1"/>
          </p:cNvSpPr>
          <p:nvPr>
            <p:ph type="title"/>
          </p:nvPr>
        </p:nvSpPr>
        <p:spPr/>
        <p:txBody>
          <a:bodyPr/>
          <a:lstStyle/>
          <a:p>
            <a:r>
              <a:rPr lang="en-US" dirty="0" smtClean="0"/>
              <a:t>Why Should You Learn</a:t>
            </a:r>
            <a:br>
              <a:rPr lang="en-US" dirty="0" smtClean="0"/>
            </a:br>
            <a:r>
              <a:rPr lang="en-US" dirty="0" smtClean="0"/>
              <a:t>Psychological First Aid (PFA)?</a:t>
            </a:r>
            <a:endParaRPr lang="en-US" dirty="0"/>
          </a:p>
        </p:txBody>
      </p:sp>
    </p:spTree>
    <p:extLst>
      <p:ext uri="{BB962C8B-B14F-4D97-AF65-F5344CB8AC3E}">
        <p14:creationId xmlns:p14="http://schemas.microsoft.com/office/powerpoint/2010/main" val="343430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20</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400050" lvl="1" indent="-285750">
              <a:buClr>
                <a:schemeClr val="bg1"/>
              </a:buClr>
            </a:pPr>
            <a:r>
              <a:rPr lang="en-US" altLang="en-US" sz="2400" dirty="0" smtClean="0">
                <a:solidFill>
                  <a:schemeClr val="bg1"/>
                </a:solidFill>
              </a:rPr>
              <a:t>Face </a:t>
            </a:r>
            <a:r>
              <a:rPr lang="en-US" altLang="en-US" sz="2400" dirty="0">
                <a:solidFill>
                  <a:schemeClr val="bg1"/>
                </a:solidFill>
              </a:rPr>
              <a:t>the person &amp;  eye contact</a:t>
            </a:r>
          </a:p>
          <a:p>
            <a:pPr marL="400050" lvl="1" indent="-285750">
              <a:buClr>
                <a:schemeClr val="bg1"/>
              </a:buClr>
            </a:pPr>
            <a:r>
              <a:rPr lang="en-US" altLang="en-US" sz="2400" dirty="0">
                <a:solidFill>
                  <a:schemeClr val="bg1"/>
                </a:solidFill>
              </a:rPr>
              <a:t>Show supportive facial expressions</a:t>
            </a:r>
          </a:p>
          <a:p>
            <a:pPr marL="400050" lvl="1" indent="-285750">
              <a:buClr>
                <a:schemeClr val="bg1"/>
              </a:buClr>
            </a:pPr>
            <a:r>
              <a:rPr lang="en-US" altLang="en-US" sz="2400" dirty="0">
                <a:solidFill>
                  <a:schemeClr val="bg1"/>
                </a:solidFill>
              </a:rPr>
              <a:t>Nod your head to show you understand</a:t>
            </a:r>
          </a:p>
          <a:p>
            <a:pPr marL="400050" lvl="1" indent="-285750">
              <a:buClr>
                <a:schemeClr val="bg1"/>
              </a:buClr>
            </a:pPr>
            <a:r>
              <a:rPr lang="en-US" altLang="en-US" sz="2400" dirty="0">
                <a:solidFill>
                  <a:schemeClr val="bg1"/>
                </a:solidFill>
              </a:rPr>
              <a:t>Stay relaxed </a:t>
            </a:r>
          </a:p>
          <a:p>
            <a:pPr marL="400050" lvl="1" indent="-285750">
              <a:buClr>
                <a:schemeClr val="bg1"/>
              </a:buClr>
            </a:pPr>
            <a:r>
              <a:rPr lang="en-US" altLang="en-US" sz="2400" dirty="0">
                <a:solidFill>
                  <a:schemeClr val="bg1"/>
                </a:solidFill>
              </a:rPr>
              <a:t>Lean in toward the person </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a:latin typeface="Tahoma" panose="020B0604030504040204" pitchFamily="34" charset="0"/>
              </a:rPr>
              <a:t>Calm</a:t>
            </a:r>
            <a:br>
              <a:rPr lang="en-US" altLang="en-US" sz="2800" dirty="0">
                <a:latin typeface="Tahoma" panose="020B0604030504040204" pitchFamily="34" charset="0"/>
              </a:rPr>
            </a:br>
            <a:r>
              <a:rPr lang="en-US" altLang="en-US" sz="2800" dirty="0">
                <a:latin typeface="Tahoma" panose="020B0604030504040204" pitchFamily="34" charset="0"/>
              </a:rPr>
              <a:t>Use Body </a:t>
            </a:r>
            <a:r>
              <a:rPr lang="en-US" altLang="en-US" sz="2800" dirty="0" smtClean="0">
                <a:latin typeface="Tahoma" panose="020B0604030504040204" pitchFamily="34" charset="0"/>
              </a:rPr>
              <a:t>Language</a:t>
            </a:r>
            <a:endParaRPr lang="en-US" dirty="0"/>
          </a:p>
        </p:txBody>
      </p:sp>
      <p:pic>
        <p:nvPicPr>
          <p:cNvPr id="5" name="Content Placeholder 4" descr="two girls sitting outside talking" title="girls talk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6362" y="2377440"/>
            <a:ext cx="3328988" cy="3331029"/>
          </a:xfrm>
        </p:spPr>
      </p:pic>
    </p:spTree>
    <p:extLst>
      <p:ext uri="{BB962C8B-B14F-4D97-AF65-F5344CB8AC3E}">
        <p14:creationId xmlns:p14="http://schemas.microsoft.com/office/powerpoint/2010/main" val="491482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dirty="0"/>
          </a:p>
        </p:txBody>
      </p:sp>
      <p:sp>
        <p:nvSpPr>
          <p:cNvPr id="5" name="Rectangle 4"/>
          <p:cNvSpPr>
            <a:spLocks noChangeArrowheads="1"/>
          </p:cNvSpPr>
          <p:nvPr/>
        </p:nvSpPr>
        <p:spPr bwMode="auto">
          <a:xfrm>
            <a:off x="3169212" y="6208990"/>
            <a:ext cx="28055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None/>
            </a:pPr>
            <a:r>
              <a:rPr lang="en-US" altLang="en-US" sz="1200" dirty="0"/>
              <a:t>Source: Gerald Jacobs, U.DMHI, 2005</a:t>
            </a:r>
          </a:p>
        </p:txBody>
      </p:sp>
      <p:sp>
        <p:nvSpPr>
          <p:cNvPr id="15363" name="Rectangle 3"/>
          <p:cNvSpPr>
            <a:spLocks noGrp="1" noChangeArrowheads="1"/>
          </p:cNvSpPr>
          <p:nvPr>
            <p:ph sz="half" idx="1"/>
          </p:nvPr>
        </p:nvSpPr>
        <p:spPr>
          <a:xfrm>
            <a:off x="628650" y="2145110"/>
            <a:ext cx="3886200" cy="3887830"/>
          </a:xfrm>
          <a:solidFill>
            <a:srgbClr val="003865">
              <a:alpha val="88000"/>
            </a:srgbClr>
          </a:solidFill>
        </p:spPr>
        <p:txBody>
          <a:bodyPr>
            <a:normAutofit fontScale="92500" lnSpcReduction="20000"/>
          </a:bodyPr>
          <a:lstStyle/>
          <a:p>
            <a:pPr marL="400050" lvl="1" indent="-285750">
              <a:buClr>
                <a:schemeClr val="bg1"/>
              </a:buClr>
            </a:pPr>
            <a:r>
              <a:rPr lang="en-US" altLang="en-US" sz="2400" dirty="0">
                <a:solidFill>
                  <a:schemeClr val="bg1"/>
                </a:solidFill>
              </a:rPr>
              <a:t>Silence is OK</a:t>
            </a:r>
          </a:p>
          <a:p>
            <a:pPr marL="400050" lvl="1" indent="-285750">
              <a:buClr>
                <a:schemeClr val="bg1"/>
              </a:buClr>
            </a:pPr>
            <a:r>
              <a:rPr lang="en-US" altLang="en-US" sz="2400" dirty="0">
                <a:solidFill>
                  <a:schemeClr val="bg1"/>
                </a:solidFill>
              </a:rPr>
              <a:t>Let them tell their story their own way</a:t>
            </a:r>
          </a:p>
          <a:p>
            <a:pPr marL="400050" lvl="1" indent="-285750">
              <a:buClr>
                <a:schemeClr val="bg1"/>
              </a:buClr>
            </a:pPr>
            <a:r>
              <a:rPr lang="en-US" altLang="en-US" sz="2400" dirty="0">
                <a:solidFill>
                  <a:schemeClr val="bg1"/>
                </a:solidFill>
              </a:rPr>
              <a:t>Don’t interrupt </a:t>
            </a:r>
          </a:p>
          <a:p>
            <a:pPr marL="400050" lvl="1" indent="-285750">
              <a:buClr>
                <a:schemeClr val="bg1"/>
              </a:buClr>
            </a:pPr>
            <a:r>
              <a:rPr lang="en-US" altLang="en-US" sz="2400" dirty="0">
                <a:solidFill>
                  <a:schemeClr val="bg1"/>
                </a:solidFill>
              </a:rPr>
              <a:t>Ask questions to understand </a:t>
            </a:r>
          </a:p>
          <a:p>
            <a:pPr marL="400050" lvl="1" indent="-285750">
              <a:buClr>
                <a:schemeClr val="bg1"/>
              </a:buClr>
            </a:pPr>
            <a:r>
              <a:rPr lang="en-US" altLang="en-US" sz="2400" dirty="0">
                <a:solidFill>
                  <a:schemeClr val="bg1"/>
                </a:solidFill>
              </a:rPr>
              <a:t>Don’t judge or ask “Why?” and “Why not?”</a:t>
            </a:r>
          </a:p>
          <a:p>
            <a:pPr marL="400050" lvl="1" indent="-285750">
              <a:buClr>
                <a:schemeClr val="bg1"/>
              </a:buClr>
            </a:pPr>
            <a:r>
              <a:rPr lang="en-US" altLang="en-US" sz="2400" dirty="0">
                <a:solidFill>
                  <a:schemeClr val="bg1"/>
                </a:solidFill>
              </a:rPr>
              <a:t>Don’t give your opinion</a:t>
            </a:r>
          </a:p>
          <a:p>
            <a:pPr marL="742950" lvl="2" indent="-285750">
              <a:buClr>
                <a:schemeClr val="bg1"/>
              </a:buClr>
            </a:pPr>
            <a:r>
              <a:rPr lang="en-US" altLang="en-US" sz="2100" dirty="0">
                <a:solidFill>
                  <a:schemeClr val="bg1"/>
                </a:solidFill>
              </a:rPr>
              <a:t>Remember it is not about you!</a:t>
            </a:r>
          </a:p>
        </p:txBody>
      </p:sp>
      <p:sp>
        <p:nvSpPr>
          <p:cNvPr id="3" name="Title 1"/>
          <p:cNvSpPr>
            <a:spLocks noGrp="1"/>
          </p:cNvSpPr>
          <p:nvPr>
            <p:ph type="title"/>
          </p:nvPr>
        </p:nvSpPr>
        <p:spPr/>
        <p:txBody>
          <a:bodyPr/>
          <a:lstStyle/>
          <a:p>
            <a:r>
              <a:rPr lang="en-US" dirty="0"/>
              <a:t>Use Active Listening Skills </a:t>
            </a:r>
            <a:br>
              <a:rPr lang="en-US" dirty="0"/>
            </a:br>
            <a:r>
              <a:rPr lang="en-US" dirty="0"/>
              <a:t>Verbal</a:t>
            </a:r>
          </a:p>
        </p:txBody>
      </p:sp>
      <p:pic>
        <p:nvPicPr>
          <p:cNvPr id="9" name="Content Placeholder 8" descr="Sign says talk less listen more" title="Talk Less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429690"/>
            <a:ext cx="3886200" cy="3398815"/>
          </a:xfrm>
        </p:spPr>
      </p:pic>
    </p:spTree>
    <p:extLst>
      <p:ext uri="{BB962C8B-B14F-4D97-AF65-F5344CB8AC3E}">
        <p14:creationId xmlns:p14="http://schemas.microsoft.com/office/powerpoint/2010/main" val="27660808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22</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114300" lvl="1" indent="0">
              <a:buClr>
                <a:schemeClr val="bg1"/>
              </a:buClr>
              <a:buNone/>
            </a:pPr>
            <a:r>
              <a:rPr lang="en-US" altLang="en-US" sz="2400" dirty="0" smtClean="0">
                <a:solidFill>
                  <a:schemeClr val="bg1"/>
                </a:solidFill>
              </a:rPr>
              <a:t>Use </a:t>
            </a:r>
            <a:r>
              <a:rPr lang="en-US" altLang="en-US" sz="2400" dirty="0">
                <a:solidFill>
                  <a:schemeClr val="bg1"/>
                </a:solidFill>
              </a:rPr>
              <a:t>Stress Reduction skills</a:t>
            </a:r>
          </a:p>
          <a:p>
            <a:pPr marL="400050" lvl="1" indent="-285750">
              <a:buClr>
                <a:schemeClr val="bg1"/>
              </a:buClr>
            </a:pPr>
            <a:r>
              <a:rPr lang="en-US" altLang="en-US" sz="2400" dirty="0">
                <a:solidFill>
                  <a:schemeClr val="bg1"/>
                </a:solidFill>
              </a:rPr>
              <a:t>Deep Breathing</a:t>
            </a:r>
          </a:p>
          <a:p>
            <a:pPr marL="400050" lvl="1" indent="-285750">
              <a:buClr>
                <a:schemeClr val="bg1"/>
              </a:buClr>
            </a:pPr>
            <a:r>
              <a:rPr lang="en-US" altLang="en-US" sz="2400" dirty="0">
                <a:solidFill>
                  <a:schemeClr val="bg1"/>
                </a:solidFill>
              </a:rPr>
              <a:t>Muscle relaxation  </a:t>
            </a:r>
          </a:p>
          <a:p>
            <a:pPr marL="400050" lvl="1" indent="-285750">
              <a:buClr>
                <a:schemeClr val="bg1"/>
              </a:buClr>
            </a:pPr>
            <a:r>
              <a:rPr lang="en-US" altLang="en-US" sz="2400" dirty="0">
                <a:solidFill>
                  <a:schemeClr val="bg1"/>
                </a:solidFill>
              </a:rPr>
              <a:t>Visualization</a:t>
            </a:r>
          </a:p>
          <a:p>
            <a:pPr marL="400050" lvl="1" indent="-285750">
              <a:buClr>
                <a:schemeClr val="bg1"/>
              </a:buClr>
            </a:pPr>
            <a:r>
              <a:rPr lang="en-US" altLang="en-US" sz="2400" dirty="0">
                <a:solidFill>
                  <a:schemeClr val="bg1"/>
                </a:solidFill>
              </a:rPr>
              <a:t>Play/Laugh</a:t>
            </a:r>
          </a:p>
          <a:p>
            <a:pPr marL="400050" lvl="1" indent="-285750">
              <a:buClr>
                <a:schemeClr val="bg1"/>
              </a:buClr>
            </a:pPr>
            <a:r>
              <a:rPr lang="en-US" altLang="en-US" sz="2400" dirty="0">
                <a:solidFill>
                  <a:schemeClr val="bg1"/>
                </a:solidFill>
              </a:rPr>
              <a:t>Get enough sleep</a:t>
            </a:r>
          </a:p>
          <a:p>
            <a:pPr marL="400050" lvl="1" indent="-285750">
              <a:buClr>
                <a:schemeClr val="bg1"/>
              </a:buClr>
            </a:pPr>
            <a:r>
              <a:rPr lang="en-US" altLang="en-US" sz="2400" dirty="0">
                <a:solidFill>
                  <a:schemeClr val="bg1"/>
                </a:solidFill>
              </a:rPr>
              <a:t>Move your body </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Calm</a:t>
            </a:r>
            <a:br>
              <a:rPr lang="en-US" altLang="en-US" sz="2800" dirty="0" smtClean="0">
                <a:latin typeface="Tahoma" panose="020B0604030504040204" pitchFamily="34" charset="0"/>
              </a:rPr>
            </a:br>
            <a:r>
              <a:rPr lang="en-US" altLang="en-US" sz="2800" dirty="0" smtClean="0">
                <a:latin typeface="Tahoma" panose="020B0604030504040204" pitchFamily="34" charset="0"/>
              </a:rPr>
              <a:t>Relax</a:t>
            </a:r>
            <a:endParaRPr lang="en-US" dirty="0"/>
          </a:p>
        </p:txBody>
      </p:sp>
      <p:pic>
        <p:nvPicPr>
          <p:cNvPr id="5" name="Content Placeholder 4" descr="young girls sits on a couch reading a book" title="Girl read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600127"/>
            <a:ext cx="3886200" cy="2860147"/>
          </a:xfrm>
        </p:spPr>
      </p:pic>
    </p:spTree>
    <p:extLst>
      <p:ext uri="{BB962C8B-B14F-4D97-AF65-F5344CB8AC3E}">
        <p14:creationId xmlns:p14="http://schemas.microsoft.com/office/powerpoint/2010/main" val="14621267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23</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92500" lnSpcReduction="10000"/>
          </a:bodyPr>
          <a:lstStyle/>
          <a:p>
            <a:pPr marL="114300" lvl="1" indent="0">
              <a:buClr>
                <a:schemeClr val="bg1"/>
              </a:buClr>
              <a:buNone/>
            </a:pPr>
            <a:r>
              <a:rPr lang="en-US" altLang="en-US" sz="2400" dirty="0" smtClean="0">
                <a:solidFill>
                  <a:schemeClr val="bg1"/>
                </a:solidFill>
              </a:rPr>
              <a:t>Let </a:t>
            </a:r>
            <a:r>
              <a:rPr lang="en-US" altLang="en-US" sz="2400" dirty="0">
                <a:solidFill>
                  <a:schemeClr val="bg1"/>
                </a:solidFill>
              </a:rPr>
              <a:t>people know how you are doing and if you need </a:t>
            </a:r>
            <a:r>
              <a:rPr lang="en-US" altLang="en-US" sz="2400" dirty="0" smtClean="0">
                <a:solidFill>
                  <a:schemeClr val="bg1"/>
                </a:solidFill>
              </a:rPr>
              <a:t>help</a:t>
            </a:r>
          </a:p>
          <a:p>
            <a:pPr marL="400050" lvl="1" indent="-285750">
              <a:buClr>
                <a:schemeClr val="bg1"/>
              </a:buClr>
            </a:pPr>
            <a:r>
              <a:rPr lang="en-US" altLang="en-US" sz="2400" dirty="0">
                <a:solidFill>
                  <a:schemeClr val="bg1"/>
                </a:solidFill>
              </a:rPr>
              <a:t>Let your loved ones know that you are safe</a:t>
            </a:r>
          </a:p>
          <a:p>
            <a:pPr marL="400050" lvl="1" indent="-285750">
              <a:buClr>
                <a:schemeClr val="bg1"/>
              </a:buClr>
            </a:pPr>
            <a:r>
              <a:rPr lang="en-US" altLang="en-US" sz="2400" dirty="0">
                <a:solidFill>
                  <a:schemeClr val="bg1"/>
                </a:solidFill>
              </a:rPr>
              <a:t>Talk out your problems with friends, family, and trusted adults</a:t>
            </a:r>
          </a:p>
          <a:p>
            <a:pPr marL="400050" lvl="1" indent="-285750">
              <a:buClr>
                <a:schemeClr val="bg1"/>
              </a:buClr>
            </a:pPr>
            <a:r>
              <a:rPr lang="en-US" altLang="en-US" sz="2400" dirty="0">
                <a:solidFill>
                  <a:schemeClr val="bg1"/>
                </a:solidFill>
              </a:rPr>
              <a:t>Connect with crisis support services</a:t>
            </a:r>
          </a:p>
          <a:p>
            <a:pPr marL="400050" lvl="1" indent="-285750">
              <a:buClr>
                <a:schemeClr val="bg1"/>
              </a:buClr>
            </a:pPr>
            <a:r>
              <a:rPr lang="en-US" altLang="en-US" sz="2400" dirty="0">
                <a:solidFill>
                  <a:schemeClr val="bg1"/>
                </a:solidFill>
              </a:rPr>
              <a:t>State-wide crisis hot-line </a:t>
            </a:r>
            <a:r>
              <a:rPr lang="en-US" altLang="en-US" sz="2400" dirty="0" smtClean="0">
                <a:solidFill>
                  <a:schemeClr val="bg1"/>
                </a:solidFill>
              </a:rPr>
              <a:t>   (</a:t>
            </a:r>
            <a:r>
              <a:rPr lang="en-US" altLang="en-US" sz="2400" dirty="0">
                <a:solidFill>
                  <a:schemeClr val="bg1"/>
                </a:solidFill>
              </a:rPr>
              <a:t>1-866-379-6367)</a:t>
            </a:r>
          </a:p>
          <a:p>
            <a:pPr marL="400050" lvl="1" indent="-285750">
              <a:buClr>
                <a:schemeClr val="bg1"/>
              </a:buClr>
            </a:pPr>
            <a:endParaRPr lang="en-US" altLang="en-US" sz="2400" dirty="0">
              <a:solidFill>
                <a:schemeClr val="bg1"/>
              </a:solidFill>
            </a:endParaRP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Connect</a:t>
            </a:r>
            <a:br>
              <a:rPr lang="en-US" altLang="en-US" sz="2800" dirty="0" smtClean="0">
                <a:latin typeface="Tahoma" panose="020B0604030504040204" pitchFamily="34" charset="0"/>
              </a:rPr>
            </a:br>
            <a:r>
              <a:rPr lang="en-US" altLang="en-US" sz="2800" dirty="0" smtClean="0">
                <a:latin typeface="Tahoma" panose="020B0604030504040204" pitchFamily="34" charset="0"/>
              </a:rPr>
              <a:t>Check In</a:t>
            </a:r>
            <a:endParaRPr lang="en-US" dirty="0"/>
          </a:p>
        </p:txBody>
      </p:sp>
      <p:pic>
        <p:nvPicPr>
          <p:cNvPr id="5" name="Content Placeholder 4" descr="A boy is laying down on his bed with his arms crossed and his father is sitting on the edge of the bed talking to him" title="Father and son talk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499" y="2651760"/>
            <a:ext cx="3216729" cy="2886891"/>
          </a:xfrm>
        </p:spPr>
      </p:pic>
    </p:spTree>
    <p:extLst>
      <p:ext uri="{BB962C8B-B14F-4D97-AF65-F5344CB8AC3E}">
        <p14:creationId xmlns:p14="http://schemas.microsoft.com/office/powerpoint/2010/main" val="8482002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24</a:t>
            </a:fld>
            <a:endParaRPr lang="en-US" dirty="0"/>
          </a:p>
        </p:txBody>
      </p:sp>
      <p:pic>
        <p:nvPicPr>
          <p:cNvPr id="6" name="Content Placeholder 5" descr="Clip art rendition of an old school alarm bell that has been activated as seen by a yellow glow around the gong." title="Alarm Bel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08467" y="1493695"/>
            <a:ext cx="2102931" cy="2226633"/>
          </a:xfrm>
        </p:spPr>
      </p:pic>
      <p:sp>
        <p:nvSpPr>
          <p:cNvPr id="15363" name="Rectangle 3"/>
          <p:cNvSpPr>
            <a:spLocks noGrp="1" noChangeArrowheads="1"/>
          </p:cNvSpPr>
          <p:nvPr>
            <p:ph sz="half" idx="1"/>
          </p:nvPr>
        </p:nvSpPr>
        <p:spPr>
          <a:xfrm>
            <a:off x="628650" y="1723695"/>
            <a:ext cx="3886200" cy="4866291"/>
          </a:xfrm>
          <a:solidFill>
            <a:srgbClr val="003865">
              <a:alpha val="88000"/>
            </a:srgbClr>
          </a:solidFill>
        </p:spPr>
        <p:txBody>
          <a:bodyPr>
            <a:normAutofit fontScale="85000" lnSpcReduction="10000"/>
          </a:bodyPr>
          <a:lstStyle/>
          <a:p>
            <a:pPr marL="114300" lvl="1" indent="0">
              <a:buClr>
                <a:schemeClr val="bg1"/>
              </a:buClr>
              <a:buNone/>
            </a:pPr>
            <a:r>
              <a:rPr lang="en-US" altLang="en-US" sz="2400" dirty="0">
                <a:solidFill>
                  <a:schemeClr val="bg1"/>
                </a:solidFill>
              </a:rPr>
              <a:t>If you or a friend are talking about:</a:t>
            </a:r>
            <a:endParaRPr lang="en-US" altLang="en-US" sz="2400" dirty="0" smtClean="0">
              <a:solidFill>
                <a:schemeClr val="bg1"/>
              </a:solidFill>
            </a:endParaRPr>
          </a:p>
          <a:p>
            <a:pPr marL="400050" lvl="1" indent="-285750">
              <a:buClr>
                <a:schemeClr val="bg1"/>
              </a:buClr>
            </a:pPr>
            <a:r>
              <a:rPr lang="en-US" altLang="en-US" sz="2400" dirty="0" smtClean="0">
                <a:solidFill>
                  <a:schemeClr val="bg1"/>
                </a:solidFill>
              </a:rPr>
              <a:t>Harm </a:t>
            </a:r>
            <a:r>
              <a:rPr lang="en-US" altLang="en-US" sz="2400" dirty="0">
                <a:solidFill>
                  <a:schemeClr val="bg1"/>
                </a:solidFill>
              </a:rPr>
              <a:t>to self</a:t>
            </a:r>
          </a:p>
          <a:p>
            <a:pPr marL="742950" lvl="2" indent="-285750">
              <a:buClr>
                <a:schemeClr val="bg1"/>
              </a:buClr>
            </a:pPr>
            <a:r>
              <a:rPr lang="en-US" altLang="en-US" sz="2100" dirty="0">
                <a:solidFill>
                  <a:schemeClr val="bg1"/>
                </a:solidFill>
              </a:rPr>
              <a:t>Saying they want to:</a:t>
            </a:r>
          </a:p>
          <a:p>
            <a:pPr marL="746125" lvl="2" indent="0">
              <a:buClr>
                <a:schemeClr val="bg1"/>
              </a:buClr>
              <a:buNone/>
            </a:pPr>
            <a:r>
              <a:rPr lang="en-US" altLang="en-US" sz="2100" dirty="0">
                <a:solidFill>
                  <a:schemeClr val="bg1"/>
                </a:solidFill>
              </a:rPr>
              <a:t>“End it all”</a:t>
            </a:r>
          </a:p>
          <a:p>
            <a:pPr marL="746125" lvl="2" indent="0">
              <a:buClr>
                <a:schemeClr val="bg1"/>
              </a:buClr>
              <a:buNone/>
            </a:pPr>
            <a:r>
              <a:rPr lang="en-US" altLang="en-US" sz="2100" dirty="0">
                <a:solidFill>
                  <a:schemeClr val="bg1"/>
                </a:solidFill>
              </a:rPr>
              <a:t>“Go to sleep and never wake up again”</a:t>
            </a:r>
          </a:p>
          <a:p>
            <a:pPr marL="400050" lvl="1" indent="-285750">
              <a:buClr>
                <a:schemeClr val="bg1"/>
              </a:buClr>
            </a:pPr>
            <a:r>
              <a:rPr lang="en-US" altLang="en-US" sz="2400" dirty="0">
                <a:solidFill>
                  <a:schemeClr val="bg1"/>
                </a:solidFill>
              </a:rPr>
              <a:t>Preoccupation with death</a:t>
            </a:r>
          </a:p>
          <a:p>
            <a:pPr marL="400050" lvl="1" indent="-285750">
              <a:buClr>
                <a:schemeClr val="bg1"/>
              </a:buClr>
            </a:pPr>
            <a:r>
              <a:rPr lang="en-US" altLang="en-US" sz="2400" dirty="0">
                <a:solidFill>
                  <a:schemeClr val="bg1"/>
                </a:solidFill>
              </a:rPr>
              <a:t>Giving away </a:t>
            </a:r>
            <a:r>
              <a:rPr lang="en-US" altLang="en-US" sz="2400" dirty="0" smtClean="0">
                <a:solidFill>
                  <a:schemeClr val="bg1"/>
                </a:solidFill>
              </a:rPr>
              <a:t>possessions</a:t>
            </a:r>
          </a:p>
          <a:p>
            <a:pPr marL="400050" lvl="1" indent="-285750">
              <a:buClr>
                <a:schemeClr val="bg1"/>
              </a:buClr>
            </a:pPr>
            <a:r>
              <a:rPr lang="en-US" altLang="en-US" sz="2400" dirty="0" smtClean="0">
                <a:solidFill>
                  <a:schemeClr val="bg1"/>
                </a:solidFill>
              </a:rPr>
              <a:t>Excessive anger</a:t>
            </a:r>
            <a:endParaRPr lang="en-US" altLang="en-US" sz="2400" dirty="0">
              <a:solidFill>
                <a:schemeClr val="bg1"/>
              </a:solidFill>
            </a:endParaRPr>
          </a:p>
          <a:p>
            <a:pPr marL="400050" lvl="1" indent="-285750">
              <a:buClr>
                <a:schemeClr val="bg1"/>
              </a:buClr>
            </a:pPr>
            <a:r>
              <a:rPr lang="en-US" altLang="en-US" sz="2400" dirty="0" smtClean="0">
                <a:solidFill>
                  <a:schemeClr val="bg1"/>
                </a:solidFill>
              </a:rPr>
              <a:t>Use </a:t>
            </a:r>
            <a:r>
              <a:rPr lang="en-US" altLang="en-US" sz="2400" dirty="0">
                <a:solidFill>
                  <a:schemeClr val="bg1"/>
                </a:solidFill>
              </a:rPr>
              <a:t>of substances</a:t>
            </a:r>
          </a:p>
          <a:p>
            <a:pPr marL="742950" lvl="2" indent="-285750">
              <a:buClr>
                <a:schemeClr val="bg1"/>
              </a:buClr>
            </a:pPr>
            <a:r>
              <a:rPr lang="en-US" altLang="en-US" sz="2100" dirty="0">
                <a:solidFill>
                  <a:schemeClr val="bg1"/>
                </a:solidFill>
              </a:rPr>
              <a:t>Driving under influence</a:t>
            </a:r>
          </a:p>
          <a:p>
            <a:pPr marL="742950" lvl="2" indent="-285750">
              <a:buClr>
                <a:schemeClr val="bg1"/>
              </a:buClr>
            </a:pPr>
            <a:r>
              <a:rPr lang="en-US" altLang="en-US" sz="2100" dirty="0" smtClean="0">
                <a:solidFill>
                  <a:schemeClr val="bg1"/>
                </a:solidFill>
              </a:rPr>
              <a:t>Using at school</a:t>
            </a:r>
            <a:endParaRPr lang="en-US" altLang="en-US" sz="2100" dirty="0">
              <a:solidFill>
                <a:schemeClr val="bg1"/>
              </a:solidFill>
            </a:endParaRPr>
          </a:p>
        </p:txBody>
      </p:sp>
      <p:sp>
        <p:nvSpPr>
          <p:cNvPr id="3" name="Title 1"/>
          <p:cNvSpPr>
            <a:spLocks noGrp="1"/>
          </p:cNvSpPr>
          <p:nvPr>
            <p:ph type="title"/>
          </p:nvPr>
        </p:nvSpPr>
        <p:spPr/>
        <p:txBody>
          <a:bodyPr/>
          <a:lstStyle/>
          <a:p>
            <a:r>
              <a:rPr lang="en-US" dirty="0" smtClean="0"/>
              <a:t>Alarm </a:t>
            </a:r>
            <a:r>
              <a:rPr lang="en-US" dirty="0"/>
              <a:t>Bells/Get HELP Now!</a:t>
            </a:r>
            <a:br>
              <a:rPr lang="en-US" dirty="0"/>
            </a:br>
            <a:r>
              <a:rPr lang="en-US" dirty="0"/>
              <a:t>Talk with a Trusted Adult </a:t>
            </a:r>
          </a:p>
        </p:txBody>
      </p:sp>
      <p:sp>
        <p:nvSpPr>
          <p:cNvPr id="7" name="Rectangle 6"/>
          <p:cNvSpPr>
            <a:spLocks noChangeArrowheads="1"/>
          </p:cNvSpPr>
          <p:nvPr/>
        </p:nvSpPr>
        <p:spPr bwMode="auto">
          <a:xfrm>
            <a:off x="7538936" y="5320627"/>
            <a:ext cx="1420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None/>
            </a:pPr>
            <a:r>
              <a:rPr lang="en-US" altLang="en-US" sz="1200" dirty="0"/>
              <a:t>TEXTME:839863</a:t>
            </a:r>
          </a:p>
          <a:p>
            <a:pPr>
              <a:spcBef>
                <a:spcPct val="0"/>
              </a:spcBef>
              <a:buClrTx/>
              <a:buSzTx/>
              <a:buNone/>
            </a:pPr>
            <a:r>
              <a:rPr lang="en-US" altLang="en-US" sz="1200" dirty="0"/>
              <a:t>Keyword: “Life”</a:t>
            </a:r>
          </a:p>
        </p:txBody>
      </p:sp>
      <p:pic>
        <p:nvPicPr>
          <p:cNvPr id="4" name="Picture 3" descr="Picture of a cell phone with TXT4LIFE on the screen. Written below the cell phone is TEXTME 839863 Keyword Life" title="TXT4 LIFE "/>
          <p:cNvPicPr>
            <a:picLocks noChangeAspect="1"/>
          </p:cNvPicPr>
          <p:nvPr/>
        </p:nvPicPr>
        <p:blipFill rotWithShape="1">
          <a:blip r:embed="rId4">
            <a:extLst>
              <a:ext uri="{28A0092B-C50C-407E-A947-70E740481C1C}">
                <a14:useLocalDpi xmlns:a14="http://schemas.microsoft.com/office/drawing/2010/main" val="0"/>
              </a:ext>
            </a:extLst>
          </a:blip>
          <a:srcRect l="20444" t="1236" r="18933" b="3937"/>
          <a:stretch/>
        </p:blipFill>
        <p:spPr>
          <a:xfrm>
            <a:off x="7637278" y="3249039"/>
            <a:ext cx="1244663" cy="18841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103" y="4011985"/>
            <a:ext cx="2344366" cy="2344366"/>
          </a:xfrm>
          <a:prstGeom prst="rect">
            <a:avLst/>
          </a:prstGeom>
        </p:spPr>
      </p:pic>
    </p:spTree>
    <p:extLst>
      <p:ext uri="{BB962C8B-B14F-4D97-AF65-F5344CB8AC3E}">
        <p14:creationId xmlns:p14="http://schemas.microsoft.com/office/powerpoint/2010/main" val="31350477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25</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400050" lvl="1" indent="-285750">
              <a:buClr>
                <a:schemeClr val="bg1"/>
              </a:buClr>
            </a:pPr>
            <a:r>
              <a:rPr lang="en-US" altLang="en-US" sz="2400" dirty="0" smtClean="0">
                <a:solidFill>
                  <a:schemeClr val="bg1"/>
                </a:solidFill>
              </a:rPr>
              <a:t>Don’t </a:t>
            </a:r>
            <a:r>
              <a:rPr lang="en-US" altLang="en-US" sz="2400" dirty="0">
                <a:solidFill>
                  <a:schemeClr val="bg1"/>
                </a:solidFill>
              </a:rPr>
              <a:t>try to go it alone </a:t>
            </a:r>
          </a:p>
          <a:p>
            <a:pPr marL="400050" lvl="1" indent="-285750">
              <a:buClr>
                <a:schemeClr val="bg1"/>
              </a:buClr>
            </a:pPr>
            <a:r>
              <a:rPr lang="en-US" altLang="en-US" sz="2400" dirty="0">
                <a:solidFill>
                  <a:schemeClr val="bg1"/>
                </a:solidFill>
              </a:rPr>
              <a:t>Reach out to others</a:t>
            </a:r>
          </a:p>
          <a:p>
            <a:pPr marL="400050" lvl="1" indent="-285750">
              <a:buClr>
                <a:schemeClr val="bg1"/>
              </a:buClr>
            </a:pPr>
            <a:r>
              <a:rPr lang="en-US" altLang="en-US" sz="2400" dirty="0">
                <a:solidFill>
                  <a:schemeClr val="bg1"/>
                </a:solidFill>
              </a:rPr>
              <a:t>Help your friends, family and community</a:t>
            </a:r>
          </a:p>
          <a:p>
            <a:pPr marL="400050" lvl="1" indent="-285750">
              <a:buClr>
                <a:schemeClr val="bg1"/>
              </a:buClr>
            </a:pPr>
            <a:r>
              <a:rPr lang="en-US" altLang="en-US" sz="2400" dirty="0">
                <a:solidFill>
                  <a:schemeClr val="bg1"/>
                </a:solidFill>
              </a:rPr>
              <a:t>Helping others makes you feel good too! </a:t>
            </a:r>
          </a:p>
          <a:p>
            <a:pPr marL="400050" lvl="1" indent="-285750">
              <a:buClr>
                <a:schemeClr val="bg1"/>
              </a:buClr>
            </a:pPr>
            <a:r>
              <a:rPr lang="en-US" altLang="en-US" sz="2400" dirty="0">
                <a:solidFill>
                  <a:schemeClr val="bg1"/>
                </a:solidFill>
              </a:rPr>
              <a:t>Look out for younger kids or those that might need a little extra </a:t>
            </a:r>
            <a:r>
              <a:rPr lang="en-US" altLang="en-US" sz="2400" dirty="0" smtClean="0">
                <a:solidFill>
                  <a:schemeClr val="bg1"/>
                </a:solidFill>
              </a:rPr>
              <a:t>help</a:t>
            </a:r>
            <a:endParaRPr lang="en-US" altLang="en-US" sz="2400" dirty="0">
              <a:solidFill>
                <a:schemeClr val="bg1"/>
              </a:solidFill>
            </a:endParaRP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Connect</a:t>
            </a:r>
            <a:br>
              <a:rPr lang="en-US" altLang="en-US" sz="2800" dirty="0" smtClean="0">
                <a:latin typeface="Tahoma" panose="020B0604030504040204" pitchFamily="34" charset="0"/>
              </a:rPr>
            </a:br>
            <a:r>
              <a:rPr lang="en-US" altLang="en-US" sz="2800" dirty="0" smtClean="0">
                <a:latin typeface="Tahoma" panose="020B0604030504040204" pitchFamily="34" charset="0"/>
              </a:rPr>
              <a:t>Buddy Up</a:t>
            </a:r>
            <a:endParaRPr lang="en-US" dirty="0"/>
          </a:p>
        </p:txBody>
      </p:sp>
      <p:pic>
        <p:nvPicPr>
          <p:cNvPr id="5" name="Content Placeholder 4" descr="a teenager and a young boy sit next to each other on the sand" title="brother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33256" y="2585958"/>
            <a:ext cx="3682093" cy="2598896"/>
          </a:xfrm>
        </p:spPr>
      </p:pic>
    </p:spTree>
    <p:extLst>
      <p:ext uri="{BB962C8B-B14F-4D97-AF65-F5344CB8AC3E}">
        <p14:creationId xmlns:p14="http://schemas.microsoft.com/office/powerpoint/2010/main" val="37451709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26</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92500" lnSpcReduction="10000"/>
          </a:bodyPr>
          <a:lstStyle/>
          <a:p>
            <a:pPr marL="114300" lvl="1" indent="0">
              <a:buClr>
                <a:schemeClr val="bg1"/>
              </a:buClr>
              <a:buNone/>
            </a:pPr>
            <a:r>
              <a:rPr lang="en-US" altLang="en-US" sz="2400" dirty="0" smtClean="0">
                <a:solidFill>
                  <a:schemeClr val="bg1"/>
                </a:solidFill>
              </a:rPr>
              <a:t>How </a:t>
            </a:r>
            <a:r>
              <a:rPr lang="en-US" altLang="en-US" sz="2400" dirty="0">
                <a:solidFill>
                  <a:schemeClr val="bg1"/>
                </a:solidFill>
              </a:rPr>
              <a:t>we think shapes how we feel</a:t>
            </a:r>
            <a:r>
              <a:rPr lang="en-US" altLang="en-US" sz="2400" dirty="0" smtClean="0">
                <a:solidFill>
                  <a:schemeClr val="bg1"/>
                </a:solidFill>
              </a:rPr>
              <a:t>! </a:t>
            </a:r>
            <a:endParaRPr lang="en-US" altLang="en-US" sz="2400" dirty="0">
              <a:solidFill>
                <a:schemeClr val="bg1"/>
              </a:solidFill>
            </a:endParaRPr>
          </a:p>
          <a:p>
            <a:pPr marL="400050" lvl="1" indent="-285750">
              <a:buClr>
                <a:schemeClr val="bg1"/>
              </a:buClr>
            </a:pPr>
            <a:r>
              <a:rPr lang="en-US" altLang="en-US" sz="2400" dirty="0">
                <a:solidFill>
                  <a:schemeClr val="bg1"/>
                </a:solidFill>
              </a:rPr>
              <a:t>Stressful negative thoughts – those “what ifs…..”</a:t>
            </a:r>
          </a:p>
          <a:p>
            <a:pPr marL="742950" lvl="2" indent="-285750">
              <a:buClr>
                <a:schemeClr val="bg1"/>
              </a:buClr>
            </a:pPr>
            <a:r>
              <a:rPr lang="en-US" altLang="en-US" sz="2100" dirty="0">
                <a:solidFill>
                  <a:schemeClr val="bg1"/>
                </a:solidFill>
              </a:rPr>
              <a:t>Cause muscles to tense  and send our mind a “Danger, Danger” signal</a:t>
            </a:r>
          </a:p>
          <a:p>
            <a:pPr marL="400050" lvl="1" indent="-285750">
              <a:buClr>
                <a:schemeClr val="bg1"/>
              </a:buClr>
            </a:pPr>
            <a:r>
              <a:rPr lang="en-US" altLang="en-US" sz="2400" dirty="0">
                <a:solidFill>
                  <a:schemeClr val="bg1"/>
                </a:solidFill>
              </a:rPr>
              <a:t>Positive thoughts – “I can handle this…”</a:t>
            </a:r>
          </a:p>
          <a:p>
            <a:pPr marL="742950" lvl="2" indent="-285750">
              <a:buClr>
                <a:schemeClr val="bg1"/>
              </a:buClr>
            </a:pPr>
            <a:r>
              <a:rPr lang="en-US" altLang="en-US" sz="2100" dirty="0">
                <a:solidFill>
                  <a:schemeClr val="bg1"/>
                </a:solidFill>
              </a:rPr>
              <a:t>Allow our body to stay relaxed and tells our mind that we are in control</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Empowerment</a:t>
            </a:r>
            <a:br>
              <a:rPr lang="en-US" altLang="en-US" sz="2800" dirty="0" smtClean="0">
                <a:latin typeface="Tahoma" panose="020B0604030504040204" pitchFamily="34" charset="0"/>
              </a:rPr>
            </a:br>
            <a:r>
              <a:rPr lang="en-US" altLang="en-US" sz="2800" dirty="0" smtClean="0">
                <a:latin typeface="Tahoma" panose="020B0604030504040204" pitchFamily="34" charset="0"/>
              </a:rPr>
              <a:t>Think Positive</a:t>
            </a:r>
            <a:endParaRPr lang="en-US" dirty="0"/>
          </a:p>
        </p:txBody>
      </p:sp>
      <p:pic>
        <p:nvPicPr>
          <p:cNvPr id="5" name="Content Placeholder 4" descr="a group of young people are jumping in the air on the beach near a body of water" title="Happy peopl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590482"/>
            <a:ext cx="3886200" cy="2922043"/>
          </a:xfrm>
        </p:spPr>
      </p:pic>
    </p:spTree>
    <p:extLst>
      <p:ext uri="{BB962C8B-B14F-4D97-AF65-F5344CB8AC3E}">
        <p14:creationId xmlns:p14="http://schemas.microsoft.com/office/powerpoint/2010/main" val="26268891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27</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92500" lnSpcReduction="20000"/>
          </a:bodyPr>
          <a:lstStyle/>
          <a:p>
            <a:pPr marL="114300" lvl="1" indent="0">
              <a:buClr>
                <a:schemeClr val="bg1"/>
              </a:buClr>
              <a:buNone/>
            </a:pPr>
            <a:r>
              <a:rPr lang="en-US" altLang="en-US" sz="2400" dirty="0" smtClean="0">
                <a:solidFill>
                  <a:schemeClr val="bg1"/>
                </a:solidFill>
              </a:rPr>
              <a:t>Sometimes </a:t>
            </a:r>
            <a:r>
              <a:rPr lang="en-US" altLang="en-US" sz="2400" dirty="0">
                <a:solidFill>
                  <a:schemeClr val="bg1"/>
                </a:solidFill>
              </a:rPr>
              <a:t>we all need a helping hand</a:t>
            </a:r>
          </a:p>
          <a:p>
            <a:pPr marL="400050" lvl="1" indent="-285750">
              <a:buClr>
                <a:schemeClr val="bg1"/>
              </a:buClr>
            </a:pPr>
            <a:r>
              <a:rPr lang="en-US" altLang="en-US" sz="2400" dirty="0">
                <a:solidFill>
                  <a:schemeClr val="bg1"/>
                </a:solidFill>
              </a:rPr>
              <a:t>Give yourself a break</a:t>
            </a:r>
          </a:p>
          <a:p>
            <a:pPr marL="400050" lvl="1" indent="-285750">
              <a:buClr>
                <a:schemeClr val="bg1"/>
              </a:buClr>
            </a:pPr>
            <a:r>
              <a:rPr lang="en-US" altLang="en-US" sz="2400" dirty="0">
                <a:solidFill>
                  <a:schemeClr val="bg1"/>
                </a:solidFill>
              </a:rPr>
              <a:t>Allow other to help you with problem solving</a:t>
            </a:r>
          </a:p>
          <a:p>
            <a:pPr marL="400050" lvl="1" indent="-285750">
              <a:buClr>
                <a:schemeClr val="bg1"/>
              </a:buClr>
            </a:pPr>
            <a:r>
              <a:rPr lang="en-US" altLang="en-US" sz="2400" dirty="0">
                <a:solidFill>
                  <a:schemeClr val="bg1"/>
                </a:solidFill>
              </a:rPr>
              <a:t>It is a sign of strength to know your own limits and to ask for help</a:t>
            </a:r>
          </a:p>
          <a:p>
            <a:pPr marL="400050" lvl="1" indent="-285750">
              <a:buClr>
                <a:schemeClr val="bg1"/>
              </a:buClr>
            </a:pPr>
            <a:r>
              <a:rPr lang="en-US" altLang="en-US" sz="2400" dirty="0">
                <a:solidFill>
                  <a:schemeClr val="bg1"/>
                </a:solidFill>
              </a:rPr>
              <a:t>Learn from your past experiences </a:t>
            </a:r>
          </a:p>
          <a:p>
            <a:pPr marL="400050" lvl="1" indent="-285750">
              <a:buClr>
                <a:schemeClr val="bg1"/>
              </a:buClr>
            </a:pPr>
            <a:r>
              <a:rPr lang="en-US" altLang="en-US" sz="2400" dirty="0">
                <a:solidFill>
                  <a:schemeClr val="bg1"/>
                </a:solidFill>
              </a:rPr>
              <a:t>the successes as well as the mistakes</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Empowerment</a:t>
            </a:r>
            <a:br>
              <a:rPr lang="en-US" altLang="en-US" sz="2800" dirty="0" smtClean="0">
                <a:latin typeface="Tahoma" panose="020B0604030504040204" pitchFamily="34" charset="0"/>
              </a:rPr>
            </a:br>
            <a:r>
              <a:rPr lang="en-US" altLang="en-US" sz="2800" dirty="0" smtClean="0">
                <a:latin typeface="Tahoma" panose="020B0604030504040204" pitchFamily="34" charset="0"/>
              </a:rPr>
              <a:t>Accept Guidance</a:t>
            </a:r>
            <a:endParaRPr lang="en-US" dirty="0"/>
          </a:p>
        </p:txBody>
      </p:sp>
      <p:pic>
        <p:nvPicPr>
          <p:cNvPr id="5" name="Content Placeholder 4" descr="A silhouette has hands raised to a sky holding a globe of the earth that is covered with the word empower" title="Empowe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11674" y="2580862"/>
            <a:ext cx="3503676" cy="2879412"/>
          </a:xfrm>
        </p:spPr>
      </p:pic>
    </p:spTree>
    <p:extLst>
      <p:ext uri="{BB962C8B-B14F-4D97-AF65-F5344CB8AC3E}">
        <p14:creationId xmlns:p14="http://schemas.microsoft.com/office/powerpoint/2010/main" val="31765328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28</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lnSpcReduction="10000"/>
          </a:bodyPr>
          <a:lstStyle/>
          <a:p>
            <a:pPr marL="400050" lvl="1" indent="-285750">
              <a:buClr>
                <a:schemeClr val="bg1"/>
              </a:buClr>
            </a:pPr>
            <a:r>
              <a:rPr lang="en-US" altLang="en-US" sz="2400" dirty="0" smtClean="0">
                <a:solidFill>
                  <a:schemeClr val="bg1"/>
                </a:solidFill>
              </a:rPr>
              <a:t>Learn </a:t>
            </a:r>
            <a:r>
              <a:rPr lang="en-US" altLang="en-US" sz="2400" dirty="0">
                <a:solidFill>
                  <a:schemeClr val="bg1"/>
                </a:solidFill>
              </a:rPr>
              <a:t>what triggers stress for you</a:t>
            </a:r>
          </a:p>
          <a:p>
            <a:pPr marL="400050" lvl="1" indent="-285750">
              <a:buClr>
                <a:schemeClr val="bg1"/>
              </a:buClr>
            </a:pPr>
            <a:r>
              <a:rPr lang="en-US" altLang="en-US" sz="2400" dirty="0">
                <a:solidFill>
                  <a:schemeClr val="bg1"/>
                </a:solidFill>
              </a:rPr>
              <a:t>Learn to be flexible with life</a:t>
            </a:r>
          </a:p>
          <a:p>
            <a:pPr marL="400050" lvl="1" indent="-285750">
              <a:buClr>
                <a:schemeClr val="bg1"/>
              </a:buClr>
            </a:pPr>
            <a:r>
              <a:rPr lang="en-US" altLang="en-US" sz="2400" dirty="0">
                <a:solidFill>
                  <a:schemeClr val="bg1"/>
                </a:solidFill>
              </a:rPr>
              <a:t>Take care of your body and your physical health</a:t>
            </a:r>
          </a:p>
          <a:p>
            <a:pPr marL="400050" lvl="1" indent="-285750">
              <a:buClr>
                <a:schemeClr val="bg1"/>
              </a:buClr>
            </a:pPr>
            <a:r>
              <a:rPr lang="en-US" altLang="en-US" sz="2400" dirty="0">
                <a:solidFill>
                  <a:schemeClr val="bg1"/>
                </a:solidFill>
              </a:rPr>
              <a:t>Take care of your mind by stretching your mental muscles </a:t>
            </a:r>
          </a:p>
          <a:p>
            <a:pPr marL="400050" lvl="1" indent="-285750">
              <a:buClr>
                <a:schemeClr val="bg1"/>
              </a:buClr>
            </a:pPr>
            <a:r>
              <a:rPr lang="en-US" altLang="en-US" sz="2400" dirty="0">
                <a:solidFill>
                  <a:schemeClr val="bg1"/>
                </a:solidFill>
              </a:rPr>
              <a:t>Practice stress reduction and self care daily</a:t>
            </a:r>
          </a:p>
        </p:txBody>
      </p:sp>
      <p:sp>
        <p:nvSpPr>
          <p:cNvPr id="6"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rPr>
              <a:t>Empower</a:t>
            </a:r>
            <a:br>
              <a:rPr lang="en-US" altLang="en-US" sz="2800" dirty="0" smtClean="0">
                <a:latin typeface="Tahoma" panose="020B0604030504040204" pitchFamily="34" charset="0"/>
              </a:rPr>
            </a:br>
            <a:r>
              <a:rPr lang="en-US" altLang="en-US" sz="2800" dirty="0" smtClean="0">
                <a:latin typeface="Tahoma" panose="020B0604030504040204" pitchFamily="34" charset="0"/>
              </a:rPr>
              <a:t>Take Action</a:t>
            </a:r>
            <a:endParaRPr lang="en-US" dirty="0"/>
          </a:p>
        </p:txBody>
      </p:sp>
      <p:pic>
        <p:nvPicPr>
          <p:cNvPr id="5" name="Content Placeholder 4" descr="a young woman stands on one foot with her other foot in the air grasped by her hand" title="Flexibl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168434"/>
            <a:ext cx="3886200" cy="3647118"/>
          </a:xfrm>
        </p:spPr>
      </p:pic>
    </p:spTree>
    <p:extLst>
      <p:ext uri="{BB962C8B-B14F-4D97-AF65-F5344CB8AC3E}">
        <p14:creationId xmlns:p14="http://schemas.microsoft.com/office/powerpoint/2010/main" val="1122873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
        <p:nvSpPr>
          <p:cNvPr id="3" name="Content Placeholder 2"/>
          <p:cNvSpPr>
            <a:spLocks noGrp="1"/>
          </p:cNvSpPr>
          <p:nvPr>
            <p:ph idx="1"/>
          </p:nvPr>
        </p:nvSpPr>
        <p:spPr/>
        <p:txBody>
          <a:bodyPr>
            <a:normAutofit/>
          </a:bodyPr>
          <a:lstStyle/>
          <a:p>
            <a:pPr>
              <a:spcAft>
                <a:spcPts val="0"/>
              </a:spcAft>
            </a:pPr>
            <a:r>
              <a:rPr lang="en-US" sz="2400" dirty="0" smtClean="0"/>
              <a:t>Resilience </a:t>
            </a:r>
            <a:r>
              <a:rPr lang="en-US" sz="2400" dirty="0"/>
              <a:t>for Teens: Got Bounce</a:t>
            </a:r>
            <a:r>
              <a:rPr lang="en-US" sz="2400" dirty="0" smtClean="0"/>
              <a:t>? </a:t>
            </a:r>
            <a:endParaRPr lang="en-US" sz="2800" dirty="0" smtClean="0"/>
          </a:p>
          <a:p>
            <a:pPr marL="284163" indent="0">
              <a:spcBef>
                <a:spcPts val="0"/>
              </a:spcBef>
              <a:buNone/>
            </a:pPr>
            <a:r>
              <a:rPr lang="en-US" sz="2400" dirty="0" smtClean="0"/>
              <a:t>(American Psychological Association)</a:t>
            </a:r>
            <a:r>
              <a:rPr lang="en-US" sz="2800" dirty="0" smtClean="0"/>
              <a:t> </a:t>
            </a:r>
            <a:r>
              <a:rPr lang="en-US" sz="2400" u="sng" dirty="0">
                <a:solidFill>
                  <a:schemeClr val="accent5">
                    <a:lumMod val="25000"/>
                  </a:schemeClr>
                </a:solidFill>
                <a:hlinkClick r:id="rId3"/>
              </a:rPr>
              <a:t>http://www.apa.org/helpcenter/bounce.aspx</a:t>
            </a:r>
            <a:endParaRPr lang="en-US" sz="2400" dirty="0" smtClean="0"/>
          </a:p>
          <a:p>
            <a:r>
              <a:rPr lang="en-US" sz="2400" dirty="0" smtClean="0"/>
              <a:t>Minnesota Department of Health, Behavioral Health Web </a:t>
            </a:r>
            <a:r>
              <a:rPr lang="en-US" sz="2400" dirty="0"/>
              <a:t>page </a:t>
            </a:r>
            <a:r>
              <a:rPr lang="en-US" sz="2400" dirty="0">
                <a:hlinkClick r:id="rId4"/>
              </a:rPr>
              <a:t>https://</a:t>
            </a:r>
            <a:r>
              <a:rPr lang="en-US" sz="2400" dirty="0" smtClean="0">
                <a:hlinkClick r:id="rId4"/>
              </a:rPr>
              <a:t>www.health.state.mn.us/communities/ep/behavioral/index.html</a:t>
            </a:r>
            <a:endParaRPr lang="en-US" sz="2400" dirty="0" smtClean="0"/>
          </a:p>
          <a:p>
            <a:r>
              <a:rPr lang="en-US" sz="2400" dirty="0"/>
              <a:t>Just-in-Time PFA Training video </a:t>
            </a:r>
            <a:r>
              <a:rPr lang="en-US" sz="2400" dirty="0" smtClean="0"/>
              <a:t>-11 </a:t>
            </a:r>
            <a:r>
              <a:rPr lang="en-US" sz="2400" dirty="0"/>
              <a:t>minute video based on the MDH </a:t>
            </a:r>
            <a:r>
              <a:rPr lang="en-US" sz="2400" dirty="0" smtClean="0"/>
              <a:t>Adult PFA </a:t>
            </a:r>
            <a:r>
              <a:rPr lang="en-US" sz="2400" dirty="0"/>
              <a:t>First Aid </a:t>
            </a:r>
            <a:r>
              <a:rPr lang="en-US" sz="2400" dirty="0" smtClean="0"/>
              <a:t>Card </a:t>
            </a:r>
            <a:r>
              <a:rPr lang="en-US" sz="2400" dirty="0" smtClean="0">
                <a:hlinkClick r:id="rId5"/>
              </a:rPr>
              <a:t>https</a:t>
            </a:r>
            <a:r>
              <a:rPr lang="en-US" sz="2400" dirty="0">
                <a:hlinkClick r:id="rId5"/>
              </a:rPr>
              <a:t>://</a:t>
            </a:r>
            <a:r>
              <a:rPr lang="en-US" sz="2400" dirty="0" smtClean="0">
                <a:hlinkClick r:id="rId5"/>
              </a:rPr>
              <a:t>www.youtube.com/watch?v=sa7WiL1xwQg</a:t>
            </a:r>
            <a:endParaRPr lang="en-US" sz="2400" dirty="0" smtClean="0"/>
          </a:p>
          <a:p>
            <a:pPr marL="0" indent="0">
              <a:buNone/>
            </a:pPr>
            <a:endParaRPr lang="en-US" sz="2400" dirty="0"/>
          </a:p>
          <a:p>
            <a:endParaRPr lang="en-US" sz="1900" dirty="0"/>
          </a:p>
        </p:txBody>
      </p:sp>
      <p:sp>
        <p:nvSpPr>
          <p:cNvPr id="2" name="Title 1"/>
          <p:cNvSpPr>
            <a:spLocks noGrp="1"/>
          </p:cNvSpPr>
          <p:nvPr>
            <p:ph type="title"/>
          </p:nvPr>
        </p:nvSpPr>
        <p:spPr/>
        <p:txBody>
          <a:bodyPr/>
          <a:lstStyle/>
          <a:p>
            <a:r>
              <a:rPr lang="en-US" dirty="0"/>
              <a:t>Teen PFA </a:t>
            </a:r>
            <a:r>
              <a:rPr lang="en-US" dirty="0" smtClean="0"/>
              <a:t>Resources</a:t>
            </a:r>
            <a:endParaRPr lang="en-US" dirty="0"/>
          </a:p>
        </p:txBody>
      </p:sp>
    </p:spTree>
    <p:extLst>
      <p:ext uri="{BB962C8B-B14F-4D97-AF65-F5344CB8AC3E}">
        <p14:creationId xmlns:p14="http://schemas.microsoft.com/office/powerpoint/2010/main" val="358343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3</a:t>
            </a:fld>
            <a:endParaRPr lang="en-US" dirty="0"/>
          </a:p>
        </p:txBody>
      </p:sp>
      <p:sp>
        <p:nvSpPr>
          <p:cNvPr id="9220" name="Text Box 4"/>
          <p:cNvSpPr txBox="1">
            <a:spLocks noChangeArrowheads="1"/>
          </p:cNvSpPr>
          <p:nvPr/>
        </p:nvSpPr>
        <p:spPr bwMode="auto">
          <a:xfrm>
            <a:off x="3573517" y="6324600"/>
            <a:ext cx="4614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None/>
            </a:pPr>
            <a:r>
              <a:rPr lang="en-US" altLang="en-US" sz="1200" dirty="0"/>
              <a:t>Adapted from the international Red Cross Red Crescent Society</a:t>
            </a:r>
          </a:p>
        </p:txBody>
      </p:sp>
      <p:sp>
        <p:nvSpPr>
          <p:cNvPr id="9219" name="Rectangle 3"/>
          <p:cNvSpPr>
            <a:spLocks noGrp="1" noChangeArrowheads="1"/>
          </p:cNvSpPr>
          <p:nvPr>
            <p:ph idx="1"/>
          </p:nvPr>
        </p:nvSpPr>
        <p:spPr/>
        <p:txBody>
          <a:bodyPr>
            <a:normAutofit/>
          </a:bodyPr>
          <a:lstStyle/>
          <a:p>
            <a:pPr>
              <a:buNone/>
            </a:pPr>
            <a:r>
              <a:rPr lang="en-US" altLang="en-US" sz="2800" b="1" dirty="0" smtClean="0"/>
              <a:t>“Stress </a:t>
            </a:r>
            <a:r>
              <a:rPr lang="en-US" altLang="en-US" sz="2800" b="1" dirty="0"/>
              <a:t>is the effect of anything in life to which people must adjust.” </a:t>
            </a:r>
            <a:endParaRPr lang="en-US" altLang="en-US" sz="2800" b="1" dirty="0" smtClean="0"/>
          </a:p>
          <a:p>
            <a:pPr lvl="1">
              <a:buFontTx/>
              <a:buChar char="•"/>
            </a:pPr>
            <a:r>
              <a:rPr lang="en-US" altLang="en-US" sz="2400" dirty="0"/>
              <a:t>Anything we consider difficult causes stress, even if it is something we want to do</a:t>
            </a:r>
            <a:r>
              <a:rPr lang="en-US" altLang="en-US" sz="2400" dirty="0" smtClean="0"/>
              <a:t>.</a:t>
            </a:r>
          </a:p>
          <a:p>
            <a:pPr marL="2459038" lvl="1" indent="0">
              <a:buNone/>
            </a:pPr>
            <a:r>
              <a:rPr lang="en-US" sz="2400" dirty="0"/>
              <a:t>The key is that stress forces us </a:t>
            </a:r>
            <a:r>
              <a:rPr lang="en-US" sz="2400" dirty="0" smtClean="0"/>
              <a:t>to </a:t>
            </a:r>
            <a:r>
              <a:rPr lang="en-US" sz="2400" dirty="0"/>
              <a:t>make adjustments (changes) to our thoughts and behavior while at the same time making demands </a:t>
            </a:r>
            <a:r>
              <a:rPr lang="en-US" sz="2400" dirty="0" smtClean="0"/>
              <a:t>upon our mind &amp; body’s energy.</a:t>
            </a:r>
            <a:endParaRPr lang="en-US" altLang="en-US" sz="2400" dirty="0" smtClean="0"/>
          </a:p>
        </p:txBody>
      </p:sp>
      <p:sp>
        <p:nvSpPr>
          <p:cNvPr id="2" name="Title 1"/>
          <p:cNvSpPr>
            <a:spLocks noGrp="1"/>
          </p:cNvSpPr>
          <p:nvPr>
            <p:ph type="title"/>
          </p:nvPr>
        </p:nvSpPr>
        <p:spPr/>
        <p:txBody>
          <a:bodyPr/>
          <a:lstStyle/>
          <a:p>
            <a:r>
              <a:rPr lang="en-US" dirty="0" smtClean="0"/>
              <a:t>What is Stress?</a:t>
            </a:r>
            <a:endParaRPr lang="en-US" dirty="0"/>
          </a:p>
        </p:txBody>
      </p:sp>
      <p:pic>
        <p:nvPicPr>
          <p:cNvPr id="4" name="Picture 3" descr="shadow of a woman setting on letters spelling out the word stress." title="str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605349"/>
            <a:ext cx="2506437" cy="2571614"/>
          </a:xfrm>
          <a:prstGeom prst="rect">
            <a:avLst/>
          </a:prstGeom>
        </p:spPr>
      </p:pic>
    </p:spTree>
    <p:extLst>
      <p:ext uri="{BB962C8B-B14F-4D97-AF65-F5344CB8AC3E}">
        <p14:creationId xmlns:p14="http://schemas.microsoft.com/office/powerpoint/2010/main" val="2867029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30</a:t>
            </a:fld>
            <a:endParaRPr lang="en-US" dirty="0"/>
          </a:p>
        </p:txBody>
      </p:sp>
      <p:sp>
        <p:nvSpPr>
          <p:cNvPr id="15363" name="Rectangle 3"/>
          <p:cNvSpPr>
            <a:spLocks noGrp="1" noChangeArrowheads="1"/>
          </p:cNvSpPr>
          <p:nvPr>
            <p:ph sz="half" idx="1"/>
          </p:nvPr>
        </p:nvSpPr>
        <p:spPr>
          <a:xfrm>
            <a:off x="628650" y="1723696"/>
            <a:ext cx="7968812" cy="4466898"/>
          </a:xfrm>
          <a:solidFill>
            <a:srgbClr val="003865">
              <a:alpha val="88000"/>
            </a:srgbClr>
          </a:solidFill>
        </p:spPr>
        <p:txBody>
          <a:bodyPr>
            <a:normAutofit lnSpcReduction="10000"/>
          </a:bodyPr>
          <a:lstStyle/>
          <a:p>
            <a:pPr marL="114300" lvl="1" indent="0">
              <a:spcAft>
                <a:spcPts val="375"/>
              </a:spcAft>
              <a:buClr>
                <a:schemeClr val="bg1"/>
              </a:buClr>
              <a:buNone/>
            </a:pPr>
            <a:r>
              <a:rPr lang="en-US" altLang="en-US" sz="2400" b="1" dirty="0">
                <a:solidFill>
                  <a:schemeClr val="bg1"/>
                </a:solidFill>
              </a:rPr>
              <a:t>Nancy Carlson</a:t>
            </a:r>
          </a:p>
          <a:p>
            <a:pPr marL="114300" lvl="1" indent="0">
              <a:spcBef>
                <a:spcPts val="0"/>
              </a:spcBef>
              <a:spcAft>
                <a:spcPts val="0"/>
              </a:spcAft>
              <a:buClr>
                <a:schemeClr val="bg1"/>
              </a:buClr>
              <a:buNone/>
            </a:pPr>
            <a:r>
              <a:rPr lang="en-US" altLang="en-US" sz="2400" dirty="0">
                <a:solidFill>
                  <a:schemeClr val="bg1"/>
                </a:solidFill>
              </a:rPr>
              <a:t>Behavioral Health Preparedness Coordinator</a:t>
            </a:r>
          </a:p>
          <a:p>
            <a:pPr marL="114300" lvl="1" indent="0">
              <a:spcBef>
                <a:spcPts val="0"/>
              </a:spcBef>
              <a:spcAft>
                <a:spcPts val="0"/>
              </a:spcAft>
              <a:buClr>
                <a:schemeClr val="bg1"/>
              </a:buClr>
              <a:buNone/>
            </a:pPr>
            <a:r>
              <a:rPr lang="en-US" altLang="en-US" sz="2400" dirty="0">
                <a:solidFill>
                  <a:schemeClr val="bg1"/>
                </a:solidFill>
              </a:rPr>
              <a:t>Minnesota Department of Health</a:t>
            </a:r>
          </a:p>
          <a:p>
            <a:pPr marL="114300" lvl="1" indent="0">
              <a:spcBef>
                <a:spcPts val="0"/>
              </a:spcBef>
              <a:spcAft>
                <a:spcPts val="0"/>
              </a:spcAft>
              <a:buClr>
                <a:schemeClr val="bg1"/>
              </a:buClr>
              <a:buNone/>
            </a:pPr>
            <a:r>
              <a:rPr lang="en-US" altLang="en-US" sz="2400" dirty="0" smtClean="0">
                <a:solidFill>
                  <a:schemeClr val="bg1"/>
                </a:solidFill>
              </a:rPr>
              <a:t>Center for Preparedness &amp; Response</a:t>
            </a:r>
            <a:endParaRPr lang="en-US" altLang="en-US" sz="2400" dirty="0">
              <a:solidFill>
                <a:schemeClr val="bg1"/>
              </a:solidFill>
            </a:endParaRPr>
          </a:p>
          <a:p>
            <a:pPr marL="114300" lvl="1" indent="0">
              <a:spcBef>
                <a:spcPts val="0"/>
              </a:spcBef>
              <a:spcAft>
                <a:spcPts val="0"/>
              </a:spcAft>
              <a:buClr>
                <a:schemeClr val="bg1"/>
              </a:buClr>
              <a:buNone/>
            </a:pPr>
            <a:r>
              <a:rPr lang="en-US" altLang="en-US" sz="2400" dirty="0">
                <a:solidFill>
                  <a:schemeClr val="bg1"/>
                </a:solidFill>
              </a:rPr>
              <a:t>Phone 651-201-5707</a:t>
            </a:r>
          </a:p>
          <a:p>
            <a:pPr marL="114300" lvl="1" indent="0">
              <a:spcBef>
                <a:spcPts val="0"/>
              </a:spcBef>
              <a:spcAft>
                <a:spcPts val="0"/>
              </a:spcAft>
              <a:buClr>
                <a:schemeClr val="bg1"/>
              </a:buClr>
              <a:buNone/>
            </a:pPr>
            <a:r>
              <a:rPr lang="en-US" altLang="en-US" sz="2400" dirty="0">
                <a:solidFill>
                  <a:schemeClr val="bg1"/>
                </a:solidFill>
              </a:rPr>
              <a:t>Cell: 651-247-7398</a:t>
            </a:r>
          </a:p>
          <a:p>
            <a:pPr marL="114300" lvl="1" indent="0">
              <a:spcBef>
                <a:spcPts val="0"/>
              </a:spcBef>
              <a:spcAft>
                <a:spcPts val="5400"/>
              </a:spcAft>
              <a:buClr>
                <a:schemeClr val="bg1"/>
              </a:buClr>
              <a:buNone/>
            </a:pPr>
            <a:r>
              <a:rPr lang="en-US" altLang="en-US" sz="2400" i="1" dirty="0">
                <a:solidFill>
                  <a:schemeClr val="bg1"/>
                </a:solidFill>
              </a:rPr>
              <a:t>Nancy.J.Carlson@state.mn.us</a:t>
            </a:r>
          </a:p>
          <a:p>
            <a:pPr marL="114300" lvl="1" indent="0">
              <a:spcAft>
                <a:spcPts val="0"/>
              </a:spcAft>
              <a:buClr>
                <a:schemeClr val="bg1"/>
              </a:buClr>
              <a:buNone/>
            </a:pPr>
            <a:r>
              <a:rPr lang="en-US" altLang="en-US" sz="2400" b="1" dirty="0" smtClean="0">
                <a:solidFill>
                  <a:schemeClr val="bg1"/>
                </a:solidFill>
              </a:rPr>
              <a:t>MDH </a:t>
            </a:r>
            <a:r>
              <a:rPr lang="en-US" altLang="en-US" sz="2400" b="1" dirty="0">
                <a:solidFill>
                  <a:schemeClr val="bg1"/>
                </a:solidFill>
              </a:rPr>
              <a:t>Behavioral Health Web Sites:</a:t>
            </a:r>
          </a:p>
          <a:p>
            <a:pPr marL="114300" lvl="1" indent="0">
              <a:buClr>
                <a:schemeClr val="bg1"/>
              </a:buClr>
              <a:buNone/>
            </a:pPr>
            <a:r>
              <a:rPr lang="en-US" altLang="en-US" sz="1800" dirty="0">
                <a:solidFill>
                  <a:schemeClr val="bg1"/>
                </a:solidFill>
                <a:hlinkClick r:id="rId3"/>
              </a:rPr>
              <a:t>https://</a:t>
            </a:r>
            <a:r>
              <a:rPr lang="en-US" altLang="en-US" sz="1800" dirty="0" smtClean="0">
                <a:solidFill>
                  <a:schemeClr val="bg1"/>
                </a:solidFill>
                <a:hlinkClick r:id="rId3"/>
              </a:rPr>
              <a:t>www.health.state.mn.us/communities/ep/behavioral/index.html</a:t>
            </a:r>
            <a:r>
              <a:rPr lang="en-US" altLang="en-US" sz="1800" dirty="0" smtClean="0">
                <a:solidFill>
                  <a:schemeClr val="bg1"/>
                </a:solidFill>
              </a:rPr>
              <a:t> </a:t>
            </a:r>
          </a:p>
          <a:p>
            <a:pPr marL="114300" lvl="1" indent="0">
              <a:buClr>
                <a:schemeClr val="bg1"/>
              </a:buClr>
              <a:buNone/>
            </a:pPr>
            <a:r>
              <a:rPr lang="en-US" altLang="en-US" sz="1800" dirty="0" smtClean="0">
                <a:solidFill>
                  <a:schemeClr val="bg1"/>
                </a:solidFill>
              </a:rPr>
              <a:t>2019</a:t>
            </a:r>
            <a:endParaRPr lang="en-US" altLang="en-US" sz="1800" dirty="0">
              <a:solidFill>
                <a:schemeClr val="bg1"/>
              </a:solidFill>
            </a:endParaRPr>
          </a:p>
        </p:txBody>
      </p:sp>
      <p:pic>
        <p:nvPicPr>
          <p:cNvPr id="4" name="Content Placeholder 3" descr="The Minnesota Behavioral Health Medical Reserve logo is the standard MRC logo a blue star with the top point and half of the side points outlined in red with caduceus emerging from the right indent on the red outline. on the left hand side of the logo is a icon of a person hugging another person and the outline is used to create a BH. Written below that is the words medical reserve corp, and across the top of the logo is the words Minnesota Responds." title="Minnesota Behavioral Health MRC log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30090" y="2736262"/>
            <a:ext cx="2675053" cy="2432662"/>
          </a:xfrm>
        </p:spPr>
      </p:pic>
      <p:sp>
        <p:nvSpPr>
          <p:cNvPr id="3" name="Title 1"/>
          <p:cNvSpPr>
            <a:spLocks noGrp="1"/>
          </p:cNvSpPr>
          <p:nvPr>
            <p:ph type="title"/>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1556131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4</a:t>
            </a:fld>
            <a:endParaRPr lang="en-US" dirty="0"/>
          </a:p>
        </p:txBody>
      </p:sp>
      <p:sp>
        <p:nvSpPr>
          <p:cNvPr id="13320" name="Text Box 8"/>
          <p:cNvSpPr txBox="1">
            <a:spLocks noChangeArrowheads="1"/>
          </p:cNvSpPr>
          <p:nvPr/>
        </p:nvSpPr>
        <p:spPr bwMode="auto">
          <a:xfrm>
            <a:off x="3276600" y="5755342"/>
            <a:ext cx="5867400" cy="701675"/>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000" i="1" dirty="0">
                <a:ea typeface="MS PGothic" panose="020B0600070205080204" pitchFamily="34" charset="-128"/>
              </a:rPr>
              <a:t>Adapted from: Source:  Butler AS, Panzer AM, Goldfrank LR, Institute of Medicine Committee on</a:t>
            </a:r>
          </a:p>
          <a:p>
            <a:pPr algn="r" eaLnBrk="1" hangingPunct="1">
              <a:spcBef>
                <a:spcPct val="0"/>
              </a:spcBef>
              <a:buClrTx/>
              <a:buSzTx/>
              <a:buFontTx/>
              <a:buNone/>
            </a:pPr>
            <a:r>
              <a:rPr lang="en-US" altLang="en-US" sz="1000" i="1" dirty="0">
                <a:ea typeface="MS PGothic" panose="020B0600070205080204" pitchFamily="34" charset="-128"/>
              </a:rPr>
              <a:t> Responding to the Psychological Consequences of Terrorism Board of on Neuroscience </a:t>
            </a:r>
          </a:p>
          <a:p>
            <a:pPr algn="r" eaLnBrk="1" hangingPunct="1">
              <a:spcBef>
                <a:spcPct val="0"/>
              </a:spcBef>
              <a:buClrTx/>
              <a:buSzTx/>
              <a:buFontTx/>
              <a:buNone/>
            </a:pPr>
            <a:r>
              <a:rPr lang="en-US" altLang="en-US" sz="1000" i="1" dirty="0">
                <a:ea typeface="MS PGothic" panose="020B0600070205080204" pitchFamily="34" charset="-128"/>
              </a:rPr>
              <a:t>and Behavioral Health.   Preparing for the psychological consequences of terrorism: </a:t>
            </a:r>
          </a:p>
          <a:p>
            <a:pPr algn="r" eaLnBrk="1" hangingPunct="1">
              <a:spcBef>
                <a:spcPct val="0"/>
              </a:spcBef>
              <a:buClrTx/>
              <a:buSzTx/>
              <a:buFontTx/>
              <a:buNone/>
            </a:pPr>
            <a:r>
              <a:rPr lang="en-US" altLang="en-US" sz="1000" i="1" dirty="0">
                <a:ea typeface="MS PGothic" panose="020B0600070205080204" pitchFamily="34" charset="-128"/>
              </a:rPr>
              <a:t>A public health approach.  Washington, D.C.: National Academies Press, 2003.</a:t>
            </a:r>
            <a:r>
              <a:rPr lang="en-US" altLang="en-US" sz="1000" dirty="0">
                <a:solidFill>
                  <a:schemeClr val="bg1"/>
                </a:solidFill>
                <a:ea typeface="MS PGothic" panose="020B0600070205080204" pitchFamily="34" charset="-128"/>
              </a:rPr>
              <a:t> </a:t>
            </a:r>
          </a:p>
        </p:txBody>
      </p:sp>
      <p:sp>
        <p:nvSpPr>
          <p:cNvPr id="13314" name="AutoShape 2" descr="decorative text"/>
          <p:cNvSpPr>
            <a:spLocks noChangeArrowheads="1"/>
          </p:cNvSpPr>
          <p:nvPr/>
        </p:nvSpPr>
        <p:spPr bwMode="auto">
          <a:xfrm>
            <a:off x="228600" y="1143000"/>
            <a:ext cx="8686800" cy="4876800"/>
          </a:xfrm>
          <a:prstGeom prst="irregularSeal2">
            <a:avLst/>
          </a:prstGeom>
          <a:solidFill>
            <a:srgbClr val="FF0000"/>
          </a:solidFill>
          <a:ln w="76200">
            <a:solidFill>
              <a:schemeClr val="tx2"/>
            </a:solidFill>
            <a:miter lim="800000"/>
            <a:headEnd/>
            <a:tailEnd/>
          </a:ln>
          <a:effectLst/>
        </p:spPr>
        <p:txBody>
          <a:bodyPr wrap="none" anchor="ct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5400" dirty="0"/>
          </a:p>
        </p:txBody>
      </p:sp>
      <p:sp>
        <p:nvSpPr>
          <p:cNvPr id="157700" name="Oval 4"/>
          <p:cNvSpPr>
            <a:spLocks noChangeArrowheads="1"/>
          </p:cNvSpPr>
          <p:nvPr/>
        </p:nvSpPr>
        <p:spPr bwMode="auto">
          <a:xfrm>
            <a:off x="2133600" y="1143000"/>
            <a:ext cx="4495800" cy="4343400"/>
          </a:xfrm>
          <a:prstGeom prst="ellipse">
            <a:avLst/>
          </a:prstGeom>
          <a:gradFill rotWithShape="0">
            <a:gsLst>
              <a:gs pos="100000">
                <a:schemeClr val="tx1">
                  <a:lumMod val="75000"/>
                  <a:lumOff val="25000"/>
                </a:schemeClr>
              </a:gs>
              <a:gs pos="100000">
                <a:srgbClr val="00FFFF">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2400" b="1" dirty="0">
                <a:solidFill>
                  <a:schemeClr val="bg1"/>
                </a:solidFill>
                <a:latin typeface="+mj-lt"/>
                <a:ea typeface="ＭＳ Ｐゴシック" pitchFamily="1" charset="-128"/>
              </a:rPr>
              <a:t>Fear and Distress </a:t>
            </a:r>
          </a:p>
          <a:p>
            <a:pPr algn="ctr" eaLnBrk="1" hangingPunct="1">
              <a:defRPr/>
            </a:pPr>
            <a:r>
              <a:rPr lang="en-US" sz="2400" b="1" dirty="0">
                <a:solidFill>
                  <a:schemeClr val="bg1"/>
                </a:solidFill>
                <a:latin typeface="+mj-lt"/>
                <a:ea typeface="ＭＳ Ｐゴシック" pitchFamily="1" charset="-128"/>
              </a:rPr>
              <a:t>Response</a:t>
            </a: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p:txBody>
      </p:sp>
      <p:sp>
        <p:nvSpPr>
          <p:cNvPr id="157702" name="Oval 6"/>
          <p:cNvSpPr>
            <a:spLocks noChangeArrowheads="1"/>
          </p:cNvSpPr>
          <p:nvPr/>
        </p:nvSpPr>
        <p:spPr bwMode="auto">
          <a:xfrm>
            <a:off x="3886200" y="3276600"/>
            <a:ext cx="2209800" cy="2057400"/>
          </a:xfrm>
          <a:prstGeom prst="ellipse">
            <a:avLst/>
          </a:prstGeom>
          <a:gradFill rotWithShape="0">
            <a:gsLst>
              <a:gs pos="100000">
                <a:schemeClr val="tx1">
                  <a:lumMod val="90000"/>
                  <a:lumOff val="10000"/>
                </a:schemeClr>
              </a:gs>
              <a:gs pos="100000">
                <a:srgbClr val="0099CC">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2000" b="1" dirty="0">
                <a:solidFill>
                  <a:schemeClr val="bg1"/>
                </a:solidFill>
                <a:latin typeface="+mj-lt"/>
                <a:ea typeface="ＭＳ Ｐゴシック" pitchFamily="1" charset="-128"/>
              </a:rPr>
              <a:t>Behavior</a:t>
            </a:r>
          </a:p>
          <a:p>
            <a:pPr algn="ctr" eaLnBrk="1" hangingPunct="1">
              <a:defRPr/>
            </a:pPr>
            <a:r>
              <a:rPr lang="en-US" sz="2000" b="1" dirty="0">
                <a:solidFill>
                  <a:schemeClr val="bg1"/>
                </a:solidFill>
                <a:latin typeface="+mj-lt"/>
                <a:ea typeface="ＭＳ Ｐゴシック" pitchFamily="1" charset="-128"/>
              </a:rPr>
              <a:t>Change</a:t>
            </a: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p:txBody>
      </p:sp>
      <p:sp>
        <p:nvSpPr>
          <p:cNvPr id="157703" name="Oval 7" descr="Psychiatric illness"/>
          <p:cNvSpPr>
            <a:spLocks noChangeArrowheads="1"/>
          </p:cNvSpPr>
          <p:nvPr/>
        </p:nvSpPr>
        <p:spPr bwMode="auto">
          <a:xfrm>
            <a:off x="4800600" y="4343400"/>
            <a:ext cx="914400" cy="914400"/>
          </a:xfrm>
          <a:prstGeom prst="ellipse">
            <a:avLst/>
          </a:prstGeom>
          <a:gradFill rotWithShape="0">
            <a:gsLst>
              <a:gs pos="100000">
                <a:schemeClr val="tx1">
                  <a:lumMod val="75000"/>
                  <a:lumOff val="25000"/>
                </a:schemeClr>
              </a:gs>
              <a:gs pos="100000">
                <a:srgbClr val="66FFCC">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1800" b="1" dirty="0">
                <a:solidFill>
                  <a:schemeClr val="bg1"/>
                </a:solidFill>
                <a:latin typeface="+mj-lt"/>
                <a:ea typeface="ＭＳ Ｐゴシック" pitchFamily="1" charset="-128"/>
              </a:rPr>
              <a:t>Psychiatric</a:t>
            </a:r>
          </a:p>
          <a:p>
            <a:pPr algn="ctr" eaLnBrk="1" hangingPunct="1">
              <a:defRPr/>
            </a:pPr>
            <a:r>
              <a:rPr lang="en-US" sz="1800" b="1" dirty="0">
                <a:solidFill>
                  <a:schemeClr val="bg1"/>
                </a:solidFill>
                <a:latin typeface="+mj-lt"/>
                <a:ea typeface="ＭＳ Ｐゴシック" pitchFamily="1" charset="-128"/>
              </a:rPr>
              <a:t>Illness</a:t>
            </a:r>
          </a:p>
        </p:txBody>
      </p:sp>
      <p:sp>
        <p:nvSpPr>
          <p:cNvPr id="157701" name="Text Box 5"/>
          <p:cNvSpPr txBox="1">
            <a:spLocks noChangeArrowheads="1"/>
          </p:cNvSpPr>
          <p:nvPr/>
        </p:nvSpPr>
        <p:spPr bwMode="auto">
          <a:xfrm>
            <a:off x="304800" y="2895600"/>
            <a:ext cx="1600200" cy="830997"/>
          </a:xfrm>
          <a:prstGeom prst="rect">
            <a:avLst/>
          </a:prstGeom>
          <a:solidFill>
            <a:srgbClr val="78BE21"/>
          </a:solidFill>
          <a:ln>
            <a:noFill/>
          </a:ln>
          <a:effectLst/>
          <a:extLst/>
        </p:spPr>
        <p:txBody>
          <a:bodyPr>
            <a:spAutoFit/>
          </a:bodyPr>
          <a:lstStyle/>
          <a:p>
            <a:pPr algn="ctr" eaLnBrk="1" hangingPunct="1">
              <a:spcBef>
                <a:spcPct val="50000"/>
              </a:spcBef>
              <a:defRPr/>
            </a:pPr>
            <a:r>
              <a:rPr lang="en-US" sz="2400" b="1" dirty="0">
                <a:solidFill>
                  <a:srgbClr val="000000"/>
                </a:solidFill>
                <a:latin typeface="+mj-lt"/>
                <a:ea typeface="ＭＳ Ｐゴシック" pitchFamily="1" charset="-128"/>
              </a:rPr>
              <a:t>Impact of Event</a:t>
            </a:r>
          </a:p>
        </p:txBody>
      </p:sp>
      <p:sp>
        <p:nvSpPr>
          <p:cNvPr id="11" name="Title 1"/>
          <p:cNvSpPr>
            <a:spLocks noGrp="1"/>
          </p:cNvSpPr>
          <p:nvPr>
            <p:ph type="title"/>
          </p:nvPr>
        </p:nvSpPr>
        <p:spPr>
          <a:xfrm>
            <a:off x="628650" y="152400"/>
            <a:ext cx="7886700" cy="914400"/>
          </a:xfrm>
        </p:spPr>
        <p:txBody>
          <a:bodyPr>
            <a:normAutofit/>
          </a:bodyPr>
          <a:lstStyle/>
          <a:p>
            <a:r>
              <a:rPr lang="en-US" altLang="en-US" sz="2800" dirty="0" smtClean="0">
                <a:latin typeface="Tahoma" panose="020B0604030504040204" pitchFamily="34" charset="0"/>
                <a:ea typeface="Tahoma" panose="020B0604030504040204" pitchFamily="34" charset="0"/>
                <a:cs typeface="Tahoma" panose="020B0604030504040204" pitchFamily="34" charset="0"/>
              </a:rPr>
              <a:t>Psychosocial Stress Response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3008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checkerboard(across)">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checkerboard(across)">
                                      <p:cBhvr>
                                        <p:cTn id="12" dur="500"/>
                                        <p:tgtEl>
                                          <p:spTgt spid="157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7703"/>
                                        </p:tgtEl>
                                        <p:attrNameLst>
                                          <p:attrName>style.visibility</p:attrName>
                                        </p:attrNameLst>
                                      </p:cBhvr>
                                      <p:to>
                                        <p:strVal val="visible"/>
                                      </p:to>
                                    </p:set>
                                    <p:animEffect transition="in" filter="checkerboard(across)">
                                      <p:cBhvr>
                                        <p:cTn id="17"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autoUpdateAnimBg="0"/>
      <p:bldP spid="157702" grpId="0" animBg="1" autoUpdateAnimBg="0"/>
      <p:bldP spid="15770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pic>
        <p:nvPicPr>
          <p:cNvPr id="4" name="Content Placeholder 3" descr="An indidivual faces left displaying a 3-d image of the brain " title="3-d image of the bra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496" y="2044222"/>
            <a:ext cx="3248353" cy="3240231"/>
          </a:xfrm>
        </p:spPr>
      </p:pic>
      <p:sp>
        <p:nvSpPr>
          <p:cNvPr id="15363" name="Rectangle 3"/>
          <p:cNvSpPr>
            <a:spLocks noGrp="1" noChangeArrowheads="1"/>
          </p:cNvSpPr>
          <p:nvPr>
            <p:ph sz="half" idx="1"/>
          </p:nvPr>
        </p:nvSpPr>
        <p:spPr>
          <a:xfrm>
            <a:off x="628650" y="2025548"/>
            <a:ext cx="3886200" cy="2735638"/>
          </a:xfrm>
          <a:solidFill>
            <a:srgbClr val="003865">
              <a:alpha val="88000"/>
            </a:srgbClr>
          </a:solidFill>
        </p:spPr>
        <p:txBody>
          <a:bodyPr>
            <a:normAutofit/>
          </a:bodyPr>
          <a:lstStyle/>
          <a:p>
            <a:pPr marL="114300" lvl="1" indent="0">
              <a:buClr>
                <a:schemeClr val="bg1"/>
              </a:buClr>
              <a:buNone/>
            </a:pPr>
            <a:r>
              <a:rPr lang="en-US" altLang="en-US" sz="3200" dirty="0">
                <a:solidFill>
                  <a:schemeClr val="bg1"/>
                </a:solidFill>
              </a:rPr>
              <a:t>Under extreme stress your frontal lobe turns off, and your limbic system (cave man brain) turns on.</a:t>
            </a:r>
          </a:p>
        </p:txBody>
      </p:sp>
      <p:sp>
        <p:nvSpPr>
          <p:cNvPr id="2" name="Title 1"/>
          <p:cNvSpPr>
            <a:spLocks noGrp="1"/>
          </p:cNvSpPr>
          <p:nvPr>
            <p:ph type="title"/>
          </p:nvPr>
        </p:nvSpPr>
        <p:spPr/>
        <p:txBody>
          <a:bodyPr/>
          <a:lstStyle/>
          <a:p>
            <a:r>
              <a:rPr lang="en-US" dirty="0"/>
              <a:t>How Stress Works on Your Body</a:t>
            </a:r>
          </a:p>
        </p:txBody>
      </p:sp>
    </p:spTree>
    <p:extLst>
      <p:ext uri="{BB962C8B-B14F-4D97-AF65-F5344CB8AC3E}">
        <p14:creationId xmlns:p14="http://schemas.microsoft.com/office/powerpoint/2010/main" val="5703388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6</a:t>
            </a:fld>
            <a:endParaRPr lang="en-US" dirty="0"/>
          </a:p>
        </p:txBody>
      </p:sp>
      <p:sp>
        <p:nvSpPr>
          <p:cNvPr id="5" name="Rectangle 4"/>
          <p:cNvSpPr>
            <a:spLocks noChangeArrowheads="1"/>
          </p:cNvSpPr>
          <p:nvPr/>
        </p:nvSpPr>
        <p:spPr bwMode="auto">
          <a:xfrm>
            <a:off x="1869754" y="6208990"/>
            <a:ext cx="54044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None/>
            </a:pPr>
            <a:r>
              <a:rPr lang="en-US" altLang="en-US" sz="1200" dirty="0"/>
              <a:t>Adapted from: The Center for Mind-Body Medicine, Debra Kaplan, Lora </a:t>
            </a:r>
            <a:r>
              <a:rPr lang="en-US" altLang="en-US" sz="1200" dirty="0" err="1"/>
              <a:t>Matz</a:t>
            </a:r>
            <a:endParaRPr lang="en-US" altLang="en-US" sz="1200" dirty="0"/>
          </a:p>
        </p:txBody>
      </p:sp>
      <p:pic>
        <p:nvPicPr>
          <p:cNvPr id="4" name="Content Placeholder 3" descr="two buttons labled on and off are pictured with a finger pushing the off button, which is displaying a blue light" title="Stress lev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5509" y="2560321"/>
            <a:ext cx="3775165" cy="2873828"/>
          </a:xfrm>
        </p:spPr>
      </p:pic>
      <p:sp>
        <p:nvSpPr>
          <p:cNvPr id="15363" name="Rectangle 3"/>
          <p:cNvSpPr>
            <a:spLocks noGrp="1" noChangeArrowheads="1"/>
          </p:cNvSpPr>
          <p:nvPr>
            <p:ph sz="half" idx="1"/>
          </p:nvPr>
        </p:nvSpPr>
        <p:spPr>
          <a:xfrm>
            <a:off x="628650" y="2145110"/>
            <a:ext cx="3886200" cy="3887830"/>
          </a:xfrm>
          <a:solidFill>
            <a:srgbClr val="003865">
              <a:alpha val="88000"/>
            </a:srgbClr>
          </a:solidFill>
        </p:spPr>
        <p:txBody>
          <a:bodyPr>
            <a:normAutofit fontScale="92500" lnSpcReduction="20000"/>
          </a:bodyPr>
          <a:lstStyle/>
          <a:p>
            <a:pPr marL="400050" lvl="1" indent="-285750">
              <a:buClr>
                <a:schemeClr val="bg1"/>
              </a:buClr>
            </a:pPr>
            <a:r>
              <a:rPr lang="en-US" altLang="en-US" sz="2400" dirty="0">
                <a:solidFill>
                  <a:schemeClr val="bg1"/>
                </a:solidFill>
              </a:rPr>
              <a:t>The Stress Response occurs Every Time our brain and body feel threatened</a:t>
            </a:r>
          </a:p>
          <a:p>
            <a:pPr marL="400050" lvl="1" indent="-285750">
              <a:buClr>
                <a:schemeClr val="bg1"/>
              </a:buClr>
            </a:pPr>
            <a:r>
              <a:rPr lang="en-US" altLang="en-US" sz="2400" dirty="0">
                <a:solidFill>
                  <a:schemeClr val="bg1"/>
                </a:solidFill>
              </a:rPr>
              <a:t>Just thinking about something stressful can turn on the Stress Response</a:t>
            </a:r>
          </a:p>
          <a:p>
            <a:pPr marL="400050" lvl="1" indent="-285750">
              <a:buClr>
                <a:schemeClr val="bg1"/>
              </a:buClr>
            </a:pPr>
            <a:r>
              <a:rPr lang="en-US" altLang="en-US" sz="2400" dirty="0">
                <a:solidFill>
                  <a:schemeClr val="bg1"/>
                </a:solidFill>
              </a:rPr>
              <a:t>When turned ON our brain starts to release over 1,400 chemicals and 30 different hormones that flood our whole body and help us in an emergency</a:t>
            </a:r>
            <a:r>
              <a:rPr lang="en-US" altLang="en-US" sz="2400" dirty="0" smtClean="0">
                <a:solidFill>
                  <a:schemeClr val="bg1"/>
                </a:solidFill>
              </a:rPr>
              <a:t>.</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a:t>Threat &amp; the Stress Response</a:t>
            </a:r>
          </a:p>
        </p:txBody>
      </p:sp>
    </p:spTree>
    <p:extLst>
      <p:ext uri="{BB962C8B-B14F-4D97-AF65-F5344CB8AC3E}">
        <p14:creationId xmlns:p14="http://schemas.microsoft.com/office/powerpoint/2010/main" val="16011153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77441" y="3263900"/>
            <a:ext cx="2389118" cy="228600"/>
          </a:xfrm>
        </p:spPr>
      </p:pic>
      <p:sp>
        <p:nvSpPr>
          <p:cNvPr id="15363" name="Rectangle 3"/>
          <p:cNvSpPr>
            <a:spLocks noGrp="1" noChangeArrowheads="1"/>
          </p:cNvSpPr>
          <p:nvPr>
            <p:ph sz="half" idx="1"/>
          </p:nvPr>
        </p:nvSpPr>
        <p:spPr>
          <a:xfrm>
            <a:off x="628650" y="1594625"/>
            <a:ext cx="2713640" cy="4139425"/>
          </a:xfrm>
          <a:solidFill>
            <a:srgbClr val="003865">
              <a:alpha val="88000"/>
            </a:srgbClr>
          </a:solidFill>
        </p:spPr>
        <p:txBody>
          <a:bodyPr>
            <a:normAutofit lnSpcReduction="10000"/>
          </a:bodyPr>
          <a:lstStyle/>
          <a:p>
            <a:pPr marL="114300" lvl="1" indent="0">
              <a:buClr>
                <a:schemeClr val="bg1"/>
              </a:buClr>
              <a:buNone/>
            </a:pPr>
            <a:r>
              <a:rPr lang="en-US" altLang="en-US" sz="2400" b="1" dirty="0" smtClean="0">
                <a:solidFill>
                  <a:schemeClr val="bg1"/>
                </a:solidFill>
              </a:rPr>
              <a:t>Seen/Felt</a:t>
            </a:r>
          </a:p>
          <a:p>
            <a:pPr marL="400050" lvl="1" indent="-285750">
              <a:buClr>
                <a:schemeClr val="bg1"/>
              </a:buClr>
            </a:pPr>
            <a:r>
              <a:rPr lang="en-US" altLang="en-US" sz="2400" dirty="0">
                <a:solidFill>
                  <a:schemeClr val="bg1"/>
                </a:solidFill>
              </a:rPr>
              <a:t>Pupils dilate</a:t>
            </a:r>
          </a:p>
          <a:p>
            <a:pPr marL="400050" lvl="1" indent="-285750">
              <a:buClr>
                <a:schemeClr val="bg1"/>
              </a:buClr>
            </a:pPr>
            <a:r>
              <a:rPr lang="en-US" altLang="en-US" sz="2400" dirty="0">
                <a:solidFill>
                  <a:schemeClr val="bg1"/>
                </a:solidFill>
              </a:rPr>
              <a:t>Mouth goes dry</a:t>
            </a:r>
          </a:p>
          <a:p>
            <a:pPr marL="400050" lvl="1" indent="-285750">
              <a:buClr>
                <a:schemeClr val="bg1"/>
              </a:buClr>
            </a:pPr>
            <a:r>
              <a:rPr lang="en-US" altLang="en-US" sz="2400" dirty="0">
                <a:solidFill>
                  <a:schemeClr val="bg1"/>
                </a:solidFill>
              </a:rPr>
              <a:t>Muscles tense</a:t>
            </a:r>
          </a:p>
          <a:p>
            <a:pPr marL="400050" lvl="1" indent="-285750">
              <a:buClr>
                <a:schemeClr val="bg1"/>
              </a:buClr>
            </a:pPr>
            <a:r>
              <a:rPr lang="en-US" altLang="en-US" sz="2400" dirty="0">
                <a:solidFill>
                  <a:schemeClr val="bg1"/>
                </a:solidFill>
              </a:rPr>
              <a:t>Heart pumps faster</a:t>
            </a:r>
          </a:p>
          <a:p>
            <a:pPr marL="400050" lvl="1" indent="-285750">
              <a:buClr>
                <a:schemeClr val="bg1"/>
              </a:buClr>
            </a:pPr>
            <a:r>
              <a:rPr lang="en-US" altLang="en-US" sz="2400" dirty="0">
                <a:solidFill>
                  <a:schemeClr val="bg1"/>
                </a:solidFill>
              </a:rPr>
              <a:t>Breathing becomes fast and shallow</a:t>
            </a:r>
          </a:p>
        </p:txBody>
      </p:sp>
      <p:sp>
        <p:nvSpPr>
          <p:cNvPr id="2" name="Title 1"/>
          <p:cNvSpPr>
            <a:spLocks noGrp="1"/>
          </p:cNvSpPr>
          <p:nvPr>
            <p:ph type="title"/>
          </p:nvPr>
        </p:nvSpPr>
        <p:spPr/>
        <p:txBody>
          <a:bodyPr/>
          <a:lstStyle/>
          <a:p>
            <a:r>
              <a:rPr lang="en-US" altLang="en-US" dirty="0"/>
              <a:t>Fight, Flight, or Freeze</a:t>
            </a:r>
            <a:endParaRPr lang="en-US" dirty="0"/>
          </a:p>
        </p:txBody>
      </p:sp>
      <p:sp>
        <p:nvSpPr>
          <p:cNvPr id="6" name="Rectangle 3"/>
          <p:cNvSpPr txBox="1">
            <a:spLocks noChangeArrowheads="1"/>
          </p:cNvSpPr>
          <p:nvPr/>
        </p:nvSpPr>
        <p:spPr>
          <a:xfrm>
            <a:off x="5731409" y="1599885"/>
            <a:ext cx="2713640" cy="4139425"/>
          </a:xfrm>
          <a:prstGeom prst="rect">
            <a:avLst/>
          </a:prstGeom>
          <a:solidFill>
            <a:srgbClr val="003865">
              <a:alpha val="88000"/>
            </a:srgbClr>
          </a:solidFill>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lvl="1" indent="0">
              <a:buClr>
                <a:schemeClr val="bg1"/>
              </a:buClr>
              <a:buFont typeface="Arial" panose="020B0604020202020204" pitchFamily="34" charset="0"/>
              <a:buNone/>
            </a:pPr>
            <a:r>
              <a:rPr lang="en-US" altLang="en-US" sz="2400" b="1" dirty="0" smtClean="0">
                <a:solidFill>
                  <a:schemeClr val="bg1"/>
                </a:solidFill>
              </a:rPr>
              <a:t>Unseen</a:t>
            </a:r>
          </a:p>
          <a:p>
            <a:pPr marL="114300" lvl="1" indent="0">
              <a:buClr>
                <a:schemeClr val="bg1"/>
              </a:buClr>
              <a:buNone/>
            </a:pPr>
            <a:r>
              <a:rPr lang="en-US" altLang="en-US" sz="2400" dirty="0">
                <a:solidFill>
                  <a:schemeClr val="bg1"/>
                </a:solidFill>
              </a:rPr>
              <a:t>Brain gets body ready to act by:</a:t>
            </a:r>
          </a:p>
          <a:p>
            <a:pPr marL="400050" lvl="1" indent="-285750">
              <a:buClr>
                <a:schemeClr val="bg1"/>
              </a:buClr>
            </a:pPr>
            <a:r>
              <a:rPr lang="en-US" altLang="en-US" sz="2400" dirty="0" smtClean="0">
                <a:solidFill>
                  <a:schemeClr val="bg1"/>
                </a:solidFill>
              </a:rPr>
              <a:t>Releasing </a:t>
            </a:r>
            <a:r>
              <a:rPr lang="en-US" altLang="en-US" sz="2400" dirty="0">
                <a:solidFill>
                  <a:schemeClr val="bg1"/>
                </a:solidFill>
              </a:rPr>
              <a:t>adrenaline</a:t>
            </a:r>
          </a:p>
          <a:p>
            <a:pPr marL="400050" lvl="1" indent="-285750">
              <a:buClr>
                <a:schemeClr val="bg1"/>
              </a:buClr>
            </a:pPr>
            <a:r>
              <a:rPr lang="en-US" altLang="en-US" sz="2400" dirty="0">
                <a:solidFill>
                  <a:schemeClr val="bg1"/>
                </a:solidFill>
              </a:rPr>
              <a:t>Blood pressure rises</a:t>
            </a:r>
          </a:p>
          <a:p>
            <a:pPr marL="400050" lvl="1" indent="-285750">
              <a:buClr>
                <a:schemeClr val="bg1"/>
              </a:buClr>
            </a:pPr>
            <a:r>
              <a:rPr lang="en-US" altLang="en-US" sz="2400" dirty="0">
                <a:solidFill>
                  <a:schemeClr val="bg1"/>
                </a:solidFill>
              </a:rPr>
              <a:t>Liver releases glucose for muscle energy</a:t>
            </a:r>
          </a:p>
          <a:p>
            <a:pPr marL="400050" lvl="1" indent="-285750">
              <a:buClr>
                <a:schemeClr val="bg1"/>
              </a:buClr>
            </a:pPr>
            <a:r>
              <a:rPr lang="en-US" altLang="en-US" sz="2400" dirty="0">
                <a:solidFill>
                  <a:schemeClr val="bg1"/>
                </a:solidFill>
              </a:rPr>
              <a:t>Digestion slows</a:t>
            </a:r>
          </a:p>
        </p:txBody>
      </p:sp>
      <p:pic>
        <p:nvPicPr>
          <p:cNvPr id="9" name="Picture 8" descr="girl with an angry stress face holding her fisted hands in the air" title="stressed gir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290" y="1594625"/>
            <a:ext cx="2424269" cy="4139425"/>
          </a:xfrm>
          <a:prstGeom prst="rect">
            <a:avLst/>
          </a:prstGeom>
        </p:spPr>
      </p:pic>
    </p:spTree>
    <p:extLst>
      <p:ext uri="{BB962C8B-B14F-4D97-AF65-F5344CB8AC3E}">
        <p14:creationId xmlns:p14="http://schemas.microsoft.com/office/powerpoint/2010/main" val="22455926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dirty="0"/>
          </a:p>
        </p:txBody>
      </p:sp>
      <p:pic>
        <p:nvPicPr>
          <p:cNvPr id="4" name="Content Placeholder 3" descr="A teenage girl sits on the floor in front of her school locker with her arms wrapped around her stomach." title="Teenage girl in pa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1902" y="2166125"/>
            <a:ext cx="3342947" cy="3232890"/>
          </a:xfrm>
        </p:spPr>
      </p:pic>
      <p:sp>
        <p:nvSpPr>
          <p:cNvPr id="15363" name="Rectangle 3"/>
          <p:cNvSpPr>
            <a:spLocks noGrp="1" noChangeArrowheads="1"/>
          </p:cNvSpPr>
          <p:nvPr>
            <p:ph sz="half" idx="1"/>
          </p:nvPr>
        </p:nvSpPr>
        <p:spPr>
          <a:xfrm>
            <a:off x="628650" y="2166125"/>
            <a:ext cx="3886200" cy="4190226"/>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Sleep problems</a:t>
            </a:r>
          </a:p>
          <a:p>
            <a:pPr marL="400050" lvl="1" indent="-285750">
              <a:buClr>
                <a:schemeClr val="bg1"/>
              </a:buClr>
            </a:pPr>
            <a:r>
              <a:rPr lang="en-US" altLang="en-US" sz="2400" dirty="0">
                <a:solidFill>
                  <a:schemeClr val="bg1"/>
                </a:solidFill>
              </a:rPr>
              <a:t>Constipation/diarrhea</a:t>
            </a:r>
          </a:p>
          <a:p>
            <a:pPr marL="400050" lvl="1" indent="-285750">
              <a:buClr>
                <a:schemeClr val="bg1"/>
              </a:buClr>
            </a:pPr>
            <a:r>
              <a:rPr lang="en-US" altLang="en-US" sz="2400" dirty="0">
                <a:solidFill>
                  <a:schemeClr val="bg1"/>
                </a:solidFill>
              </a:rPr>
              <a:t>Stomach upset, nausea</a:t>
            </a:r>
          </a:p>
          <a:p>
            <a:pPr marL="400050" lvl="1" indent="-285750">
              <a:buClr>
                <a:schemeClr val="bg1"/>
              </a:buClr>
            </a:pPr>
            <a:r>
              <a:rPr lang="en-US" altLang="en-US" sz="2400" dirty="0">
                <a:solidFill>
                  <a:schemeClr val="bg1"/>
                </a:solidFill>
              </a:rPr>
              <a:t>Headaches</a:t>
            </a:r>
          </a:p>
          <a:p>
            <a:pPr marL="400050" lvl="1" indent="-285750">
              <a:buClr>
                <a:schemeClr val="bg1"/>
              </a:buClr>
            </a:pPr>
            <a:r>
              <a:rPr lang="en-US" altLang="en-US" sz="2400" dirty="0">
                <a:solidFill>
                  <a:schemeClr val="bg1"/>
                </a:solidFill>
              </a:rPr>
              <a:t>Rash/Acne </a:t>
            </a:r>
          </a:p>
          <a:p>
            <a:pPr marL="400050" lvl="1" indent="-285750">
              <a:buClr>
                <a:schemeClr val="bg1"/>
              </a:buClr>
            </a:pPr>
            <a:r>
              <a:rPr lang="en-US" altLang="en-US" sz="2400" dirty="0">
                <a:solidFill>
                  <a:schemeClr val="bg1"/>
                </a:solidFill>
              </a:rPr>
              <a:t>Muscle aches/stiffness</a:t>
            </a:r>
          </a:p>
          <a:p>
            <a:pPr marL="400050" lvl="1" indent="-285750">
              <a:buClr>
                <a:schemeClr val="bg1"/>
              </a:buClr>
            </a:pPr>
            <a:r>
              <a:rPr lang="en-US" altLang="en-US" sz="2400" dirty="0">
                <a:solidFill>
                  <a:schemeClr val="bg1"/>
                </a:solidFill>
              </a:rPr>
              <a:t>Sweaty palms</a:t>
            </a:r>
          </a:p>
          <a:p>
            <a:pPr marL="400050" lvl="1" indent="-285750">
              <a:buClr>
                <a:schemeClr val="bg1"/>
              </a:buClr>
            </a:pPr>
            <a:r>
              <a:rPr lang="en-US" altLang="en-US" sz="2400" dirty="0">
                <a:solidFill>
                  <a:schemeClr val="bg1"/>
                </a:solidFill>
              </a:rPr>
              <a:t>Feeling out of control of your own body</a:t>
            </a:r>
          </a:p>
        </p:txBody>
      </p:sp>
      <p:sp>
        <p:nvSpPr>
          <p:cNvPr id="6" name="Title 1"/>
          <p:cNvSpPr>
            <a:spLocks noGrp="1"/>
          </p:cNvSpPr>
          <p:nvPr>
            <p:ph type="title"/>
          </p:nvPr>
        </p:nvSpPr>
        <p:spPr>
          <a:xfrm>
            <a:off x="628650" y="152400"/>
            <a:ext cx="7886700" cy="914400"/>
          </a:xfrm>
        </p:spPr>
        <p:txBody>
          <a:bodyPr>
            <a:normAutofit/>
          </a:bodyPr>
          <a:lstStyle/>
          <a:p>
            <a:r>
              <a:rPr lang="en-US" altLang="en-US" dirty="0" smtClean="0"/>
              <a:t>Common Physical Reactions Teens</a:t>
            </a:r>
            <a:endParaRPr lang="en-US" dirty="0"/>
          </a:p>
        </p:txBody>
      </p:sp>
    </p:spTree>
    <p:extLst>
      <p:ext uri="{BB962C8B-B14F-4D97-AF65-F5344CB8AC3E}">
        <p14:creationId xmlns:p14="http://schemas.microsoft.com/office/powerpoint/2010/main" val="42484897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dirty="0"/>
          </a:p>
        </p:txBody>
      </p:sp>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fontScale="85000" lnSpcReduction="20000"/>
          </a:bodyPr>
          <a:lstStyle/>
          <a:p>
            <a:pPr marL="400050" lvl="1" indent="-285750">
              <a:buClr>
                <a:schemeClr val="bg1"/>
              </a:buClr>
            </a:pPr>
            <a:r>
              <a:rPr lang="en-US" altLang="en-US" sz="2400" dirty="0">
                <a:solidFill>
                  <a:schemeClr val="bg1"/>
                </a:solidFill>
              </a:rPr>
              <a:t>Fear or Anxiety</a:t>
            </a:r>
          </a:p>
          <a:p>
            <a:pPr marL="400050" lvl="1" indent="-285750">
              <a:buClr>
                <a:schemeClr val="bg1"/>
              </a:buClr>
            </a:pPr>
            <a:r>
              <a:rPr lang="en-US" altLang="en-US" sz="2400" dirty="0">
                <a:solidFill>
                  <a:schemeClr val="bg1"/>
                </a:solidFill>
              </a:rPr>
              <a:t>Sadness or Tearfulness</a:t>
            </a:r>
          </a:p>
          <a:p>
            <a:pPr marL="400050" lvl="1" indent="-285750">
              <a:buClr>
                <a:schemeClr val="bg1"/>
              </a:buClr>
            </a:pPr>
            <a:r>
              <a:rPr lang="en-US" altLang="en-US" sz="2400" dirty="0">
                <a:solidFill>
                  <a:schemeClr val="bg1"/>
                </a:solidFill>
              </a:rPr>
              <a:t>Anger or Irritability</a:t>
            </a:r>
          </a:p>
          <a:p>
            <a:pPr marL="400050" lvl="1" indent="-285750">
              <a:buClr>
                <a:schemeClr val="bg1"/>
              </a:buClr>
            </a:pPr>
            <a:r>
              <a:rPr lang="en-US" altLang="en-US" sz="2400" dirty="0">
                <a:solidFill>
                  <a:schemeClr val="bg1"/>
                </a:solidFill>
              </a:rPr>
              <a:t>Feelings of inadequacy or worthlessness</a:t>
            </a:r>
          </a:p>
          <a:p>
            <a:pPr marL="400050" lvl="1" indent="-285750">
              <a:buClr>
                <a:schemeClr val="bg1"/>
              </a:buClr>
            </a:pPr>
            <a:r>
              <a:rPr lang="en-US" altLang="en-US" sz="2400" dirty="0">
                <a:solidFill>
                  <a:schemeClr val="bg1"/>
                </a:solidFill>
              </a:rPr>
              <a:t>Feeling of guilt</a:t>
            </a:r>
          </a:p>
          <a:p>
            <a:pPr marL="400050" lvl="1" indent="-285750">
              <a:buClr>
                <a:schemeClr val="bg1"/>
              </a:buClr>
            </a:pPr>
            <a:r>
              <a:rPr lang="en-US" altLang="en-US" sz="2400" dirty="0">
                <a:solidFill>
                  <a:schemeClr val="bg1"/>
                </a:solidFill>
              </a:rPr>
              <a:t>Loss of sense of “Safety”</a:t>
            </a:r>
          </a:p>
          <a:p>
            <a:pPr marL="400050" lvl="1" indent="-285750">
              <a:buClr>
                <a:schemeClr val="bg1"/>
              </a:buClr>
            </a:pPr>
            <a:r>
              <a:rPr lang="en-US" altLang="en-US" sz="2400" dirty="0">
                <a:solidFill>
                  <a:schemeClr val="bg1"/>
                </a:solidFill>
              </a:rPr>
              <a:t>Numb, withdrawn</a:t>
            </a:r>
          </a:p>
          <a:p>
            <a:pPr marL="400050" lvl="1" indent="-285750">
              <a:buClr>
                <a:schemeClr val="bg1"/>
              </a:buClr>
            </a:pPr>
            <a:r>
              <a:rPr lang="en-US" altLang="en-US" sz="2400" dirty="0">
                <a:solidFill>
                  <a:schemeClr val="bg1"/>
                </a:solidFill>
              </a:rPr>
              <a:t>Lack of enjoyment in favorite activities</a:t>
            </a:r>
          </a:p>
          <a:p>
            <a:pPr marL="400050" lvl="1" indent="-285750">
              <a:buClr>
                <a:schemeClr val="bg1"/>
              </a:buClr>
            </a:pPr>
            <a:r>
              <a:rPr lang="en-US" altLang="en-US" sz="2400" dirty="0">
                <a:solidFill>
                  <a:schemeClr val="bg1"/>
                </a:solidFill>
              </a:rPr>
              <a:t>Feelings of emptiness or hopelessness</a:t>
            </a:r>
          </a:p>
        </p:txBody>
      </p:sp>
      <p:sp>
        <p:nvSpPr>
          <p:cNvPr id="6" name="Title 1"/>
          <p:cNvSpPr>
            <a:spLocks noGrp="1"/>
          </p:cNvSpPr>
          <p:nvPr>
            <p:ph type="title"/>
          </p:nvPr>
        </p:nvSpPr>
        <p:spPr>
          <a:xfrm>
            <a:off x="628650" y="152400"/>
            <a:ext cx="7886700" cy="914400"/>
          </a:xfrm>
        </p:spPr>
        <p:txBody>
          <a:bodyPr>
            <a:normAutofit/>
          </a:bodyPr>
          <a:lstStyle/>
          <a:p>
            <a:r>
              <a:rPr lang="en-US" altLang="en-US" dirty="0" smtClean="0"/>
              <a:t>Common Emotional Reactions Teen</a:t>
            </a:r>
            <a:endParaRPr lang="en-US" dirty="0"/>
          </a:p>
        </p:txBody>
      </p:sp>
      <p:pic>
        <p:nvPicPr>
          <p:cNvPr id="5" name="Content Placeholder 4" descr="a boy sits on the ground knees bent with his head burried in his arms. " title="Upset young boy"/>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9210" y="2336800"/>
            <a:ext cx="3406140" cy="3276600"/>
          </a:xfrm>
        </p:spPr>
      </p:pic>
    </p:spTree>
    <p:extLst>
      <p:ext uri="{BB962C8B-B14F-4D97-AF65-F5344CB8AC3E}">
        <p14:creationId xmlns:p14="http://schemas.microsoft.com/office/powerpoint/2010/main" val="330773364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sychological First Aid A Minnesota Community Support Model&amp;quot;&quot;/&gt;&lt;property id=&quot;20307&quot; value=&quot;396&quot;/&gt;&lt;/object&gt;&lt;object type=&quot;3&quot; unique_id=&quot;10004&quot;&gt;&lt;property id=&quot;20148&quot; value=&quot;5&quot;/&gt;&lt;property id=&quot;20300&quot; value=&quot;Slide 2 - &amp;quot;Psychological First Aid (PFA)&amp;quot;&quot;/&gt;&lt;property id=&quot;20307&quot; value=&quot;482&quot;/&gt;&lt;/object&gt;&lt;object type=&quot;3&quot; unique_id=&quot;10005&quot;&gt;&lt;property id=&quot;20148&quot; value=&quot;5&quot;/&gt;&lt;property id=&quot;20300&quot; value=&quot;Slide 3 - &amp;quot;Psychological First Aid Model&amp;quot;&quot;/&gt;&lt;property id=&quot;20307&quot; value=&quot;483&quot;/&gt;&lt;/object&gt;&lt;object type=&quot;3&quot; unique_id=&quot;10006&quot;&gt;&lt;property id=&quot;20148&quot; value=&quot;5&quot;/&gt;&lt;property id=&quot;20300&quot; value=&quot;Slide 4 - &amp;quot;What is Stress?&amp;quot;&quot;/&gt;&lt;property id=&quot;20307&quot; value=&quot;519&quot;/&gt;&lt;/object&gt;&lt;object type=&quot;3&quot; unique_id=&quot;10007&quot;&gt;&lt;property id=&quot;20148&quot; value=&quot;5&quot;/&gt;&lt;property id=&quot;20300&quot; value=&quot;Slide 5 - &amp;quot;Psychosocial Stress Response&amp;quot;&quot;/&gt;&lt;property id=&quot;20307&quot; value=&quot;485&quot;/&gt;&lt;/object&gt;&lt;object type=&quot;3&quot; unique_id=&quot;10008&quot;&gt;&lt;property id=&quot;20148&quot; value=&quot;5&quot;/&gt;&lt;property id=&quot;20300&quot; value=&quot;Slide 6 - &amp;quot;Common Physical Reactions Adults&amp;quot;&quot;/&gt;&lt;property id=&quot;20307&quot; value=&quot;486&quot;/&gt;&lt;/object&gt;&lt;object type=&quot;3&quot; unique_id=&quot;10009&quot;&gt;&lt;property id=&quot;20148&quot; value=&quot;5&quot;/&gt;&lt;property id=&quot;20300&quot; value=&quot;Slide 7 - &amp;quot;Common Physical Reactions Children / Youth&amp;quot;&quot;/&gt;&lt;property id=&quot;20307&quot; value=&quot;520&quot;/&gt;&lt;/object&gt;&lt;object type=&quot;3&quot; unique_id=&quot;10010&quot;&gt;&lt;property id=&quot;20148&quot; value=&quot;5&quot;/&gt;&lt;property id=&quot;20300&quot; value=&quot;Slide 8 - &amp;quot;Common Emotional Reactions Adults&amp;quot;&quot;/&gt;&lt;property id=&quot;20307&quot; value=&quot;521&quot;/&gt;&lt;/object&gt;&lt;object type=&quot;3&quot; unique_id=&quot;10011&quot;&gt;&lt;property id=&quot;20148&quot; value=&quot;5&quot;/&gt;&lt;property id=&quot;20300&quot; value=&quot;Slide 9 - &amp;quot;Common Emotional Reactions Children / Youth&amp;quot;&quot;/&gt;&lt;property id=&quot;20307&quot; value=&quot;522&quot;/&gt;&lt;/object&gt;&lt;object type=&quot;3&quot; unique_id=&quot;10012&quot;&gt;&lt;property id=&quot;20148&quot; value=&quot;5&quot;/&gt;&lt;property id=&quot;20300&quot; value=&quot;Slide 10 - &amp;quot;Common Behavioral Reactions Adults&amp;quot;&quot;/&gt;&lt;property id=&quot;20307&quot; value=&quot;523&quot;/&gt;&lt;/object&gt;&lt;object type=&quot;3&quot; unique_id=&quot;10013&quot;&gt;&lt;property id=&quot;20148&quot; value=&quot;5&quot;/&gt;&lt;property id=&quot;20300&quot; value=&quot;Slide 11 - &amp;quot;Common Behavioral Reactions Children / Youth&amp;quot;&quot;/&gt;&lt;property id=&quot;20307&quot; value=&quot;524&quot;/&gt;&lt;/object&gt;&lt;object type=&quot;3&quot; unique_id=&quot;10014&quot;&gt;&lt;property id=&quot;20148&quot; value=&quot;5&quot;/&gt;&lt;property id=&quot;20300&quot; value=&quot;Slide 12 - &amp;quot;Common Cognitive Reactions Adults&amp;quot;&quot;/&gt;&lt;property id=&quot;20307&quot; value=&quot;525&quot;/&gt;&lt;/object&gt;&lt;object type=&quot;3&quot; unique_id=&quot;10015&quot;&gt;&lt;property id=&quot;20148&quot; value=&quot;5&quot;/&gt;&lt;property id=&quot;20300&quot; value=&quot;Slide 13 - &amp;quot;Common Cognitive Reactions Children / Youth&amp;quot;&quot;/&gt;&lt;property id=&quot;20307&quot; value=&quot;526&quot;/&gt;&lt;/object&gt;&lt;object type=&quot;3&quot; unique_id=&quot;10016&quot;&gt;&lt;property id=&quot;20148&quot; value=&quot;5&quot;/&gt;&lt;property id=&quot;20300&quot; value=&quot;Slide 14 - &amp;quot;Common Faith &amp;amp; Spiritual Reactions  Adults &amp;amp; Children&amp;quot;&quot;/&gt;&lt;property id=&quot;20307&quot; value=&quot;527&quot;/&gt;&lt;/object&gt;&lt;object type=&quot;3&quot; unique_id=&quot;10017&quot;&gt;&lt;property id=&quot;20148&quot; value=&quot;5&quot;/&gt;&lt;property id=&quot;20300&quot; value=&quot;Slide 15 - &amp;quot;Common Sensory Reactions  Adults &amp;amp; Children&amp;quot;&quot;/&gt;&lt;property id=&quot;20307&quot; value=&quot;528&quot;/&gt;&lt;/object&gt;&lt;object type=&quot;3&quot; unique_id=&quot;10018&quot;&gt;&lt;property id=&quot;20148&quot; value=&quot;5&quot;/&gt;&lt;property id=&quot;20300&quot; value=&quot;Slide 16 - &amp;quot;An Event is More Stressful or  Traumatic When……&amp;quot;&quot;/&gt;&lt;property id=&quot;20307&quot; value=&quot;529&quot;/&gt;&lt;/object&gt;&lt;object type=&quot;3&quot; unique_id=&quot;10019&quot;&gt;&lt;property id=&quot;20148&quot; value=&quot;5&quot;/&gt;&lt;property id=&quot;20300&quot; value=&quot;Slide 17 - &amp;quot;What assists our Emotional Re-Adjustment?&amp;quot;&quot;/&gt;&lt;property id=&quot;20307&quot; value=&quot;530&quot;/&gt;&lt;/object&gt;&lt;object type=&quot;3&quot; unique_id=&quot;10020&quot;&gt;&lt;property id=&quot;20148&quot; value=&quot;5&quot;/&gt;&lt;property id=&quot;20300&quot; value=&quot;Slide 18 - &amp;quot;MN PFA Card&amp;quot;&quot;/&gt;&lt;property id=&quot;20307&quot; value=&quot;532&quot;/&gt;&lt;/object&gt;&lt;object type=&quot;3&quot; unique_id=&quot;10021&quot;&gt;&lt;property id=&quot;20148&quot; value=&quot;5&quot;/&gt;&lt;property id=&quot;20300&quot; value=&quot;Slide 19 - &amp;quot;Promote Safety&amp;quot;&quot;/&gt;&lt;property id=&quot;20307&quot; value=&quot;531&quot;/&gt;&lt;/object&gt;&lt;object type=&quot;3&quot; unique_id=&quot;10022&quot;&gt;&lt;property id=&quot;20148&quot; value=&quot;5&quot;/&gt;&lt;property id=&quot;20300&quot; value=&quot;Slide 20 - &amp;quot;Calm &amp;amp; Comfort&amp;quot;&quot;/&gt;&lt;property id=&quot;20307&quot; value=&quot;533&quot;/&gt;&lt;/object&gt;&lt;object type=&quot;3&quot; unique_id=&quot;10023&quot;&gt;&lt;property id=&quot;20148&quot; value=&quot;5&quot;/&gt;&lt;property id=&quot;20300&quot; value=&quot;Slide 21 - &amp;quot;Active Listening&amp;quot;&quot;/&gt;&lt;property id=&quot;20307&quot; value=&quot;534&quot;/&gt;&lt;/object&gt;&lt;object type=&quot;3&quot; unique_id=&quot;10024&quot;&gt;&lt;property id=&quot;20148&quot; value=&quot;5&quot;/&gt;&lt;property id=&quot;20300&quot; value=&quot;Slide 22 - &amp;quot;Active Understanding&amp;quot;&quot;/&gt;&lt;property id=&quot;20307&quot; value=&quot;535&quot;/&gt;&lt;/object&gt;&lt;object type=&quot;3&quot; unique_id=&quot;10025&quot;&gt;&lt;property id=&quot;20148&quot; value=&quot;5&quot;/&gt;&lt;property id=&quot;20300&quot; value=&quot;Slide 23 - &amp;quot;Agitation&amp;quot;&quot;/&gt;&lt;property id=&quot;20307&quot; value=&quot;536&quot;/&gt;&lt;/object&gt;&lt;object type=&quot;3&quot; unique_id=&quot;10026&quot;&gt;&lt;property id=&quot;20148&quot; value=&quot;5&quot;/&gt;&lt;property id=&quot;20300&quot; value=&quot;Slide 24 - &amp;quot;Be Kind, Calm, and Compassionate&amp;quot;&quot;/&gt;&lt;property id=&quot;20307&quot; value=&quot;537&quot;/&gt;&lt;/object&gt;&lt;object type=&quot;3&quot; unique_id=&quot;10027&quot;&gt;&lt;property id=&quot;20148&quot; value=&quot;5&quot;/&gt;&lt;property id=&quot;20300&quot; value=&quot;Slide 25 - &amp;quot;Psychological First Aid Don’ts&amp;quot;&quot;/&gt;&lt;property id=&quot;20307&quot; value=&quot;538&quot;/&gt;&lt;/object&gt;&lt;object type=&quot;3&quot; unique_id=&quot;10028&quot;&gt;&lt;property id=&quot;20148&quot; value=&quot;5&quot;/&gt;&lt;property id=&quot;20300&quot; value=&quot;Slide 26 - &amp;quot;It is Not OK to suggest that…&amp;quot;&quot;/&gt;&lt;property id=&quot;20307&quot; value=&quot;539&quot;/&gt;&lt;/object&gt;&lt;object type=&quot;3&quot; unique_id=&quot;10029&quot;&gt;&lt;property id=&quot;20148&quot; value=&quot;5&quot;/&gt;&lt;property id=&quot;20300&quot; value=&quot;Slide 27 - &amp;quot;It is OK to…&amp;quot;&quot;/&gt;&lt;property id=&quot;20307&quot; value=&quot;540&quot;/&gt;&lt;/object&gt;&lt;object type=&quot;3&quot; unique_id=&quot;10030&quot;&gt;&lt;property id=&quot;20148&quot; value=&quot;5&quot;/&gt;&lt;property id=&quot;20300&quot; value=&quot;Slide 28 - &amp;quot;Provide Information on Coping&amp;quot;&quot;/&gt;&lt;property id=&quot;20307&quot; value=&quot;542&quot;/&gt;&lt;/object&gt;&lt;object type=&quot;3&quot; unique_id=&quot;10031&quot;&gt;&lt;property id=&quot;20148&quot; value=&quot;5&quot;/&gt;&lt;property id=&quot;20300&quot; value=&quot;Slide 29 - &amp;quot;Maladaptive  Coping Strategies &amp;quot;&quot;/&gt;&lt;property id=&quot;20307&quot; value=&quot;554&quot;/&gt;&lt;/object&gt;&lt;object type=&quot;3&quot; unique_id=&quot;10032&quot;&gt;&lt;property id=&quot;20148&quot; value=&quot;5&quot;/&gt;&lt;property id=&quot;20300&quot; value=&quot;Slide 30 - &amp;quot;Positive Coping Strategies &amp;quot;&quot;/&gt;&lt;property id=&quot;20307&quot; value=&quot;553&quot;/&gt;&lt;/object&gt;&lt;object type=&quot;3&quot; unique_id=&quot;10033&quot;&gt;&lt;property id=&quot;20148&quot; value=&quot;5&quot;/&gt;&lt;property id=&quot;20300&quot; value=&quot;Slide 31 - &amp;quot;Connectedness&amp;quot;&quot;/&gt;&lt;property id=&quot;20307&quot; value=&quot;541&quot;/&gt;&lt;/object&gt;&lt;object type=&quot;3&quot; unique_id=&quot;10034&quot;&gt;&lt;property id=&quot;20148&quot; value=&quot;5&quot;/&gt;&lt;property id=&quot;20300&quot; value=&quot;Slide 32 - &amp;quot;Look for….&amp;quot;&quot;/&gt;&lt;property id=&quot;20307&quot; value=&quot;543&quot;/&gt;&lt;/object&gt;&lt;object type=&quot;3&quot; unique_id=&quot;10035&quot;&gt;&lt;property id=&quot;20148&quot; value=&quot;5&quot;/&gt;&lt;property id=&quot;20300&quot; value=&quot;Slide 33 - &amp;quot;Alarm Bells/When to Refer&amp;quot;&quot;/&gt;&lt;property id=&quot;20307&quot; value=&quot;544&quot;/&gt;&lt;/object&gt;&lt;object type=&quot;3&quot; unique_id=&quot;10036&quot;&gt;&lt;property id=&quot;20148&quot; value=&quot;5&quot;/&gt;&lt;property id=&quot;20300&quot; value=&quot;Slide 34 - &amp;quot;Alarm Bells/When to Refer&amp;quot;&quot;/&gt;&lt;property id=&quot;20307&quot; value=&quot;545&quot;/&gt;&lt;/object&gt;&lt;object type=&quot;3&quot; unique_id=&quot;10037&quot;&gt;&lt;property id=&quot;20148&quot; value=&quot;5&quot;/&gt;&lt;property id=&quot;20300&quot; value=&quot;Slide 35 - &amp;quot;Self Empowerment&amp;quot;&quot;/&gt;&lt;property id=&quot;20307&quot; value=&quot;546&quot;/&gt;&lt;/object&gt;&lt;object type=&quot;3&quot; unique_id=&quot;10038&quot;&gt;&lt;property id=&quot;20148&quot; value=&quot;5&quot;/&gt;&lt;property id=&quot;20300&quot; value=&quot;Slide 36 - &amp;quot;Develop a Personal Resiliency Plan&amp;quot;&quot;/&gt;&lt;property id=&quot;20307&quot; value=&quot;547&quot;/&gt;&lt;/object&gt;&lt;object type=&quot;3&quot; unique_id=&quot;10039&quot;&gt;&lt;property id=&quot;20148&quot; value=&quot;5&quot;/&gt;&lt;property id=&quot;20300&quot; value=&quot;Slide 37 - &amp;quot;MN PFA User Resources&amp;quot;&quot;/&gt;&lt;property id=&quot;20307&quot; value=&quot;548&quot;/&gt;&lt;/object&gt;&lt;object type=&quot;3&quot; unique_id=&quot;10040&quot;&gt;&lt;property id=&quot;20148&quot; value=&quot;5&quot;/&gt;&lt;property id=&quot;20300&quot; value=&quot;Slide 38 - &amp;quot;Psychological First Aid Online Training&amp;quot;&quot;/&gt;&lt;property id=&quot;20307&quot; value=&quot;549&quot;/&gt;&lt;/object&gt;&lt;object type=&quot;3&quot; unique_id=&quot;10041&quot;&gt;&lt;property id=&quot;20148&quot; value=&quot;5&quot;/&gt;&lt;property id=&quot;20300&quot; value=&quot;Slide 39 - &amp;quot;For More Information&amp;quot;&quot;/&gt;&lt;property id=&quot;20307&quot; value=&quot;550&quot;/&gt;&lt;/object&gt;&lt;/object&gt;&lt;object type=&quot;8&quot; unique_id=&quot;10082&quot;&gt;&lt;/object&gt;&lt;/object&gt;&lt;/database&gt;"/>
  <p:tag name="MMPROD_NEXTUNIQUEID" val="10009"/>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purl.org/dc/elements/1.1/"/>
    <ds:schemaRef ds:uri="http://schemas.microsoft.com/office/2006/metadata/properties"/>
    <ds:schemaRef ds:uri="http://purl.org/dc/terms/"/>
    <ds:schemaRef ds:uri="http://schemas.microsoft.com/office/2006/documentManagement/types"/>
    <ds:schemaRef ds:uri="a340cd5a-8d85-4c94-8b3b-dcb04460a05d"/>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1853</TotalTime>
  <Words>3634</Words>
  <Application>Microsoft Office PowerPoint</Application>
  <PresentationFormat>On-screen Show (4:3)</PresentationFormat>
  <Paragraphs>337</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MS PGothic</vt:lpstr>
      <vt:lpstr>Arial</vt:lpstr>
      <vt:lpstr>Calibri</vt:lpstr>
      <vt:lpstr>NeueHaasGroteskText Std</vt:lpstr>
      <vt:lpstr>Tahoma</vt:lpstr>
      <vt:lpstr>Times New Roman</vt:lpstr>
      <vt:lpstr>Wingdings</vt:lpstr>
      <vt:lpstr>MN.IT</vt:lpstr>
      <vt:lpstr>Psychological First Aid A Minnesota Community Support Model</vt:lpstr>
      <vt:lpstr>Why Should You Learn Psychological First Aid (PFA)?</vt:lpstr>
      <vt:lpstr>What is Stress?</vt:lpstr>
      <vt:lpstr>Psychosocial Stress Response</vt:lpstr>
      <vt:lpstr>How Stress Works on Your Body</vt:lpstr>
      <vt:lpstr>Threat &amp; the Stress Response</vt:lpstr>
      <vt:lpstr>Fight, Flight, or Freeze</vt:lpstr>
      <vt:lpstr>Common Physical Reactions Teens</vt:lpstr>
      <vt:lpstr>Common Emotional Reactions Teen</vt:lpstr>
      <vt:lpstr>Common Behavioral Reactions Teens</vt:lpstr>
      <vt:lpstr>Common Cognitive Reactions Teens</vt:lpstr>
      <vt:lpstr>Common Sensory Reactions Teens</vt:lpstr>
      <vt:lpstr>Common Spiritual Reactions Teens</vt:lpstr>
      <vt:lpstr>What Helps Us Deal with Stress?</vt:lpstr>
      <vt:lpstr>Youth PFA Card</vt:lpstr>
      <vt:lpstr>Promote Safety</vt:lpstr>
      <vt:lpstr>Safety Remember Safety First!  Make a Plan</vt:lpstr>
      <vt:lpstr>Safety Make a Kit</vt:lpstr>
      <vt:lpstr>Calm Listen</vt:lpstr>
      <vt:lpstr>Calm Use Body Language</vt:lpstr>
      <vt:lpstr>Use Active Listening Skills  Verbal</vt:lpstr>
      <vt:lpstr>Calm Relax</vt:lpstr>
      <vt:lpstr>Connect Check In</vt:lpstr>
      <vt:lpstr>Alarm Bells/Get HELP Now! Talk with a Trusted Adult </vt:lpstr>
      <vt:lpstr>Connect Buddy Up</vt:lpstr>
      <vt:lpstr>Empowerment Think Positive</vt:lpstr>
      <vt:lpstr>Empowerment Accept Guidance</vt:lpstr>
      <vt:lpstr>Empower Take Action</vt:lpstr>
      <vt:lpstr>Teen PFA Resources</vt:lpstr>
      <vt:lpstr>For More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 - Teens</dc:title>
  <dc:subject>PowerPoint Template</dc:subject>
  <dc:creator/>
  <cp:keywords/>
  <dc:description>Version 1.1, Released 8-2016</dc:description>
  <cp:lastModifiedBy>McAdams, Toby (MDH)</cp:lastModifiedBy>
  <cp:revision>116</cp:revision>
  <dcterms:created xsi:type="dcterms:W3CDTF">2017-09-07T13:07:31Z</dcterms:created>
  <dcterms:modified xsi:type="dcterms:W3CDTF">2020-02-26T19:00:30Z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