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9" r:id="rId5"/>
    <p:sldId id="273" r:id="rId6"/>
    <p:sldId id="274" r:id="rId7"/>
    <p:sldId id="275" r:id="rId8"/>
    <p:sldId id="276" r:id="rId9"/>
  </p:sldIdLst>
  <p:sldSz cx="6858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A4BCC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81415" autoAdjust="0"/>
  </p:normalViewPr>
  <p:slideViewPr>
    <p:cSldViewPr snapToGrid="0" showGuides="1">
      <p:cViewPr varScale="1">
        <p:scale>
          <a:sx n="84" d="100"/>
          <a:sy n="84" d="100"/>
        </p:scale>
        <p:origin x="3228" y="84"/>
      </p:cViewPr>
      <p:guideLst>
        <p:guide orient="horz" pos="2160"/>
        <p:guide pos="2160"/>
        <p:guide orient="horz"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77EC3-D7F4-487E-A1AF-DBD88F5EFEEE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FBD4B-D501-435E-BD6C-50C73707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2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Caption:</a:t>
            </a:r>
            <a:r>
              <a:rPr lang="en-US" dirty="0"/>
              <a:t> Excessive alcohol use in Minnesota cost nearly $8 billion in 2019. Approximately $1,383 per person. </a:t>
            </a:r>
            <a:endParaRPr lang="en-US"/>
          </a:p>
          <a:p>
            <a:r>
              <a:rPr lang="en-US" b="1" dirty="0"/>
              <a:t>Alt text: </a:t>
            </a:r>
            <a:r>
              <a:rPr lang="en-US" dirty="0"/>
              <a:t>In the upper left corner is the MDH logo--a dark navy-blue lowercase letter “m” with a lime green lowercase letter “n” budding from it, beneath “Department of Health” is written in dark navy-blue capital letters. Centered below, “Excessive alcohol use in Minnesota cost nearly $8 billion in 2019” is written in dark navy-blue letters. Below the text is a lime green shape of the state of Minnesota, with a dark navy-blue shadow peeking out from its jagged edges. Sprinkled across the state, at irregular intervals, are dark navy-blue beer steins.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EFBD4B-D501-435E-BD6C-50C73707DD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98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Caption: </a:t>
            </a:r>
            <a:r>
              <a:rPr lang="en-US" dirty="0"/>
              <a:t>Over 40% of the costs of excessive drinking were paid by tax dollars.   </a:t>
            </a:r>
            <a:endParaRPr lang="en-US"/>
          </a:p>
          <a:p>
            <a:r>
              <a:rPr lang="en-US" b="1" dirty="0"/>
              <a:t>Alt text:</a:t>
            </a:r>
            <a:r>
              <a:rPr lang="en-US" dirty="0"/>
              <a:t> In the upper left corner is the MDH logo--a dark navy-blue lowercase letter “m” with a lime green lowercase letter “n” budding from it, beneath “Department of Health” is written in dark navy-blue capital letters. In the center of the page is a dark navy-blue outline of a capitol building, filled in lime green 40% horizontally. Written beneath in dark navy-blue letters is “Over 40% of the costs of excessive drinking were borne by government.”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EFBD4B-D501-435E-BD6C-50C73707DD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29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Caption: </a:t>
            </a:r>
            <a:r>
              <a:rPr lang="en-US" dirty="0"/>
              <a:t>Almost three-fourths of alcohol</a:t>
            </a:r>
            <a:r>
              <a:rPr lang="en-US" u="sng" dirty="0"/>
              <a:t>-</a:t>
            </a:r>
            <a:r>
              <a:rPr lang="en-US" dirty="0"/>
              <a:t>related costs were due to binge drinking. </a:t>
            </a:r>
          </a:p>
          <a:p>
            <a:r>
              <a:rPr lang="en-US" b="1" dirty="0"/>
              <a:t>Alt text:</a:t>
            </a:r>
            <a:r>
              <a:rPr lang="en-US" dirty="0"/>
              <a:t> In the upper left corner is the MDH logo--a dark navy-blue lowercase letter “m” with a lime green lowercase letter “n” budding from it, beneath “Department of Health” is written in dark navy-blue capital letters. Centered below, “Nearly 75% of alcohol-related costs in MN were due to binge drinking.” is written in dark navy-blue letters. Below the text is a dark navy-blue four-pack of beer with a lime green hops logo on the front, a dark navy-blue bottle of wine with a lime green seal, and two lime-green bottles of beer with a dark navy-blue label across the front. </a:t>
            </a:r>
            <a:endParaRPr lang="en-US"/>
          </a:p>
          <a:p>
            <a:br>
              <a:rPr lang="en-US" dirty="0"/>
            </a:br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EFBD4B-D501-435E-BD6C-50C73707DD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69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Caption: </a:t>
            </a:r>
            <a:r>
              <a:rPr lang="en-US" dirty="0"/>
              <a:t>The costs of excessive alcohol use includes costs related to health care, lost productivity, and other societal costs such as crime and motor vehicle crashes. </a:t>
            </a:r>
            <a:endParaRPr lang="en-US"/>
          </a:p>
          <a:p>
            <a:r>
              <a:rPr lang="en-US" b="1" dirty="0"/>
              <a:t>Alt text:</a:t>
            </a:r>
            <a:r>
              <a:rPr lang="en-US" dirty="0"/>
              <a:t> In the upper left corner is the MDH logo--a dark navy-blue lowercase letter “m” with a lime green lowercase letter “n” budding from it, beneath “Department of Health” is written in dark navy-blue capital letters. Centered below, “This cost is incurred in some of the following ways:” is written in dark navy-blue letters. Below, flush with the left side of the page, there are four dark navy-blue horizontally oriented wine bottles, arranged vertically, like bullet points. “Health care,” “lost productivity,” “crime,” and “motor vehicle crashes” are listed, individually, at the spout of each bottle. </a:t>
            </a:r>
            <a:endParaRPr lang="en-US" dirty="0">
              <a:cs typeface="Calibri"/>
            </a:endParaRPr>
          </a:p>
          <a:p>
            <a:br>
              <a:rPr lang="en-US" dirty="0"/>
            </a:br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EFBD4B-D501-435E-BD6C-50C73707DD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69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Caption: </a:t>
            </a:r>
            <a:r>
              <a:rPr lang="en-US"/>
              <a:t>Do you drink too much alcohol? Take the quick assessment to find out and make a personalized plan for drinking less.   </a:t>
            </a:r>
          </a:p>
          <a:p>
            <a:r>
              <a:rPr lang="en-US" b="1" dirty="0"/>
              <a:t>Alt text:</a:t>
            </a:r>
            <a:r>
              <a:rPr lang="en-US"/>
              <a:t> In the upper left corner is the MDH logo--a dark navy-blue lowercase letter “m” with a lime green lowercase letter “n” budding from it, beneath “Department of Health” is written in dark navy-blue capital letters. In the middle of the page, “Take the assessment to reflect on your drinking habits and plan how to reach your goals.” is written in dark navy-blue letters. Two dark navy-blue hands stemming from the center bottom of the page cup a lime green heart shape. </a:t>
            </a:r>
          </a:p>
          <a:p>
            <a:endParaRPr lang="en-US" dirty="0">
              <a:cs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EFBD4B-D501-435E-BD6C-50C73707DD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07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1 col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84643C7-3E80-48D3-8F14-345102C9024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0"/>
            <a:ext cx="6872654" cy="6857999"/>
          </a:xfrm>
          <a:solidFill>
            <a:schemeClr val="bg1">
              <a:lumMod val="95000"/>
            </a:schemeClr>
          </a:solidFill>
        </p:spPr>
        <p:txBody>
          <a:bodyPr anchor="b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sz="1200" dirty="0"/>
              <a:t>CLICK TO INSERT PICTURE INTO BACKGROUND</a:t>
            </a:r>
            <a:endParaRPr lang="en-US" dirty="0"/>
          </a:p>
        </p:txBody>
      </p:sp>
      <p:sp>
        <p:nvSpPr>
          <p:cNvPr id="2" name="Title 3"/>
          <p:cNvSpPr>
            <a:spLocks noGrp="1"/>
          </p:cNvSpPr>
          <p:nvPr>
            <p:ph type="title" hasCustomPrompt="1"/>
          </p:nvPr>
        </p:nvSpPr>
        <p:spPr bwMode="gray">
          <a:xfrm>
            <a:off x="633046" y="1447800"/>
            <a:ext cx="5611446" cy="4730259"/>
          </a:xfrm>
        </p:spPr>
        <p:txBody>
          <a:bodyPr anchor="ctr">
            <a:normAutofit/>
          </a:bodyPr>
          <a:lstStyle>
            <a:lvl1pPr algn="ctr">
              <a:defRPr sz="5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Regular text</a:t>
            </a:r>
            <a:br>
              <a:rPr lang="en-US" dirty="0"/>
            </a:br>
            <a:r>
              <a:rPr lang="en-US" dirty="0"/>
              <a:t>populates within the middle of this region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D4C95E-4862-4DF7-9FBE-11B9D181AC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4653" y="0"/>
            <a:ext cx="6872654" cy="10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5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blu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19EAD8-8380-4733-A4E3-5A93F232F061}"/>
              </a:ext>
            </a:extLst>
          </p:cNvPr>
          <p:cNvSpPr/>
          <p:nvPr userDrawn="1"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A4B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198120"/>
            <a:ext cx="5185954" cy="5593080"/>
          </a:xfrm>
          <a:noFill/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4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Regular text populates within the middle of the region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A49318-EDBA-4657-A568-A0A1736513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0" y="5791200"/>
            <a:ext cx="6853828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3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col lt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67D8DCE-B216-43A5-A3AE-94C5BD708BBF}"/>
              </a:ext>
            </a:extLst>
          </p:cNvPr>
          <p:cNvSpPr/>
          <p:nvPr userDrawn="1"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198120"/>
            <a:ext cx="5185954" cy="5593080"/>
          </a:xfrm>
          <a:noFill/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4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Regular text populates within the middle of the region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A49318-EDBA-4657-A568-A0A1736513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0" y="5791200"/>
            <a:ext cx="6853828" cy="106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63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col lt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67D8DCE-B216-43A5-A3AE-94C5BD708BBF}"/>
              </a:ext>
            </a:extLst>
          </p:cNvPr>
          <p:cNvSpPr/>
          <p:nvPr userDrawn="1"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198120"/>
            <a:ext cx="5185954" cy="5593080"/>
          </a:xfrm>
          <a:noFill/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5000" baseline="0">
                <a:solidFill>
                  <a:schemeClr val="accent1"/>
                </a:solidFill>
                <a:latin typeface="Brandon Grotesque Light" panose="020B0303020203060202" pitchFamily="34" charset="0"/>
              </a:defRPr>
            </a:lvl1pPr>
          </a:lstStyle>
          <a:p>
            <a:r>
              <a:rPr lang="en-US" dirty="0"/>
              <a:t>Light text populates within the middle of the region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A49318-EDBA-4657-A568-A0A1736513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3" y="5791200"/>
            <a:ext cx="6853822" cy="106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096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plain blu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19EAD8-8380-4733-A4E3-5A93F232F061}"/>
              </a:ext>
            </a:extLst>
          </p:cNvPr>
          <p:cNvSpPr/>
          <p:nvPr userDrawn="1"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A4B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685800"/>
            <a:ext cx="5185954" cy="5448300"/>
          </a:xfrm>
          <a:noFill/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5000" baseline="0">
                <a:solidFill>
                  <a:schemeClr val="accent1"/>
                </a:solidFill>
                <a:latin typeface="Brandon Grotesque Light" panose="020B0303020203060202" pitchFamily="34" charset="0"/>
              </a:defRPr>
            </a:lvl1pPr>
          </a:lstStyle>
          <a:p>
            <a:r>
              <a:rPr lang="en-US" dirty="0"/>
              <a:t>UPPERCASE LIGHT TEXT POPULATES WITHIN THE MIDDLE OF THE REGION</a:t>
            </a:r>
          </a:p>
        </p:txBody>
      </p:sp>
    </p:spTree>
    <p:extLst>
      <p:ext uri="{BB962C8B-B14F-4D97-AF65-F5344CB8AC3E}">
        <p14:creationId xmlns:p14="http://schemas.microsoft.com/office/powerpoint/2010/main" val="3826666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ltgray solid with 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19EAD8-8380-4733-A4E3-5A93F232F061}"/>
              </a:ext>
            </a:extLst>
          </p:cNvPr>
          <p:cNvSpPr/>
          <p:nvPr userDrawn="1"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685800"/>
            <a:ext cx="5185954" cy="5448300"/>
          </a:xfrm>
          <a:noFill/>
        </p:spPr>
        <p:txBody>
          <a:bodyPr anchor="ctr">
            <a:normAutofit/>
          </a:bodyPr>
          <a:lstStyle>
            <a:lvl1pPr marL="0" algn="ctr">
              <a:lnSpc>
                <a:spcPct val="150000"/>
              </a:lnSpc>
              <a:spcAft>
                <a:spcPts val="0"/>
              </a:spcAft>
              <a:defRPr sz="4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Regular text populates within the middle of the region</a:t>
            </a:r>
          </a:p>
        </p:txBody>
      </p:sp>
    </p:spTree>
    <p:extLst>
      <p:ext uri="{BB962C8B-B14F-4D97-AF65-F5344CB8AC3E}">
        <p14:creationId xmlns:p14="http://schemas.microsoft.com/office/powerpoint/2010/main" val="4261699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685800"/>
            <a:ext cx="5185954" cy="5448300"/>
          </a:xfrm>
          <a:noFill/>
        </p:spPr>
        <p:txBody>
          <a:bodyPr anchor="t">
            <a:normAutofit/>
          </a:bodyPr>
          <a:lstStyle>
            <a:lvl1pPr marL="0" algn="l">
              <a:lnSpc>
                <a:spcPct val="100000"/>
              </a:lnSpc>
              <a:spcAft>
                <a:spcPts val="0"/>
              </a:spcAft>
              <a:defRPr sz="4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Regular text populates within the middle of the region</a:t>
            </a:r>
          </a:p>
        </p:txBody>
      </p:sp>
    </p:spTree>
    <p:extLst>
      <p:ext uri="{BB962C8B-B14F-4D97-AF65-F5344CB8AC3E}">
        <p14:creationId xmlns:p14="http://schemas.microsoft.com/office/powerpoint/2010/main" val="343527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on co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1066800"/>
            <a:ext cx="5185954" cy="5067300"/>
          </a:xfrm>
          <a:noFill/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4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Regular text</a:t>
            </a:r>
            <a:br>
              <a:rPr lang="en-US" dirty="0"/>
            </a:br>
            <a:r>
              <a:rPr lang="en-US" dirty="0"/>
              <a:t>populates within the middle of the region.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549519-3E03-4BD7-AA4E-84BA89B4E5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6853829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987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 userDrawn="1">
          <p15:clr>
            <a:srgbClr val="FBAE40"/>
          </p15:clr>
        </p15:guide>
        <p15:guide id="2" pos="2822" userDrawn="1">
          <p15:clr>
            <a:srgbClr val="FBAE40"/>
          </p15:clr>
        </p15:guide>
        <p15:guide id="3" pos="2916" userDrawn="1">
          <p15:clr>
            <a:srgbClr val="FBAE40"/>
          </p15:clr>
        </p15:guide>
        <p15:guide id="4" pos="3173" userDrawn="1">
          <p15:clr>
            <a:srgbClr val="FBAE40"/>
          </p15:clr>
        </p15:guide>
        <p15:guide id="5" pos="3254" userDrawn="1">
          <p15:clr>
            <a:srgbClr val="9FCC3B"/>
          </p15:clr>
        </p15:guide>
        <p15:guide id="6" pos="4226" userDrawn="1">
          <p15:clr>
            <a:srgbClr val="FBAE40"/>
          </p15:clr>
        </p15:guide>
        <p15:guide id="7" pos="1499" userDrawn="1">
          <p15:clr>
            <a:srgbClr val="FBAE40"/>
          </p15:clr>
        </p15:guide>
        <p15:guide id="8" pos="1404" userDrawn="1">
          <p15:clr>
            <a:srgbClr val="FBAE40"/>
          </p15:clr>
        </p15:guide>
        <p15:guide id="9" pos="1148" userDrawn="1">
          <p15:clr>
            <a:srgbClr val="FBAE40"/>
          </p15:clr>
        </p15:guide>
        <p15:guide id="10" pos="1067" userDrawn="1">
          <p15:clr>
            <a:srgbClr val="FBAE40"/>
          </p15:clr>
        </p15:guide>
        <p15:guide id="11" pos="95" userDrawn="1">
          <p15:clr>
            <a:srgbClr val="FBAE40"/>
          </p15:clr>
        </p15:guide>
        <p15:guide id="12" pos="2120" userDrawn="1">
          <p15:clr>
            <a:srgbClr val="FBAE40"/>
          </p15:clr>
        </p15:guide>
        <p15:guide id="13" pos="2201" userDrawn="1">
          <p15:clr>
            <a:srgbClr val="FBAE40"/>
          </p15:clr>
        </p15:guide>
        <p15:guide id="14" pos="1107" userDrawn="1">
          <p15:clr>
            <a:srgbClr val="FBAE40"/>
          </p15:clr>
        </p15:guide>
        <p15:guide id="15" pos="321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one col whit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687754" y="685800"/>
            <a:ext cx="5502031" cy="5448300"/>
          </a:xfrm>
          <a:noFill/>
        </p:spPr>
        <p:txBody>
          <a:bodyPr anchor="ctr">
            <a:normAutofit/>
          </a:bodyPr>
          <a:lstStyle>
            <a:lvl1pPr marL="0" algn="ctr">
              <a:lnSpc>
                <a:spcPct val="125000"/>
              </a:lnSpc>
              <a:spcAft>
                <a:spcPts val="0"/>
              </a:spcAft>
              <a:defRPr sz="3000" baseline="0">
                <a:solidFill>
                  <a:schemeClr val="accent1"/>
                </a:solidFill>
                <a:latin typeface="Brandon Grotesque Regular" panose="020B0503020203060202" pitchFamily="34" charset="0"/>
              </a:defRPr>
            </a:lvl1pPr>
          </a:lstStyle>
          <a:p>
            <a:r>
              <a:rPr lang="en-US" dirty="0"/>
              <a:t>UPPERCASE REGULAR TEXT POPULATES WITHIN THE MIDDLE OF THE REGION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A0DD5E-AC4C-4354-AAA7-769118E7DD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858000" cy="106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672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blugray/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F278A20-AE3A-4F68-8C14-D9B7DFE2B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V="1">
            <a:off x="5071" y="0"/>
            <a:ext cx="3621531" cy="685274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626602" y="333213"/>
            <a:ext cx="2851689" cy="6222569"/>
          </a:xfrm>
        </p:spPr>
        <p:txBody>
          <a:bodyPr anchor="b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 sz="3000"/>
            </a:lvl1pPr>
            <a:lvl2pPr marL="396880" indent="0" algn="ctr">
              <a:buNone/>
              <a:defRPr/>
            </a:lvl2pPr>
            <a:lvl3pPr marL="741373" indent="0" algn="ctr">
              <a:buNone/>
              <a:defRPr/>
            </a:lvl3pPr>
            <a:lvl4pPr marL="1087450" indent="0" algn="ctr">
              <a:buNone/>
              <a:defRPr/>
            </a:lvl4pPr>
            <a:lvl5pPr marL="1431943" indent="0" algn="ctr">
              <a:buNone/>
              <a:defRPr/>
            </a:lvl5pPr>
          </a:lstStyle>
          <a:p>
            <a:pPr lvl="0"/>
            <a:r>
              <a:rPr lang="en-US" dirty="0"/>
              <a:t>UPPERCASE REGULAR</a:t>
            </a:r>
            <a:br>
              <a:rPr lang="en-US" dirty="0"/>
            </a:br>
            <a:r>
              <a:rPr lang="en-US" dirty="0"/>
              <a:t>TEXT POPULATES WITHIN THIS REGION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495946" y="333214"/>
            <a:ext cx="2735451" cy="6222567"/>
          </a:xfrm>
          <a:noFill/>
        </p:spPr>
        <p:txBody>
          <a:bodyPr anchor="t">
            <a:normAutofit/>
          </a:bodyPr>
          <a:lstStyle>
            <a:lvl1pPr marL="0" algn="ctr">
              <a:lnSpc>
                <a:spcPct val="150000"/>
              </a:lnSpc>
              <a:spcAft>
                <a:spcPts val="0"/>
              </a:spcAft>
              <a:defRPr sz="3000" baseline="0">
                <a:solidFill>
                  <a:schemeClr val="accent1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en-US" dirty="0"/>
              <a:t>BOLD TEXT POPULATES WITHIN THIS REGION</a:t>
            </a:r>
          </a:p>
        </p:txBody>
      </p:sp>
    </p:spTree>
    <p:extLst>
      <p:ext uri="{BB962C8B-B14F-4D97-AF65-F5344CB8AC3E}">
        <p14:creationId xmlns:p14="http://schemas.microsoft.com/office/powerpoint/2010/main" val="663908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>
          <p15:clr>
            <a:srgbClr val="FBAE40"/>
          </p15:clr>
        </p15:guide>
        <p15:guide id="2" orient="horz" pos="230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white/lt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2E351051-5404-459D-A97E-66721C2198F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0"/>
            <a:ext cx="6872654" cy="685799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r">
              <a:buNone/>
              <a:defRPr sz="1200"/>
            </a:lvl1pPr>
          </a:lstStyle>
          <a:p>
            <a:r>
              <a:rPr lang="en-US" sz="1200" dirty="0"/>
              <a:t>CLICK TO INSERT PICTURE</a:t>
            </a:r>
            <a:br>
              <a:rPr lang="en-US" sz="1200" dirty="0"/>
            </a:br>
            <a:r>
              <a:rPr lang="en-US" sz="1200" dirty="0"/>
              <a:t>INTO RIGHT BACKGROUND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278A20-AE3A-4F68-8C14-D9B7DFE2B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V="1">
            <a:off x="0" y="0"/>
            <a:ext cx="3613883" cy="68527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495946" y="333214"/>
            <a:ext cx="2735451" cy="6222567"/>
          </a:xfrm>
          <a:noFill/>
        </p:spPr>
        <p:txBody>
          <a:bodyPr anchor="ctr">
            <a:normAutofit/>
          </a:bodyPr>
          <a:lstStyle>
            <a:lvl1pPr marL="0" algn="l">
              <a:lnSpc>
                <a:spcPct val="100000"/>
              </a:lnSpc>
              <a:spcAft>
                <a:spcPts val="0"/>
              </a:spcAft>
              <a:defRPr sz="4000" baseline="0">
                <a:solidFill>
                  <a:schemeClr val="accent1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en-US" dirty="0"/>
              <a:t>Bold text populates within this region</a:t>
            </a:r>
          </a:p>
        </p:txBody>
      </p:sp>
    </p:spTree>
    <p:extLst>
      <p:ext uri="{BB962C8B-B14F-4D97-AF65-F5344CB8AC3E}">
        <p14:creationId xmlns:p14="http://schemas.microsoft.com/office/powerpoint/2010/main" val="555956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>
          <p15:clr>
            <a:srgbClr val="FBAE40"/>
          </p15:clr>
        </p15:guide>
        <p15:guide id="2" orient="horz" pos="23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gray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5B00A32-F8A1-4EF0-AB6B-81DFA9EBFE4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-14225"/>
            <a:ext cx="6858000" cy="6858000"/>
          </a:xfrm>
        </p:spPr>
        <p:txBody>
          <a:bodyPr anchor="b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sz="1200" dirty="0"/>
              <a:t>CLICK TO INSERT PICTURE INTO BACKGROUND</a:t>
            </a:r>
            <a:endParaRPr lang="en-US" dirty="0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B0181E0B-7C6A-4323-90C7-7D6D6D886D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18234" y="-1618235"/>
            <a:ext cx="3621531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66428" y="73854"/>
            <a:ext cx="5620072" cy="3256086"/>
          </a:xfrm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4000"/>
            </a:lvl1pPr>
            <a:lvl2pPr marL="396880" indent="0" algn="ctr">
              <a:buNone/>
              <a:defRPr/>
            </a:lvl2pPr>
            <a:lvl3pPr marL="741373" indent="0" algn="ctr">
              <a:buNone/>
              <a:defRPr/>
            </a:lvl3pPr>
            <a:lvl4pPr marL="1087450" indent="0" algn="ctr">
              <a:buNone/>
              <a:defRPr/>
            </a:lvl4pPr>
            <a:lvl5pPr marL="1431943" indent="0" algn="ctr">
              <a:buNone/>
              <a:defRPr/>
            </a:lvl5pPr>
          </a:lstStyle>
          <a:p>
            <a:pPr lvl="0"/>
            <a:r>
              <a:rPr lang="en-US" dirty="0"/>
              <a:t>Regular text</a:t>
            </a:r>
            <a:br>
              <a:rPr lang="en-US" dirty="0"/>
            </a:br>
            <a:r>
              <a:rPr lang="en-US" dirty="0"/>
              <a:t>populates within the middle of this region</a:t>
            </a:r>
          </a:p>
        </p:txBody>
      </p:sp>
    </p:spTree>
    <p:extLst>
      <p:ext uri="{BB962C8B-B14F-4D97-AF65-F5344CB8AC3E}">
        <p14:creationId xmlns:p14="http://schemas.microsoft.com/office/powerpoint/2010/main" val="2627307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 userDrawn="1">
          <p15:clr>
            <a:srgbClr val="FBAE40"/>
          </p15:clr>
        </p15:guide>
        <p15:guide id="2" orient="horz" pos="230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blugray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5B00A32-F8A1-4EF0-AB6B-81DFA9EBFE4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-14225"/>
            <a:ext cx="6858000" cy="6858000"/>
          </a:xfrm>
        </p:spPr>
        <p:txBody>
          <a:bodyPr anchor="b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sz="1200" dirty="0"/>
              <a:t>CLICK TO INSERT PICTURE INTO BACKGROUND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81E0B-7C6A-4323-90C7-7D6D6D886D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620865" y="-1615606"/>
            <a:ext cx="3621531" cy="685274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14102" y="259080"/>
            <a:ext cx="5389517" cy="307086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4000"/>
            </a:lvl1pPr>
            <a:lvl2pPr marL="396880" indent="0" algn="ctr">
              <a:buNone/>
              <a:defRPr/>
            </a:lvl2pPr>
            <a:lvl3pPr marL="741373" indent="0" algn="ctr">
              <a:buNone/>
              <a:defRPr/>
            </a:lvl3pPr>
            <a:lvl4pPr marL="1087450" indent="0" algn="ctr">
              <a:buNone/>
              <a:defRPr/>
            </a:lvl4pPr>
            <a:lvl5pPr marL="1431943" indent="0" algn="ctr">
              <a:buNone/>
              <a:defRPr/>
            </a:lvl5pPr>
          </a:lstStyle>
          <a:p>
            <a:pPr lvl="0"/>
            <a:r>
              <a:rPr lang="en-US" dirty="0"/>
              <a:t>Regular text</a:t>
            </a:r>
            <a:br>
              <a:rPr lang="en-US" dirty="0"/>
            </a:br>
            <a:r>
              <a:rPr lang="en-US" dirty="0"/>
              <a:t>populates within the middle of this region</a:t>
            </a:r>
          </a:p>
        </p:txBody>
      </p:sp>
    </p:spTree>
    <p:extLst>
      <p:ext uri="{BB962C8B-B14F-4D97-AF65-F5344CB8AC3E}">
        <p14:creationId xmlns:p14="http://schemas.microsoft.com/office/powerpoint/2010/main" val="32156880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 userDrawn="1">
          <p15:clr>
            <a:srgbClr val="FBAE40"/>
          </p15:clr>
        </p15:guide>
        <p15:guide id="2" orient="horz" pos="230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photo/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5B00A32-F8A1-4EF0-AB6B-81DFA9EBFE4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-14225"/>
            <a:ext cx="6858000" cy="6858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sz="1200" dirty="0"/>
              <a:t>CLICK TO INSERT PICTURE INTO UPPER HALF BACKGROUND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81E0B-7C6A-4323-90C7-7D6D6D886D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1624688" y="1610463"/>
            <a:ext cx="3613883" cy="685274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76095" y="3612784"/>
            <a:ext cx="5450477" cy="2927501"/>
          </a:xfrm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4000"/>
            </a:lvl1pPr>
            <a:lvl2pPr marL="396880" indent="0" algn="ctr">
              <a:buNone/>
              <a:defRPr/>
            </a:lvl2pPr>
            <a:lvl3pPr marL="741373" indent="0" algn="ctr">
              <a:buNone/>
              <a:defRPr/>
            </a:lvl3pPr>
            <a:lvl4pPr marL="1087450" indent="0" algn="ctr">
              <a:buNone/>
              <a:defRPr/>
            </a:lvl4pPr>
            <a:lvl5pPr marL="1431943" indent="0" algn="ctr">
              <a:buNone/>
              <a:defRPr/>
            </a:lvl5pPr>
          </a:lstStyle>
          <a:p>
            <a:pPr lvl="0"/>
            <a:r>
              <a:rPr lang="en-US" dirty="0"/>
              <a:t>Regular text</a:t>
            </a:r>
            <a:br>
              <a:rPr lang="en-US" dirty="0"/>
            </a:br>
            <a:r>
              <a:rPr lang="en-US" dirty="0"/>
              <a:t>populates within the middle of this region</a:t>
            </a:r>
          </a:p>
        </p:txBody>
      </p:sp>
    </p:spTree>
    <p:extLst>
      <p:ext uri="{BB962C8B-B14F-4D97-AF65-F5344CB8AC3E}">
        <p14:creationId xmlns:p14="http://schemas.microsoft.com/office/powerpoint/2010/main" val="1916436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 userDrawn="1">
          <p15:clr>
            <a:srgbClr val="FBAE40"/>
          </p15:clr>
        </p15:guide>
        <p15:guide id="2" orient="horz" pos="230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UPPER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836023" y="563880"/>
            <a:ext cx="5185954" cy="5219051"/>
          </a:xfrm>
          <a:noFill/>
        </p:spPr>
        <p:txBody>
          <a:bodyPr anchor="ctr">
            <a:normAutofit/>
          </a:bodyPr>
          <a:lstStyle>
            <a:lvl1pPr marL="0" algn="ctr">
              <a:spcAft>
                <a:spcPts val="0"/>
              </a:spcAft>
              <a:defRPr sz="5000" baseline="0">
                <a:solidFill>
                  <a:schemeClr val="accent1"/>
                </a:solidFill>
                <a:latin typeface="Brandon Grotesque Light" panose="020B0303020203060202" pitchFamily="34" charset="0"/>
              </a:defRPr>
            </a:lvl1pPr>
          </a:lstStyle>
          <a:p>
            <a:r>
              <a:rPr lang="en-US" dirty="0"/>
              <a:t>UPPERCASE LIGHT TEXT POPULATES WITHIN THE MIDDLE OF THE REGION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3BA102-2EF7-4F36-89F5-A090DB3AE1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1" y="5782931"/>
            <a:ext cx="6857998" cy="106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59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0">
          <p15:clr>
            <a:srgbClr val="FBAE40"/>
          </p15:clr>
        </p15:guide>
        <p15:guide id="2" pos="2822">
          <p15:clr>
            <a:srgbClr val="FBAE40"/>
          </p15:clr>
        </p15:guide>
        <p15:guide id="3" pos="2916">
          <p15:clr>
            <a:srgbClr val="FBAE40"/>
          </p15:clr>
        </p15:guide>
        <p15:guide id="4" pos="3173">
          <p15:clr>
            <a:srgbClr val="FBAE40"/>
          </p15:clr>
        </p15:guide>
        <p15:guide id="5" pos="3254">
          <p15:clr>
            <a:srgbClr val="9FCC3B"/>
          </p15:clr>
        </p15:guide>
        <p15:guide id="6" pos="4226">
          <p15:clr>
            <a:srgbClr val="FBAE40"/>
          </p15:clr>
        </p15:guide>
        <p15:guide id="7" pos="1499">
          <p15:clr>
            <a:srgbClr val="FBAE40"/>
          </p15:clr>
        </p15:guide>
        <p15:guide id="8" pos="1404">
          <p15:clr>
            <a:srgbClr val="FBAE40"/>
          </p15:clr>
        </p15:guide>
        <p15:guide id="9" pos="1148">
          <p15:clr>
            <a:srgbClr val="FBAE40"/>
          </p15:clr>
        </p15:guide>
        <p15:guide id="10" pos="1067">
          <p15:clr>
            <a:srgbClr val="FBAE40"/>
          </p15:clr>
        </p15:guide>
        <p15:guide id="11" pos="95">
          <p15:clr>
            <a:srgbClr val="FBAE40"/>
          </p15:clr>
        </p15:guide>
        <p15:guide id="12" pos="2120">
          <p15:clr>
            <a:srgbClr val="FBAE40"/>
          </p15:clr>
        </p15:guide>
        <p15:guide id="13" pos="2201">
          <p15:clr>
            <a:srgbClr val="FBAE40"/>
          </p15:clr>
        </p15:guide>
        <p15:guide id="14" pos="1107">
          <p15:clr>
            <a:srgbClr val="FBAE40"/>
          </p15:clr>
        </p15:guide>
        <p15:guide id="15" pos="321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195" y="701748"/>
            <a:ext cx="6043613" cy="11270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07195" y="2019302"/>
            <a:ext cx="2957513" cy="4157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Bullet 32</a:t>
            </a:r>
          </a:p>
          <a:p>
            <a:pPr lvl="1"/>
            <a:r>
              <a:rPr lang="en-US" dirty="0"/>
              <a:t>Bullet 30</a:t>
            </a:r>
          </a:p>
          <a:p>
            <a:pPr lvl="2"/>
            <a:r>
              <a:rPr lang="en-US" dirty="0"/>
              <a:t>Bullet 28</a:t>
            </a:r>
          </a:p>
          <a:p>
            <a:pPr lvl="3"/>
            <a:r>
              <a:rPr lang="en-US" dirty="0"/>
              <a:t>Bullet 26</a:t>
            </a:r>
          </a:p>
          <a:p>
            <a:pPr lvl="4"/>
            <a:r>
              <a:rPr lang="en-US" dirty="0"/>
              <a:t>Bullet 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24730" y="6356353"/>
            <a:ext cx="78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1" spc="201" baseline="0">
                <a:solidFill>
                  <a:schemeClr val="accent1"/>
                </a:solidFill>
              </a:defRPr>
            </a:lvl1pPr>
          </a:lstStyle>
          <a:p>
            <a:fld id="{C77968C3-7B7E-411D-B105-08F43D0B3F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4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2" r:id="rId2"/>
    <p:sldLayoutId id="2147483667" r:id="rId3"/>
    <p:sldLayoutId id="2147483668" r:id="rId4"/>
    <p:sldLayoutId id="2147483676" r:id="rId5"/>
    <p:sldLayoutId id="2147483649" r:id="rId6"/>
    <p:sldLayoutId id="2147483673" r:id="rId7"/>
    <p:sldLayoutId id="2147483674" r:id="rId8"/>
    <p:sldLayoutId id="2147483666" r:id="rId9"/>
    <p:sldLayoutId id="2147483677" r:id="rId10"/>
    <p:sldLayoutId id="2147483678" r:id="rId11"/>
    <p:sldLayoutId id="2147483681" r:id="rId12"/>
    <p:sldLayoutId id="2147483675" r:id="rId13"/>
    <p:sldLayoutId id="2147483679" r:id="rId14"/>
    <p:sldLayoutId id="2147483680" r:id="rId15"/>
  </p:sldLayoutIdLst>
  <p:hf hdr="0"/>
  <p:txStyles>
    <p:titleStyle>
      <a:lvl1pPr algn="ctr" defTabSz="914411" rtl="0" eaLnBrk="1" latinLnBrk="0" hangingPunct="1">
        <a:lnSpc>
          <a:spcPct val="90000"/>
        </a:lnSpc>
        <a:spcBef>
          <a:spcPct val="0"/>
        </a:spcBef>
        <a:buNone/>
        <a:defRPr sz="4000" b="0" kern="1200" spc="-100" baseline="0">
          <a:solidFill>
            <a:schemeClr val="accent1"/>
          </a:solidFill>
          <a:latin typeface="Brandon Grotesque Bold" panose="020B0803020203060202" pitchFamily="34" charset="0"/>
          <a:ea typeface="+mj-ea"/>
          <a:cs typeface="+mj-cs"/>
        </a:defRPr>
      </a:lvl1pPr>
    </p:titleStyle>
    <p:bodyStyle>
      <a:lvl1pPr marL="0" indent="-365765" algn="l" defTabSz="914411" rtl="0" eaLnBrk="1" latinLnBrk="0" hangingPunct="1">
        <a:lnSpc>
          <a:spcPct val="100000"/>
        </a:lnSpc>
        <a:spcBef>
          <a:spcPts val="1001"/>
        </a:spcBef>
        <a:buClr>
          <a:srgbClr val="0281A2"/>
        </a:buClr>
        <a:buFont typeface="Calibri" panose="020F0502020204030204" pitchFamily="34" charset="0"/>
        <a:buChar char="▪"/>
        <a:defRPr sz="3200" kern="1200">
          <a:solidFill>
            <a:schemeClr val="accent1"/>
          </a:solidFill>
          <a:latin typeface="Brandon Grotesque Regular" panose="020B0503020203060202" pitchFamily="34" charset="0"/>
          <a:ea typeface="+mn-ea"/>
          <a:cs typeface="+mn-cs"/>
        </a:defRPr>
      </a:lvl1pPr>
      <a:lvl2pPr marL="741373" indent="-344493" algn="l" defTabSz="914411" rtl="0" eaLnBrk="1" latinLnBrk="0" hangingPunct="1">
        <a:lnSpc>
          <a:spcPct val="100000"/>
        </a:lnSpc>
        <a:spcBef>
          <a:spcPts val="500"/>
        </a:spcBef>
        <a:buClr>
          <a:srgbClr val="0281A2"/>
        </a:buClr>
        <a:buFont typeface="Calibri" panose="020F0502020204030204" pitchFamily="34" charset="0"/>
        <a:buChar char="▪"/>
        <a:defRPr sz="3001" kern="1200">
          <a:solidFill>
            <a:schemeClr val="accent1"/>
          </a:solidFill>
          <a:latin typeface="Brandon Grotesque Regular" panose="020B0503020203060202" pitchFamily="34" charset="0"/>
          <a:ea typeface="+mn-ea"/>
          <a:cs typeface="+mn-cs"/>
        </a:defRPr>
      </a:lvl2pPr>
      <a:lvl3pPr marL="1087452" indent="-346079" algn="l" defTabSz="914411" rtl="0" eaLnBrk="1" latinLnBrk="0" hangingPunct="1">
        <a:lnSpc>
          <a:spcPct val="100000"/>
        </a:lnSpc>
        <a:spcBef>
          <a:spcPts val="500"/>
        </a:spcBef>
        <a:buClr>
          <a:srgbClr val="0281A2"/>
        </a:buClr>
        <a:buFont typeface="Calibri" panose="020F0502020204030204" pitchFamily="34" charset="0"/>
        <a:buChar char="▪"/>
        <a:defRPr sz="2800" kern="1200">
          <a:solidFill>
            <a:schemeClr val="accent1"/>
          </a:solidFill>
          <a:latin typeface="Brandon Grotesque Regular" panose="020B0503020203060202" pitchFamily="34" charset="0"/>
          <a:ea typeface="+mn-ea"/>
          <a:cs typeface="+mn-cs"/>
        </a:defRPr>
      </a:lvl3pPr>
      <a:lvl4pPr marL="1431943" indent="-344493" algn="l" defTabSz="914411" rtl="0" eaLnBrk="1" latinLnBrk="0" hangingPunct="1">
        <a:lnSpc>
          <a:spcPct val="100000"/>
        </a:lnSpc>
        <a:spcBef>
          <a:spcPts val="500"/>
        </a:spcBef>
        <a:buClr>
          <a:srgbClr val="0281A2"/>
        </a:buClr>
        <a:buFont typeface="Calibri" panose="020F0502020204030204" pitchFamily="34" charset="0"/>
        <a:buChar char="▪"/>
        <a:defRPr sz="2601" kern="1200">
          <a:solidFill>
            <a:schemeClr val="accent1"/>
          </a:solidFill>
          <a:latin typeface="Brandon Grotesque Regular" panose="020B0503020203060202" pitchFamily="34" charset="0"/>
          <a:ea typeface="+mn-ea"/>
          <a:cs typeface="+mn-cs"/>
        </a:defRPr>
      </a:lvl4pPr>
      <a:lvl5pPr marL="1655784" indent="-223841" algn="l" defTabSz="914411" rtl="0" eaLnBrk="1" latinLnBrk="0" hangingPunct="1">
        <a:lnSpc>
          <a:spcPct val="100000"/>
        </a:lnSpc>
        <a:spcBef>
          <a:spcPts val="500"/>
        </a:spcBef>
        <a:buClr>
          <a:srgbClr val="0281A2"/>
        </a:buClr>
        <a:buFont typeface="Calibri" panose="020F0502020204030204" pitchFamily="34" charset="0"/>
        <a:buChar char="▪"/>
        <a:defRPr sz="2400" kern="1200">
          <a:solidFill>
            <a:schemeClr val="accent1"/>
          </a:solidFill>
          <a:latin typeface="Brandon Grotesque Regular" panose="020B0503020203060202" pitchFamily="34" charset="0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20" userDrawn="1">
          <p15:clr>
            <a:srgbClr val="F26B43"/>
          </p15:clr>
        </p15:guide>
        <p15:guide id="4" pos="4226" userDrawn="1">
          <p15:clr>
            <a:srgbClr val="F26B43"/>
          </p15:clr>
        </p15:guide>
        <p15:guide id="6" pos="3092" userDrawn="1">
          <p15:clr>
            <a:srgbClr val="F26B43"/>
          </p15:clr>
        </p15:guide>
        <p15:guide id="7" pos="4064" userDrawn="1">
          <p15:clr>
            <a:srgbClr val="9FCC3B"/>
          </p15:clr>
        </p15:guide>
        <p15:guide id="8" pos="2201" userDrawn="1">
          <p15:clr>
            <a:srgbClr val="F26B43"/>
          </p15:clr>
        </p15:guide>
        <p15:guide id="9" pos="1148" userDrawn="1">
          <p15:clr>
            <a:srgbClr val="F26B43"/>
          </p15:clr>
        </p15:guide>
        <p15:guide id="10" pos="257" userDrawn="1">
          <p15:clr>
            <a:srgbClr val="9FCC3B"/>
          </p15:clr>
        </p15:guide>
        <p15:guide id="12" pos="1458" userDrawn="1">
          <p15:clr>
            <a:srgbClr val="9FCC3B"/>
          </p15:clr>
        </p15:guide>
        <p15:guide id="13" pos="3173" userDrawn="1">
          <p15:clr>
            <a:srgbClr val="F26B43"/>
          </p15:clr>
        </p15:guide>
        <p15:guide id="14" pos="1229" userDrawn="1">
          <p15:clr>
            <a:srgbClr val="F26B43"/>
          </p15:clr>
        </p15:guide>
        <p15:guide id="15" orient="horz" pos="1272" userDrawn="1">
          <p15:clr>
            <a:srgbClr val="F26B43"/>
          </p15:clr>
        </p15:guide>
        <p15:guide id="17" orient="horz" pos="144" userDrawn="1">
          <p15:clr>
            <a:srgbClr val="F26B43"/>
          </p15:clr>
        </p15:guide>
        <p15:guide id="18" orient="horz" pos="3648" userDrawn="1">
          <p15:clr>
            <a:srgbClr val="F26B43"/>
          </p15:clr>
        </p15:guide>
        <p15:guide id="19" orient="horz" pos="4008" userDrawn="1">
          <p15:clr>
            <a:srgbClr val="F26B43"/>
          </p15:clr>
        </p15:guide>
        <p15:guide id="20" pos="95" userDrawn="1">
          <p15:clr>
            <a:srgbClr val="F26B43"/>
          </p15:clr>
        </p15:guide>
        <p15:guide id="21" orient="horz" pos="1152" userDrawn="1">
          <p15:clr>
            <a:srgbClr val="F26B43"/>
          </p15:clr>
        </p15:guide>
        <p15:guide id="23" pos="2241" userDrawn="1">
          <p15:clr>
            <a:srgbClr val="5ACBF0"/>
          </p15:clr>
        </p15:guide>
        <p15:guide id="24" orient="horz" pos="432" userDrawn="1">
          <p15:clr>
            <a:srgbClr val="F26B43"/>
          </p15:clr>
        </p15:guide>
        <p15:guide id="25" pos="2079" userDrawn="1">
          <p15:clr>
            <a:srgbClr val="5ACBF0"/>
          </p15:clr>
        </p15:guide>
        <p15:guide id="26" pos="810" userDrawn="1">
          <p15:clr>
            <a:srgbClr val="FBAE40"/>
          </p15:clr>
        </p15:guide>
        <p15:guide id="27" pos="945" userDrawn="1">
          <p15:clr>
            <a:srgbClr val="FBAE40"/>
          </p15:clr>
        </p15:guide>
        <p15:guide id="28" pos="1674" userDrawn="1">
          <p15:clr>
            <a:srgbClr val="FBAE40"/>
          </p15:clr>
        </p15:guide>
        <p15:guide id="29" pos="1796" userDrawn="1">
          <p15:clr>
            <a:srgbClr val="FBAE40"/>
          </p15:clr>
        </p15:guide>
        <p15:guide id="30" pos="2525" userDrawn="1">
          <p15:clr>
            <a:srgbClr val="FBAE40"/>
          </p15:clr>
        </p15:guide>
        <p15:guide id="31" pos="2660" userDrawn="1">
          <p15:clr>
            <a:srgbClr val="FBAE40"/>
          </p15:clr>
        </p15:guide>
        <p15:guide id="32" pos="3497" userDrawn="1">
          <p15:clr>
            <a:srgbClr val="FBAE40"/>
          </p15:clr>
        </p15:guide>
        <p15:guide id="33" pos="3375" userDrawn="1">
          <p15:clr>
            <a:srgbClr val="F26B43"/>
          </p15:clr>
        </p15:guide>
        <p15:guide id="34" pos="1553" userDrawn="1">
          <p15:clr>
            <a:srgbClr val="9FCC3B"/>
          </p15:clr>
        </p15:guide>
        <p15:guide id="35" pos="2768" userDrawn="1">
          <p15:clr>
            <a:srgbClr val="9FCC3B"/>
          </p15:clr>
        </p15:guide>
        <p15:guide id="36" pos="2862" userDrawn="1">
          <p15:clr>
            <a:srgbClr val="9FCC3B"/>
          </p15:clr>
        </p15:guide>
        <p15:guide id="37" orient="horz" pos="3864" userDrawn="1">
          <p15:clr>
            <a:srgbClr val="9FCC3B"/>
          </p15:clr>
        </p15:guide>
        <p15:guide id="38" orient="horz" pos="30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BF93-FC42-4CCF-9346-221671249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97" y="806150"/>
            <a:ext cx="6684885" cy="1931565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+mj-lt"/>
              </a:rPr>
              <a:t>Excessive alcohol use in Minnesota cost nearly $8 billion in 2019.</a:t>
            </a:r>
          </a:p>
        </p:txBody>
      </p:sp>
      <p:grpSp>
        <p:nvGrpSpPr>
          <p:cNvPr id="7" name="Group 6" descr="Below the text is a lime green shape of the state of Minnesota, with a dark navy-blue shadow peeking out from its jagged edges. Sprinkled across the state, at irregular intervals, are dark navy-blue beer steins.">
            <a:extLst>
              <a:ext uri="{FF2B5EF4-FFF2-40B4-BE49-F238E27FC236}">
                <a16:creationId xmlns:a16="http://schemas.microsoft.com/office/drawing/2014/main" id="{ADD557A4-57C4-4DAF-A46E-23BF3C61B289}"/>
              </a:ext>
            </a:extLst>
          </p:cNvPr>
          <p:cNvGrpSpPr/>
          <p:nvPr/>
        </p:nvGrpSpPr>
        <p:grpSpPr>
          <a:xfrm>
            <a:off x="2263609" y="2933381"/>
            <a:ext cx="2645589" cy="3024921"/>
            <a:chOff x="2462184" y="3429000"/>
            <a:chExt cx="2645589" cy="302492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B466C07-A0C9-4308-9BFE-682CE0624680}"/>
                </a:ext>
              </a:extLst>
            </p:cNvPr>
            <p:cNvGrpSpPr/>
            <p:nvPr/>
          </p:nvGrpSpPr>
          <p:grpSpPr>
            <a:xfrm>
              <a:off x="2462184" y="3429000"/>
              <a:ext cx="2645589" cy="3024921"/>
              <a:chOff x="217262" y="3429000"/>
              <a:chExt cx="2645589" cy="3024921"/>
            </a:xfrm>
          </p:grpSpPr>
          <p:sp>
            <p:nvSpPr>
              <p:cNvPr id="5" name="Freeform 83">
                <a:extLst>
                  <a:ext uri="{FF2B5EF4-FFF2-40B4-BE49-F238E27FC236}">
                    <a16:creationId xmlns:a16="http://schemas.microsoft.com/office/drawing/2014/main" id="{850669CD-5AE8-48D9-BB82-5C70010E725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83937" y="3527841"/>
                <a:ext cx="2578914" cy="2926080"/>
              </a:xfrm>
              <a:custGeom>
                <a:avLst/>
                <a:gdLst>
                  <a:gd name="T0" fmla="*/ 381 w 382"/>
                  <a:gd name="T1" fmla="*/ 106 h 432"/>
                  <a:gd name="T2" fmla="*/ 378 w 382"/>
                  <a:gd name="T3" fmla="*/ 99 h 432"/>
                  <a:gd name="T4" fmla="*/ 359 w 382"/>
                  <a:gd name="T5" fmla="*/ 100 h 432"/>
                  <a:gd name="T6" fmla="*/ 346 w 382"/>
                  <a:gd name="T7" fmla="*/ 93 h 432"/>
                  <a:gd name="T8" fmla="*/ 320 w 382"/>
                  <a:gd name="T9" fmla="*/ 95 h 432"/>
                  <a:gd name="T10" fmla="*/ 310 w 382"/>
                  <a:gd name="T11" fmla="*/ 84 h 432"/>
                  <a:gd name="T12" fmla="*/ 167 w 382"/>
                  <a:gd name="T13" fmla="*/ 58 h 432"/>
                  <a:gd name="T14" fmla="*/ 165 w 382"/>
                  <a:gd name="T15" fmla="*/ 55 h 432"/>
                  <a:gd name="T16" fmla="*/ 130 w 382"/>
                  <a:gd name="T17" fmla="*/ 49 h 432"/>
                  <a:gd name="T18" fmla="*/ 100 w 382"/>
                  <a:gd name="T19" fmla="*/ 31 h 432"/>
                  <a:gd name="T20" fmla="*/ 105 w 382"/>
                  <a:gd name="T21" fmla="*/ 0 h 432"/>
                  <a:gd name="T22" fmla="*/ 96 w 382"/>
                  <a:gd name="T23" fmla="*/ 0 h 432"/>
                  <a:gd name="T24" fmla="*/ 97 w 382"/>
                  <a:gd name="T25" fmla="*/ 31 h 432"/>
                  <a:gd name="T26" fmla="*/ 4 w 382"/>
                  <a:gd name="T27" fmla="*/ 30 h 432"/>
                  <a:gd name="T28" fmla="*/ 2 w 382"/>
                  <a:gd name="T29" fmla="*/ 40 h 432"/>
                  <a:gd name="T30" fmla="*/ 5 w 382"/>
                  <a:gd name="T31" fmla="*/ 68 h 432"/>
                  <a:gd name="T32" fmla="*/ 5 w 382"/>
                  <a:gd name="T33" fmla="*/ 95 h 432"/>
                  <a:gd name="T34" fmla="*/ 16 w 382"/>
                  <a:gd name="T35" fmla="*/ 134 h 432"/>
                  <a:gd name="T36" fmla="*/ 17 w 382"/>
                  <a:gd name="T37" fmla="*/ 205 h 432"/>
                  <a:gd name="T38" fmla="*/ 25 w 382"/>
                  <a:gd name="T39" fmla="*/ 228 h 432"/>
                  <a:gd name="T40" fmla="*/ 25 w 382"/>
                  <a:gd name="T41" fmla="*/ 261 h 432"/>
                  <a:gd name="T42" fmla="*/ 16 w 382"/>
                  <a:gd name="T43" fmla="*/ 272 h 432"/>
                  <a:gd name="T44" fmla="*/ 16 w 382"/>
                  <a:gd name="T45" fmla="*/ 279 h 432"/>
                  <a:gd name="T46" fmla="*/ 24 w 382"/>
                  <a:gd name="T47" fmla="*/ 295 h 432"/>
                  <a:gd name="T48" fmla="*/ 28 w 382"/>
                  <a:gd name="T49" fmla="*/ 304 h 432"/>
                  <a:gd name="T50" fmla="*/ 24 w 382"/>
                  <a:gd name="T51" fmla="*/ 432 h 432"/>
                  <a:gd name="T52" fmla="*/ 308 w 382"/>
                  <a:gd name="T53" fmla="*/ 432 h 432"/>
                  <a:gd name="T54" fmla="*/ 303 w 382"/>
                  <a:gd name="T55" fmla="*/ 395 h 432"/>
                  <a:gd name="T56" fmla="*/ 270 w 382"/>
                  <a:gd name="T57" fmla="*/ 376 h 432"/>
                  <a:gd name="T58" fmla="*/ 264 w 382"/>
                  <a:gd name="T59" fmla="*/ 361 h 432"/>
                  <a:gd name="T60" fmla="*/ 229 w 382"/>
                  <a:gd name="T61" fmla="*/ 339 h 432"/>
                  <a:gd name="T62" fmla="*/ 228 w 382"/>
                  <a:gd name="T63" fmla="*/ 301 h 432"/>
                  <a:gd name="T64" fmla="*/ 220 w 382"/>
                  <a:gd name="T65" fmla="*/ 275 h 432"/>
                  <a:gd name="T66" fmla="*/ 236 w 382"/>
                  <a:gd name="T67" fmla="*/ 254 h 432"/>
                  <a:gd name="T68" fmla="*/ 253 w 382"/>
                  <a:gd name="T69" fmla="*/ 210 h 432"/>
                  <a:gd name="T70" fmla="*/ 262 w 382"/>
                  <a:gd name="T71" fmla="*/ 206 h 432"/>
                  <a:gd name="T72" fmla="*/ 261 w 382"/>
                  <a:gd name="T73" fmla="*/ 194 h 432"/>
                  <a:gd name="T74" fmla="*/ 301 w 382"/>
                  <a:gd name="T75" fmla="*/ 152 h 432"/>
                  <a:gd name="T76" fmla="*/ 381 w 382"/>
                  <a:gd name="T77" fmla="*/ 106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82" h="432">
                    <a:moveTo>
                      <a:pt x="381" y="106"/>
                    </a:moveTo>
                    <a:cubicBezTo>
                      <a:pt x="382" y="104"/>
                      <a:pt x="378" y="99"/>
                      <a:pt x="378" y="99"/>
                    </a:cubicBezTo>
                    <a:cubicBezTo>
                      <a:pt x="378" y="99"/>
                      <a:pt x="363" y="101"/>
                      <a:pt x="359" y="100"/>
                    </a:cubicBezTo>
                    <a:cubicBezTo>
                      <a:pt x="355" y="99"/>
                      <a:pt x="350" y="93"/>
                      <a:pt x="346" y="93"/>
                    </a:cubicBezTo>
                    <a:cubicBezTo>
                      <a:pt x="340" y="91"/>
                      <a:pt x="326" y="97"/>
                      <a:pt x="320" y="95"/>
                    </a:cubicBezTo>
                    <a:cubicBezTo>
                      <a:pt x="316" y="93"/>
                      <a:pt x="313" y="85"/>
                      <a:pt x="310" y="84"/>
                    </a:cubicBezTo>
                    <a:cubicBezTo>
                      <a:pt x="234" y="57"/>
                      <a:pt x="187" y="92"/>
                      <a:pt x="167" y="58"/>
                    </a:cubicBezTo>
                    <a:cubicBezTo>
                      <a:pt x="167" y="57"/>
                      <a:pt x="167" y="56"/>
                      <a:pt x="165" y="55"/>
                    </a:cubicBezTo>
                    <a:cubicBezTo>
                      <a:pt x="161" y="53"/>
                      <a:pt x="133" y="50"/>
                      <a:pt x="130" y="49"/>
                    </a:cubicBezTo>
                    <a:cubicBezTo>
                      <a:pt x="125" y="46"/>
                      <a:pt x="100" y="40"/>
                      <a:pt x="100" y="31"/>
                    </a:cubicBezTo>
                    <a:cubicBezTo>
                      <a:pt x="101" y="25"/>
                      <a:pt x="112" y="11"/>
                      <a:pt x="105" y="0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97" y="31"/>
                      <a:pt x="97" y="31"/>
                      <a:pt x="97" y="31"/>
                    </a:cubicBezTo>
                    <a:cubicBezTo>
                      <a:pt x="97" y="31"/>
                      <a:pt x="5" y="29"/>
                      <a:pt x="4" y="30"/>
                    </a:cubicBezTo>
                    <a:cubicBezTo>
                      <a:pt x="3" y="30"/>
                      <a:pt x="2" y="39"/>
                      <a:pt x="2" y="40"/>
                    </a:cubicBezTo>
                    <a:cubicBezTo>
                      <a:pt x="0" y="57"/>
                      <a:pt x="6" y="64"/>
                      <a:pt x="5" y="68"/>
                    </a:cubicBezTo>
                    <a:cubicBezTo>
                      <a:pt x="5" y="74"/>
                      <a:pt x="4" y="88"/>
                      <a:pt x="5" y="95"/>
                    </a:cubicBezTo>
                    <a:cubicBezTo>
                      <a:pt x="6" y="105"/>
                      <a:pt x="14" y="124"/>
                      <a:pt x="16" y="134"/>
                    </a:cubicBezTo>
                    <a:cubicBezTo>
                      <a:pt x="18" y="152"/>
                      <a:pt x="14" y="188"/>
                      <a:pt x="17" y="205"/>
                    </a:cubicBezTo>
                    <a:cubicBezTo>
                      <a:pt x="18" y="211"/>
                      <a:pt x="24" y="222"/>
                      <a:pt x="25" y="228"/>
                    </a:cubicBezTo>
                    <a:cubicBezTo>
                      <a:pt x="26" y="236"/>
                      <a:pt x="29" y="254"/>
                      <a:pt x="25" y="261"/>
                    </a:cubicBezTo>
                    <a:cubicBezTo>
                      <a:pt x="23" y="265"/>
                      <a:pt x="16" y="271"/>
                      <a:pt x="16" y="272"/>
                    </a:cubicBezTo>
                    <a:cubicBezTo>
                      <a:pt x="16" y="273"/>
                      <a:pt x="15" y="278"/>
                      <a:pt x="16" y="279"/>
                    </a:cubicBezTo>
                    <a:cubicBezTo>
                      <a:pt x="17" y="284"/>
                      <a:pt x="21" y="291"/>
                      <a:pt x="24" y="295"/>
                    </a:cubicBezTo>
                    <a:cubicBezTo>
                      <a:pt x="25" y="297"/>
                      <a:pt x="27" y="302"/>
                      <a:pt x="28" y="304"/>
                    </a:cubicBezTo>
                    <a:cubicBezTo>
                      <a:pt x="35" y="335"/>
                      <a:pt x="24" y="432"/>
                      <a:pt x="24" y="432"/>
                    </a:cubicBezTo>
                    <a:cubicBezTo>
                      <a:pt x="308" y="432"/>
                      <a:pt x="308" y="432"/>
                      <a:pt x="308" y="432"/>
                    </a:cubicBezTo>
                    <a:cubicBezTo>
                      <a:pt x="308" y="432"/>
                      <a:pt x="309" y="403"/>
                      <a:pt x="303" y="395"/>
                    </a:cubicBezTo>
                    <a:cubicBezTo>
                      <a:pt x="298" y="389"/>
                      <a:pt x="277" y="389"/>
                      <a:pt x="270" y="376"/>
                    </a:cubicBezTo>
                    <a:cubicBezTo>
                      <a:pt x="268" y="373"/>
                      <a:pt x="267" y="364"/>
                      <a:pt x="264" y="361"/>
                    </a:cubicBezTo>
                    <a:cubicBezTo>
                      <a:pt x="257" y="352"/>
                      <a:pt x="234" y="349"/>
                      <a:pt x="229" y="339"/>
                    </a:cubicBezTo>
                    <a:cubicBezTo>
                      <a:pt x="224" y="328"/>
                      <a:pt x="231" y="313"/>
                      <a:pt x="228" y="301"/>
                    </a:cubicBezTo>
                    <a:cubicBezTo>
                      <a:pt x="227" y="297"/>
                      <a:pt x="220" y="286"/>
                      <a:pt x="220" y="275"/>
                    </a:cubicBezTo>
                    <a:cubicBezTo>
                      <a:pt x="221" y="269"/>
                      <a:pt x="231" y="259"/>
                      <a:pt x="236" y="254"/>
                    </a:cubicBezTo>
                    <a:cubicBezTo>
                      <a:pt x="251" y="239"/>
                      <a:pt x="237" y="223"/>
                      <a:pt x="253" y="210"/>
                    </a:cubicBezTo>
                    <a:cubicBezTo>
                      <a:pt x="255" y="208"/>
                      <a:pt x="260" y="209"/>
                      <a:pt x="262" y="206"/>
                    </a:cubicBezTo>
                    <a:cubicBezTo>
                      <a:pt x="265" y="201"/>
                      <a:pt x="260" y="197"/>
                      <a:pt x="261" y="194"/>
                    </a:cubicBezTo>
                    <a:cubicBezTo>
                      <a:pt x="265" y="181"/>
                      <a:pt x="289" y="160"/>
                      <a:pt x="301" y="152"/>
                    </a:cubicBezTo>
                    <a:cubicBezTo>
                      <a:pt x="325" y="136"/>
                      <a:pt x="381" y="106"/>
                      <a:pt x="381" y="10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" name="Freeform 83" descr="Minnesota ">
                <a:extLst>
                  <a:ext uri="{FF2B5EF4-FFF2-40B4-BE49-F238E27FC236}">
                    <a16:creationId xmlns:a16="http://schemas.microsoft.com/office/drawing/2014/main" id="{30D7E0EC-99FF-4FBC-9165-569BD1101CA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17262" y="3429000"/>
                <a:ext cx="2578914" cy="2926080"/>
              </a:xfrm>
              <a:custGeom>
                <a:avLst/>
                <a:gdLst>
                  <a:gd name="T0" fmla="*/ 381 w 382"/>
                  <a:gd name="T1" fmla="*/ 106 h 432"/>
                  <a:gd name="T2" fmla="*/ 378 w 382"/>
                  <a:gd name="T3" fmla="*/ 99 h 432"/>
                  <a:gd name="T4" fmla="*/ 359 w 382"/>
                  <a:gd name="T5" fmla="*/ 100 h 432"/>
                  <a:gd name="T6" fmla="*/ 346 w 382"/>
                  <a:gd name="T7" fmla="*/ 93 h 432"/>
                  <a:gd name="T8" fmla="*/ 320 w 382"/>
                  <a:gd name="T9" fmla="*/ 95 h 432"/>
                  <a:gd name="T10" fmla="*/ 310 w 382"/>
                  <a:gd name="T11" fmla="*/ 84 h 432"/>
                  <a:gd name="T12" fmla="*/ 167 w 382"/>
                  <a:gd name="T13" fmla="*/ 58 h 432"/>
                  <a:gd name="T14" fmla="*/ 165 w 382"/>
                  <a:gd name="T15" fmla="*/ 55 h 432"/>
                  <a:gd name="T16" fmla="*/ 130 w 382"/>
                  <a:gd name="T17" fmla="*/ 49 h 432"/>
                  <a:gd name="T18" fmla="*/ 100 w 382"/>
                  <a:gd name="T19" fmla="*/ 31 h 432"/>
                  <a:gd name="T20" fmla="*/ 105 w 382"/>
                  <a:gd name="T21" fmla="*/ 0 h 432"/>
                  <a:gd name="T22" fmla="*/ 96 w 382"/>
                  <a:gd name="T23" fmla="*/ 0 h 432"/>
                  <a:gd name="T24" fmla="*/ 97 w 382"/>
                  <a:gd name="T25" fmla="*/ 31 h 432"/>
                  <a:gd name="T26" fmla="*/ 4 w 382"/>
                  <a:gd name="T27" fmla="*/ 30 h 432"/>
                  <a:gd name="T28" fmla="*/ 2 w 382"/>
                  <a:gd name="T29" fmla="*/ 40 h 432"/>
                  <a:gd name="T30" fmla="*/ 5 w 382"/>
                  <a:gd name="T31" fmla="*/ 68 h 432"/>
                  <a:gd name="T32" fmla="*/ 5 w 382"/>
                  <a:gd name="T33" fmla="*/ 95 h 432"/>
                  <a:gd name="T34" fmla="*/ 16 w 382"/>
                  <a:gd name="T35" fmla="*/ 134 h 432"/>
                  <a:gd name="T36" fmla="*/ 17 w 382"/>
                  <a:gd name="T37" fmla="*/ 205 h 432"/>
                  <a:gd name="T38" fmla="*/ 25 w 382"/>
                  <a:gd name="T39" fmla="*/ 228 h 432"/>
                  <a:gd name="T40" fmla="*/ 25 w 382"/>
                  <a:gd name="T41" fmla="*/ 261 h 432"/>
                  <a:gd name="T42" fmla="*/ 16 w 382"/>
                  <a:gd name="T43" fmla="*/ 272 h 432"/>
                  <a:gd name="T44" fmla="*/ 16 w 382"/>
                  <a:gd name="T45" fmla="*/ 279 h 432"/>
                  <a:gd name="T46" fmla="*/ 24 w 382"/>
                  <a:gd name="T47" fmla="*/ 295 h 432"/>
                  <a:gd name="T48" fmla="*/ 28 w 382"/>
                  <a:gd name="T49" fmla="*/ 304 h 432"/>
                  <a:gd name="T50" fmla="*/ 24 w 382"/>
                  <a:gd name="T51" fmla="*/ 432 h 432"/>
                  <a:gd name="T52" fmla="*/ 308 w 382"/>
                  <a:gd name="T53" fmla="*/ 432 h 432"/>
                  <a:gd name="T54" fmla="*/ 303 w 382"/>
                  <a:gd name="T55" fmla="*/ 395 h 432"/>
                  <a:gd name="T56" fmla="*/ 270 w 382"/>
                  <a:gd name="T57" fmla="*/ 376 h 432"/>
                  <a:gd name="T58" fmla="*/ 264 w 382"/>
                  <a:gd name="T59" fmla="*/ 361 h 432"/>
                  <a:gd name="T60" fmla="*/ 229 w 382"/>
                  <a:gd name="T61" fmla="*/ 339 h 432"/>
                  <a:gd name="T62" fmla="*/ 228 w 382"/>
                  <a:gd name="T63" fmla="*/ 301 h 432"/>
                  <a:gd name="T64" fmla="*/ 220 w 382"/>
                  <a:gd name="T65" fmla="*/ 275 h 432"/>
                  <a:gd name="T66" fmla="*/ 236 w 382"/>
                  <a:gd name="T67" fmla="*/ 254 h 432"/>
                  <a:gd name="T68" fmla="*/ 253 w 382"/>
                  <a:gd name="T69" fmla="*/ 210 h 432"/>
                  <a:gd name="T70" fmla="*/ 262 w 382"/>
                  <a:gd name="T71" fmla="*/ 206 h 432"/>
                  <a:gd name="T72" fmla="*/ 261 w 382"/>
                  <a:gd name="T73" fmla="*/ 194 h 432"/>
                  <a:gd name="T74" fmla="*/ 301 w 382"/>
                  <a:gd name="T75" fmla="*/ 152 h 432"/>
                  <a:gd name="T76" fmla="*/ 381 w 382"/>
                  <a:gd name="T77" fmla="*/ 106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82" h="432">
                    <a:moveTo>
                      <a:pt x="381" y="106"/>
                    </a:moveTo>
                    <a:cubicBezTo>
                      <a:pt x="382" y="104"/>
                      <a:pt x="378" y="99"/>
                      <a:pt x="378" y="99"/>
                    </a:cubicBezTo>
                    <a:cubicBezTo>
                      <a:pt x="378" y="99"/>
                      <a:pt x="363" y="101"/>
                      <a:pt x="359" y="100"/>
                    </a:cubicBezTo>
                    <a:cubicBezTo>
                      <a:pt x="355" y="99"/>
                      <a:pt x="350" y="93"/>
                      <a:pt x="346" y="93"/>
                    </a:cubicBezTo>
                    <a:cubicBezTo>
                      <a:pt x="340" y="91"/>
                      <a:pt x="326" y="97"/>
                      <a:pt x="320" y="95"/>
                    </a:cubicBezTo>
                    <a:cubicBezTo>
                      <a:pt x="316" y="93"/>
                      <a:pt x="313" y="85"/>
                      <a:pt x="310" y="84"/>
                    </a:cubicBezTo>
                    <a:cubicBezTo>
                      <a:pt x="234" y="57"/>
                      <a:pt x="187" y="92"/>
                      <a:pt x="167" y="58"/>
                    </a:cubicBezTo>
                    <a:cubicBezTo>
                      <a:pt x="167" y="57"/>
                      <a:pt x="167" y="56"/>
                      <a:pt x="165" y="55"/>
                    </a:cubicBezTo>
                    <a:cubicBezTo>
                      <a:pt x="161" y="53"/>
                      <a:pt x="133" y="50"/>
                      <a:pt x="130" y="49"/>
                    </a:cubicBezTo>
                    <a:cubicBezTo>
                      <a:pt x="125" y="46"/>
                      <a:pt x="100" y="40"/>
                      <a:pt x="100" y="31"/>
                    </a:cubicBezTo>
                    <a:cubicBezTo>
                      <a:pt x="101" y="25"/>
                      <a:pt x="112" y="11"/>
                      <a:pt x="105" y="0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97" y="31"/>
                      <a:pt x="97" y="31"/>
                      <a:pt x="97" y="31"/>
                    </a:cubicBezTo>
                    <a:cubicBezTo>
                      <a:pt x="97" y="31"/>
                      <a:pt x="5" y="29"/>
                      <a:pt x="4" y="30"/>
                    </a:cubicBezTo>
                    <a:cubicBezTo>
                      <a:pt x="3" y="30"/>
                      <a:pt x="2" y="39"/>
                      <a:pt x="2" y="40"/>
                    </a:cubicBezTo>
                    <a:cubicBezTo>
                      <a:pt x="0" y="57"/>
                      <a:pt x="6" y="64"/>
                      <a:pt x="5" y="68"/>
                    </a:cubicBezTo>
                    <a:cubicBezTo>
                      <a:pt x="5" y="74"/>
                      <a:pt x="4" y="88"/>
                      <a:pt x="5" y="95"/>
                    </a:cubicBezTo>
                    <a:cubicBezTo>
                      <a:pt x="6" y="105"/>
                      <a:pt x="14" y="124"/>
                      <a:pt x="16" y="134"/>
                    </a:cubicBezTo>
                    <a:cubicBezTo>
                      <a:pt x="18" y="152"/>
                      <a:pt x="14" y="188"/>
                      <a:pt x="17" y="205"/>
                    </a:cubicBezTo>
                    <a:cubicBezTo>
                      <a:pt x="18" y="211"/>
                      <a:pt x="24" y="222"/>
                      <a:pt x="25" y="228"/>
                    </a:cubicBezTo>
                    <a:cubicBezTo>
                      <a:pt x="26" y="236"/>
                      <a:pt x="29" y="254"/>
                      <a:pt x="25" y="261"/>
                    </a:cubicBezTo>
                    <a:cubicBezTo>
                      <a:pt x="23" y="265"/>
                      <a:pt x="16" y="271"/>
                      <a:pt x="16" y="272"/>
                    </a:cubicBezTo>
                    <a:cubicBezTo>
                      <a:pt x="16" y="273"/>
                      <a:pt x="15" y="278"/>
                      <a:pt x="16" y="279"/>
                    </a:cubicBezTo>
                    <a:cubicBezTo>
                      <a:pt x="17" y="284"/>
                      <a:pt x="21" y="291"/>
                      <a:pt x="24" y="295"/>
                    </a:cubicBezTo>
                    <a:cubicBezTo>
                      <a:pt x="25" y="297"/>
                      <a:pt x="27" y="302"/>
                      <a:pt x="28" y="304"/>
                    </a:cubicBezTo>
                    <a:cubicBezTo>
                      <a:pt x="35" y="335"/>
                      <a:pt x="24" y="432"/>
                      <a:pt x="24" y="432"/>
                    </a:cubicBezTo>
                    <a:cubicBezTo>
                      <a:pt x="308" y="432"/>
                      <a:pt x="308" y="432"/>
                      <a:pt x="308" y="432"/>
                    </a:cubicBezTo>
                    <a:cubicBezTo>
                      <a:pt x="308" y="432"/>
                      <a:pt x="309" y="403"/>
                      <a:pt x="303" y="395"/>
                    </a:cubicBezTo>
                    <a:cubicBezTo>
                      <a:pt x="298" y="389"/>
                      <a:pt x="277" y="389"/>
                      <a:pt x="270" y="376"/>
                    </a:cubicBezTo>
                    <a:cubicBezTo>
                      <a:pt x="268" y="373"/>
                      <a:pt x="267" y="364"/>
                      <a:pt x="264" y="361"/>
                    </a:cubicBezTo>
                    <a:cubicBezTo>
                      <a:pt x="257" y="352"/>
                      <a:pt x="234" y="349"/>
                      <a:pt x="229" y="339"/>
                    </a:cubicBezTo>
                    <a:cubicBezTo>
                      <a:pt x="224" y="328"/>
                      <a:pt x="231" y="313"/>
                      <a:pt x="228" y="301"/>
                    </a:cubicBezTo>
                    <a:cubicBezTo>
                      <a:pt x="227" y="297"/>
                      <a:pt x="220" y="286"/>
                      <a:pt x="220" y="275"/>
                    </a:cubicBezTo>
                    <a:cubicBezTo>
                      <a:pt x="221" y="269"/>
                      <a:pt x="231" y="259"/>
                      <a:pt x="236" y="254"/>
                    </a:cubicBezTo>
                    <a:cubicBezTo>
                      <a:pt x="251" y="239"/>
                      <a:pt x="237" y="223"/>
                      <a:pt x="253" y="210"/>
                    </a:cubicBezTo>
                    <a:cubicBezTo>
                      <a:pt x="255" y="208"/>
                      <a:pt x="260" y="209"/>
                      <a:pt x="262" y="206"/>
                    </a:cubicBezTo>
                    <a:cubicBezTo>
                      <a:pt x="265" y="201"/>
                      <a:pt x="260" y="197"/>
                      <a:pt x="261" y="194"/>
                    </a:cubicBezTo>
                    <a:cubicBezTo>
                      <a:pt x="265" y="181"/>
                      <a:pt x="289" y="160"/>
                      <a:pt x="301" y="152"/>
                    </a:cubicBezTo>
                    <a:cubicBezTo>
                      <a:pt x="325" y="136"/>
                      <a:pt x="381" y="106"/>
                      <a:pt x="381" y="10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 descr="Beer mug">
              <a:extLst>
                <a:ext uri="{FF2B5EF4-FFF2-40B4-BE49-F238E27FC236}">
                  <a16:creationId xmlns:a16="http://schemas.microsoft.com/office/drawing/2014/main" id="{25F10898-4A52-4902-BC43-092FD9B5BD7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996446" y="5542364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10" name="Freeform 220">
                <a:extLst>
                  <a:ext uri="{FF2B5EF4-FFF2-40B4-BE49-F238E27FC236}">
                    <a16:creationId xmlns:a16="http://schemas.microsoft.com/office/drawing/2014/main" id="{1A3204D8-2CE9-4186-9125-0401E191B67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221">
                <a:extLst>
                  <a:ext uri="{FF2B5EF4-FFF2-40B4-BE49-F238E27FC236}">
                    <a16:creationId xmlns:a16="http://schemas.microsoft.com/office/drawing/2014/main" id="{FD20210C-83F4-41DA-A082-892AF697C3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" name="Group 12" descr="Beer mug">
              <a:extLst>
                <a:ext uri="{FF2B5EF4-FFF2-40B4-BE49-F238E27FC236}">
                  <a16:creationId xmlns:a16="http://schemas.microsoft.com/office/drawing/2014/main" id="{11DF701B-D441-4435-8522-791D5870029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45988" y="5401160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14" name="Freeform 220">
                <a:extLst>
                  <a:ext uri="{FF2B5EF4-FFF2-40B4-BE49-F238E27FC236}">
                    <a16:creationId xmlns:a16="http://schemas.microsoft.com/office/drawing/2014/main" id="{F025D1AB-A3E8-4406-98CA-94EBF0E0109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221">
                <a:extLst>
                  <a:ext uri="{FF2B5EF4-FFF2-40B4-BE49-F238E27FC236}">
                    <a16:creationId xmlns:a16="http://schemas.microsoft.com/office/drawing/2014/main" id="{AF90F5DF-EF8E-43A1-816A-51BECCB0A3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8" name="Group 27" descr="Beer mug">
              <a:extLst>
                <a:ext uri="{FF2B5EF4-FFF2-40B4-BE49-F238E27FC236}">
                  <a16:creationId xmlns:a16="http://schemas.microsoft.com/office/drawing/2014/main" id="{30A8FED5-491A-4056-A604-E0B3BAD3A17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23138" y="3655370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29" name="Freeform 220">
                <a:extLst>
                  <a:ext uri="{FF2B5EF4-FFF2-40B4-BE49-F238E27FC236}">
                    <a16:creationId xmlns:a16="http://schemas.microsoft.com/office/drawing/2014/main" id="{ACFC6081-857E-4DDB-BC6A-1746DAD07C0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21">
                <a:extLst>
                  <a:ext uri="{FF2B5EF4-FFF2-40B4-BE49-F238E27FC236}">
                    <a16:creationId xmlns:a16="http://schemas.microsoft.com/office/drawing/2014/main" id="{B57A8E4B-5EEB-48A7-B955-7995F3C19C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1" name="Group 30" descr="Beer mug">
              <a:extLst>
                <a:ext uri="{FF2B5EF4-FFF2-40B4-BE49-F238E27FC236}">
                  <a16:creationId xmlns:a16="http://schemas.microsoft.com/office/drawing/2014/main" id="{E5D6DF6B-7694-498A-A040-21A8AE74FD0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45378" y="5738970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32" name="Freeform 220">
                <a:extLst>
                  <a:ext uri="{FF2B5EF4-FFF2-40B4-BE49-F238E27FC236}">
                    <a16:creationId xmlns:a16="http://schemas.microsoft.com/office/drawing/2014/main" id="{DE2A520E-153E-4618-97CE-49A1DB81A1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21">
                <a:extLst>
                  <a:ext uri="{FF2B5EF4-FFF2-40B4-BE49-F238E27FC236}">
                    <a16:creationId xmlns:a16="http://schemas.microsoft.com/office/drawing/2014/main" id="{E92D3BAD-A64C-44D4-A281-D88431E2A2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7" name="Group 36" descr="Beer mug">
              <a:extLst>
                <a:ext uri="{FF2B5EF4-FFF2-40B4-BE49-F238E27FC236}">
                  <a16:creationId xmlns:a16="http://schemas.microsoft.com/office/drawing/2014/main" id="{5E505A48-257D-4C7A-A4A6-54EB3B1FAC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767259" y="5983262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38" name="Freeform 220">
                <a:extLst>
                  <a:ext uri="{FF2B5EF4-FFF2-40B4-BE49-F238E27FC236}">
                    <a16:creationId xmlns:a16="http://schemas.microsoft.com/office/drawing/2014/main" id="{82FB912E-87BA-4E11-9418-34E661F52E3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221">
                <a:extLst>
                  <a:ext uri="{FF2B5EF4-FFF2-40B4-BE49-F238E27FC236}">
                    <a16:creationId xmlns:a16="http://schemas.microsoft.com/office/drawing/2014/main" id="{305917CB-0962-402C-A5DB-2A53E9A95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Group 39" descr="Beer mug">
              <a:extLst>
                <a:ext uri="{FF2B5EF4-FFF2-40B4-BE49-F238E27FC236}">
                  <a16:creationId xmlns:a16="http://schemas.microsoft.com/office/drawing/2014/main" id="{BB21FB74-E98A-4125-9734-910344BD4CF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121462" y="5983261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41" name="Freeform 220">
                <a:extLst>
                  <a:ext uri="{FF2B5EF4-FFF2-40B4-BE49-F238E27FC236}">
                    <a16:creationId xmlns:a16="http://schemas.microsoft.com/office/drawing/2014/main" id="{91B955D7-A508-4FCE-A928-5588226689F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221">
                <a:extLst>
                  <a:ext uri="{FF2B5EF4-FFF2-40B4-BE49-F238E27FC236}">
                    <a16:creationId xmlns:a16="http://schemas.microsoft.com/office/drawing/2014/main" id="{6444A596-1D55-48F6-B220-1CE5C71CD4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" name="Group 42" descr="Beer mug">
              <a:extLst>
                <a:ext uri="{FF2B5EF4-FFF2-40B4-BE49-F238E27FC236}">
                  <a16:creationId xmlns:a16="http://schemas.microsoft.com/office/drawing/2014/main" id="{F9F57942-8EE1-46DD-BBB0-2EB6A2DCF1C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98129" y="3667907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44" name="Freeform 220">
                <a:extLst>
                  <a:ext uri="{FF2B5EF4-FFF2-40B4-BE49-F238E27FC236}">
                    <a16:creationId xmlns:a16="http://schemas.microsoft.com/office/drawing/2014/main" id="{80C30C24-F9E1-4707-8680-E320333114B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221">
                <a:extLst>
                  <a:ext uri="{FF2B5EF4-FFF2-40B4-BE49-F238E27FC236}">
                    <a16:creationId xmlns:a16="http://schemas.microsoft.com/office/drawing/2014/main" id="{4419F296-7515-48D0-B366-6B3142C6B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6" name="Group 45" descr="Beer mug">
              <a:extLst>
                <a:ext uri="{FF2B5EF4-FFF2-40B4-BE49-F238E27FC236}">
                  <a16:creationId xmlns:a16="http://schemas.microsoft.com/office/drawing/2014/main" id="{EF11E0F9-A05C-4E25-8076-843627C2895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720775" y="4010228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47" name="Freeform 220">
                <a:extLst>
                  <a:ext uri="{FF2B5EF4-FFF2-40B4-BE49-F238E27FC236}">
                    <a16:creationId xmlns:a16="http://schemas.microsoft.com/office/drawing/2014/main" id="{BB52AC60-CE6F-4AB7-888D-1CFDDB3F87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221">
                <a:extLst>
                  <a:ext uri="{FF2B5EF4-FFF2-40B4-BE49-F238E27FC236}">
                    <a16:creationId xmlns:a16="http://schemas.microsoft.com/office/drawing/2014/main" id="{1DFFDE70-EDE4-4AB9-97C2-A10CC2B43D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" name="Group 48" descr="Beer mug">
              <a:extLst>
                <a:ext uri="{FF2B5EF4-FFF2-40B4-BE49-F238E27FC236}">
                  <a16:creationId xmlns:a16="http://schemas.microsoft.com/office/drawing/2014/main" id="{9C4B6810-26CE-44A7-89B9-7A22CA0A6E8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857498" y="3968414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50" name="Freeform 220">
                <a:extLst>
                  <a:ext uri="{FF2B5EF4-FFF2-40B4-BE49-F238E27FC236}">
                    <a16:creationId xmlns:a16="http://schemas.microsoft.com/office/drawing/2014/main" id="{A8DBC223-AFF5-4188-9648-4C1C1149FB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21">
                <a:extLst>
                  <a:ext uri="{FF2B5EF4-FFF2-40B4-BE49-F238E27FC236}">
                    <a16:creationId xmlns:a16="http://schemas.microsoft.com/office/drawing/2014/main" id="{1A26A576-2931-439F-8015-B9FE5622D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2" name="Group 51" descr="Beer mug">
              <a:extLst>
                <a:ext uri="{FF2B5EF4-FFF2-40B4-BE49-F238E27FC236}">
                  <a16:creationId xmlns:a16="http://schemas.microsoft.com/office/drawing/2014/main" id="{794F0F68-3C60-46FF-9839-DF4038F139C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232489" y="3980951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53" name="Freeform 220">
                <a:extLst>
                  <a:ext uri="{FF2B5EF4-FFF2-40B4-BE49-F238E27FC236}">
                    <a16:creationId xmlns:a16="http://schemas.microsoft.com/office/drawing/2014/main" id="{AED1A397-11D9-4AA8-9A76-F587301D13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221">
                <a:extLst>
                  <a:ext uri="{FF2B5EF4-FFF2-40B4-BE49-F238E27FC236}">
                    <a16:creationId xmlns:a16="http://schemas.microsoft.com/office/drawing/2014/main" id="{AA9A9B3C-F8F1-457C-9945-F26FC7C6C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" name="Group 54" descr="Beer mug">
              <a:extLst>
                <a:ext uri="{FF2B5EF4-FFF2-40B4-BE49-F238E27FC236}">
                  <a16:creationId xmlns:a16="http://schemas.microsoft.com/office/drawing/2014/main" id="{78632A26-3FFB-4FBC-8FBC-DBC632E51AC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055135" y="4323272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56" name="Freeform 220">
                <a:extLst>
                  <a:ext uri="{FF2B5EF4-FFF2-40B4-BE49-F238E27FC236}">
                    <a16:creationId xmlns:a16="http://schemas.microsoft.com/office/drawing/2014/main" id="{E2B5621A-10E1-4F11-991B-2E152FAC6C9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221">
                <a:extLst>
                  <a:ext uri="{FF2B5EF4-FFF2-40B4-BE49-F238E27FC236}">
                    <a16:creationId xmlns:a16="http://schemas.microsoft.com/office/drawing/2014/main" id="{D1008B47-94C0-44FA-9A13-36A9E476AF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8" name="Group 57" descr="Beer mug">
              <a:extLst>
                <a:ext uri="{FF2B5EF4-FFF2-40B4-BE49-F238E27FC236}">
                  <a16:creationId xmlns:a16="http://schemas.microsoft.com/office/drawing/2014/main" id="{B9C42180-E725-4280-9E6B-2EEEF07A9F8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767258" y="4610196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59" name="Freeform 220">
                <a:extLst>
                  <a:ext uri="{FF2B5EF4-FFF2-40B4-BE49-F238E27FC236}">
                    <a16:creationId xmlns:a16="http://schemas.microsoft.com/office/drawing/2014/main" id="{FFA708CB-3F61-4C99-9DA7-F01F44928BD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221">
                <a:extLst>
                  <a:ext uri="{FF2B5EF4-FFF2-40B4-BE49-F238E27FC236}">
                    <a16:creationId xmlns:a16="http://schemas.microsoft.com/office/drawing/2014/main" id="{F6423680-14CE-4593-8998-EE6DA72F3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1" name="Group 60" descr="Beer mug">
              <a:extLst>
                <a:ext uri="{FF2B5EF4-FFF2-40B4-BE49-F238E27FC236}">
                  <a16:creationId xmlns:a16="http://schemas.microsoft.com/office/drawing/2014/main" id="{4D4364A0-ACAB-436D-822F-247709818FA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645115" y="4655808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62" name="Freeform 220">
                <a:extLst>
                  <a:ext uri="{FF2B5EF4-FFF2-40B4-BE49-F238E27FC236}">
                    <a16:creationId xmlns:a16="http://schemas.microsoft.com/office/drawing/2014/main" id="{9FF1F767-1683-417C-BF55-34C8369862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221">
                <a:extLst>
                  <a:ext uri="{FF2B5EF4-FFF2-40B4-BE49-F238E27FC236}">
                    <a16:creationId xmlns:a16="http://schemas.microsoft.com/office/drawing/2014/main" id="{A3CC8080-B37E-4E21-8734-748F64287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63" descr="Beer mug">
              <a:extLst>
                <a:ext uri="{FF2B5EF4-FFF2-40B4-BE49-F238E27FC236}">
                  <a16:creationId xmlns:a16="http://schemas.microsoft.com/office/drawing/2014/main" id="{DB2602D0-08A2-44A9-B8D3-6E9FA6C447B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708371" y="5545833"/>
              <a:ext cx="279729" cy="260985"/>
              <a:chOff x="1906588" y="0"/>
              <a:chExt cx="307975" cy="287338"/>
            </a:xfrm>
            <a:solidFill>
              <a:schemeClr val="accent1"/>
            </a:solidFill>
          </p:grpSpPr>
          <p:sp>
            <p:nvSpPr>
              <p:cNvPr id="65" name="Freeform 220">
                <a:extLst>
                  <a:ext uri="{FF2B5EF4-FFF2-40B4-BE49-F238E27FC236}">
                    <a16:creationId xmlns:a16="http://schemas.microsoft.com/office/drawing/2014/main" id="{FE26B52A-A1C6-4CE7-A911-7E5DB7874D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06588" y="0"/>
                <a:ext cx="307975" cy="287338"/>
              </a:xfrm>
              <a:custGeom>
                <a:avLst/>
                <a:gdLst>
                  <a:gd name="T0" fmla="*/ 300 w 385"/>
                  <a:gd name="T1" fmla="*/ 55 h 360"/>
                  <a:gd name="T2" fmla="*/ 282 w 385"/>
                  <a:gd name="T3" fmla="*/ 55 h 360"/>
                  <a:gd name="T4" fmla="*/ 282 w 385"/>
                  <a:gd name="T5" fmla="*/ 23 h 360"/>
                  <a:gd name="T6" fmla="*/ 258 w 385"/>
                  <a:gd name="T7" fmla="*/ 0 h 360"/>
                  <a:gd name="T8" fmla="*/ 24 w 385"/>
                  <a:gd name="T9" fmla="*/ 0 h 360"/>
                  <a:gd name="T10" fmla="*/ 0 w 385"/>
                  <a:gd name="T11" fmla="*/ 23 h 360"/>
                  <a:gd name="T12" fmla="*/ 0 w 385"/>
                  <a:gd name="T13" fmla="*/ 336 h 360"/>
                  <a:gd name="T14" fmla="*/ 24 w 385"/>
                  <a:gd name="T15" fmla="*/ 360 h 360"/>
                  <a:gd name="T16" fmla="*/ 258 w 385"/>
                  <a:gd name="T17" fmla="*/ 360 h 360"/>
                  <a:gd name="T18" fmla="*/ 282 w 385"/>
                  <a:gd name="T19" fmla="*/ 336 h 360"/>
                  <a:gd name="T20" fmla="*/ 282 w 385"/>
                  <a:gd name="T21" fmla="*/ 277 h 360"/>
                  <a:gd name="T22" fmla="*/ 300 w 385"/>
                  <a:gd name="T23" fmla="*/ 277 h 360"/>
                  <a:gd name="T24" fmla="*/ 385 w 385"/>
                  <a:gd name="T25" fmla="*/ 191 h 360"/>
                  <a:gd name="T26" fmla="*/ 385 w 385"/>
                  <a:gd name="T27" fmla="*/ 141 h 360"/>
                  <a:gd name="T28" fmla="*/ 300 w 385"/>
                  <a:gd name="T29" fmla="*/ 55 h 360"/>
                  <a:gd name="T30" fmla="*/ 260 w 385"/>
                  <a:gd name="T31" fmla="*/ 55 h 360"/>
                  <a:gd name="T32" fmla="*/ 260 w 385"/>
                  <a:gd name="T33" fmla="*/ 77 h 360"/>
                  <a:gd name="T34" fmla="*/ 260 w 385"/>
                  <a:gd name="T35" fmla="*/ 94 h 360"/>
                  <a:gd name="T36" fmla="*/ 260 w 385"/>
                  <a:gd name="T37" fmla="*/ 238 h 360"/>
                  <a:gd name="T38" fmla="*/ 260 w 385"/>
                  <a:gd name="T39" fmla="*/ 255 h 360"/>
                  <a:gd name="T40" fmla="*/ 260 w 385"/>
                  <a:gd name="T41" fmla="*/ 277 h 360"/>
                  <a:gd name="T42" fmla="*/ 260 w 385"/>
                  <a:gd name="T43" fmla="*/ 336 h 360"/>
                  <a:gd name="T44" fmla="*/ 258 w 385"/>
                  <a:gd name="T45" fmla="*/ 338 h 360"/>
                  <a:gd name="T46" fmla="*/ 24 w 385"/>
                  <a:gd name="T47" fmla="*/ 338 h 360"/>
                  <a:gd name="T48" fmla="*/ 22 w 385"/>
                  <a:gd name="T49" fmla="*/ 336 h 360"/>
                  <a:gd name="T50" fmla="*/ 22 w 385"/>
                  <a:gd name="T51" fmla="*/ 23 h 360"/>
                  <a:gd name="T52" fmla="*/ 24 w 385"/>
                  <a:gd name="T53" fmla="*/ 22 h 360"/>
                  <a:gd name="T54" fmla="*/ 258 w 385"/>
                  <a:gd name="T55" fmla="*/ 22 h 360"/>
                  <a:gd name="T56" fmla="*/ 260 w 385"/>
                  <a:gd name="T57" fmla="*/ 23 h 360"/>
                  <a:gd name="T58" fmla="*/ 260 w 385"/>
                  <a:gd name="T59" fmla="*/ 55 h 360"/>
                  <a:gd name="T60" fmla="*/ 347 w 385"/>
                  <a:gd name="T61" fmla="*/ 191 h 360"/>
                  <a:gd name="T62" fmla="*/ 300 w 385"/>
                  <a:gd name="T63" fmla="*/ 238 h 360"/>
                  <a:gd name="T64" fmla="*/ 282 w 385"/>
                  <a:gd name="T65" fmla="*/ 238 h 360"/>
                  <a:gd name="T66" fmla="*/ 282 w 385"/>
                  <a:gd name="T67" fmla="*/ 94 h 360"/>
                  <a:gd name="T68" fmla="*/ 300 w 385"/>
                  <a:gd name="T69" fmla="*/ 94 h 360"/>
                  <a:gd name="T70" fmla="*/ 347 w 385"/>
                  <a:gd name="T71" fmla="*/ 141 h 360"/>
                  <a:gd name="T72" fmla="*/ 347 w 385"/>
                  <a:gd name="T73" fmla="*/ 19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5" h="360">
                    <a:moveTo>
                      <a:pt x="300" y="55"/>
                    </a:moveTo>
                    <a:cubicBezTo>
                      <a:pt x="282" y="55"/>
                      <a:pt x="282" y="55"/>
                      <a:pt x="282" y="55"/>
                    </a:cubicBezTo>
                    <a:cubicBezTo>
                      <a:pt x="282" y="23"/>
                      <a:pt x="282" y="23"/>
                      <a:pt x="282" y="23"/>
                    </a:cubicBezTo>
                    <a:cubicBezTo>
                      <a:pt x="282" y="10"/>
                      <a:pt x="272" y="0"/>
                      <a:pt x="2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0"/>
                      <a:pt x="0" y="23"/>
                    </a:cubicBezTo>
                    <a:cubicBezTo>
                      <a:pt x="0" y="336"/>
                      <a:pt x="0" y="336"/>
                      <a:pt x="0" y="336"/>
                    </a:cubicBezTo>
                    <a:cubicBezTo>
                      <a:pt x="0" y="349"/>
                      <a:pt x="11" y="360"/>
                      <a:pt x="24" y="360"/>
                    </a:cubicBezTo>
                    <a:cubicBezTo>
                      <a:pt x="258" y="360"/>
                      <a:pt x="258" y="360"/>
                      <a:pt x="258" y="360"/>
                    </a:cubicBezTo>
                    <a:cubicBezTo>
                      <a:pt x="272" y="360"/>
                      <a:pt x="282" y="349"/>
                      <a:pt x="282" y="336"/>
                    </a:cubicBezTo>
                    <a:cubicBezTo>
                      <a:pt x="282" y="277"/>
                      <a:pt x="282" y="277"/>
                      <a:pt x="282" y="277"/>
                    </a:cubicBezTo>
                    <a:cubicBezTo>
                      <a:pt x="300" y="277"/>
                      <a:pt x="300" y="277"/>
                      <a:pt x="300" y="277"/>
                    </a:cubicBezTo>
                    <a:cubicBezTo>
                      <a:pt x="347" y="277"/>
                      <a:pt x="385" y="238"/>
                      <a:pt x="385" y="191"/>
                    </a:cubicBezTo>
                    <a:cubicBezTo>
                      <a:pt x="385" y="141"/>
                      <a:pt x="385" y="141"/>
                      <a:pt x="385" y="141"/>
                    </a:cubicBezTo>
                    <a:cubicBezTo>
                      <a:pt x="385" y="94"/>
                      <a:pt x="347" y="55"/>
                      <a:pt x="300" y="55"/>
                    </a:cubicBezTo>
                    <a:close/>
                    <a:moveTo>
                      <a:pt x="260" y="55"/>
                    </a:moveTo>
                    <a:cubicBezTo>
                      <a:pt x="260" y="77"/>
                      <a:pt x="260" y="77"/>
                      <a:pt x="260" y="77"/>
                    </a:cubicBezTo>
                    <a:cubicBezTo>
                      <a:pt x="260" y="94"/>
                      <a:pt x="260" y="94"/>
                      <a:pt x="260" y="94"/>
                    </a:cubicBezTo>
                    <a:cubicBezTo>
                      <a:pt x="260" y="238"/>
                      <a:pt x="260" y="238"/>
                      <a:pt x="260" y="238"/>
                    </a:cubicBezTo>
                    <a:cubicBezTo>
                      <a:pt x="260" y="255"/>
                      <a:pt x="260" y="255"/>
                      <a:pt x="260" y="255"/>
                    </a:cubicBezTo>
                    <a:cubicBezTo>
                      <a:pt x="260" y="277"/>
                      <a:pt x="260" y="277"/>
                      <a:pt x="260" y="277"/>
                    </a:cubicBezTo>
                    <a:cubicBezTo>
                      <a:pt x="260" y="336"/>
                      <a:pt x="260" y="336"/>
                      <a:pt x="260" y="336"/>
                    </a:cubicBezTo>
                    <a:cubicBezTo>
                      <a:pt x="260" y="337"/>
                      <a:pt x="259" y="338"/>
                      <a:pt x="258" y="338"/>
                    </a:cubicBezTo>
                    <a:cubicBezTo>
                      <a:pt x="24" y="338"/>
                      <a:pt x="24" y="338"/>
                      <a:pt x="24" y="338"/>
                    </a:cubicBezTo>
                    <a:cubicBezTo>
                      <a:pt x="23" y="338"/>
                      <a:pt x="22" y="337"/>
                      <a:pt x="22" y="336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2" y="22"/>
                      <a:pt x="23" y="22"/>
                      <a:pt x="24" y="22"/>
                    </a:cubicBezTo>
                    <a:cubicBezTo>
                      <a:pt x="258" y="22"/>
                      <a:pt x="258" y="22"/>
                      <a:pt x="258" y="22"/>
                    </a:cubicBezTo>
                    <a:cubicBezTo>
                      <a:pt x="259" y="22"/>
                      <a:pt x="260" y="22"/>
                      <a:pt x="260" y="23"/>
                    </a:cubicBezTo>
                    <a:lnTo>
                      <a:pt x="260" y="55"/>
                    </a:lnTo>
                    <a:close/>
                    <a:moveTo>
                      <a:pt x="347" y="191"/>
                    </a:moveTo>
                    <a:cubicBezTo>
                      <a:pt x="347" y="217"/>
                      <a:pt x="326" y="238"/>
                      <a:pt x="300" y="238"/>
                    </a:cubicBezTo>
                    <a:cubicBezTo>
                      <a:pt x="282" y="238"/>
                      <a:pt x="282" y="238"/>
                      <a:pt x="282" y="238"/>
                    </a:cubicBezTo>
                    <a:cubicBezTo>
                      <a:pt x="282" y="94"/>
                      <a:pt x="282" y="94"/>
                      <a:pt x="282" y="94"/>
                    </a:cubicBezTo>
                    <a:cubicBezTo>
                      <a:pt x="300" y="94"/>
                      <a:pt x="300" y="94"/>
                      <a:pt x="300" y="94"/>
                    </a:cubicBezTo>
                    <a:cubicBezTo>
                      <a:pt x="326" y="94"/>
                      <a:pt x="347" y="115"/>
                      <a:pt x="347" y="141"/>
                    </a:cubicBezTo>
                    <a:lnTo>
                      <a:pt x="347" y="19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21">
                <a:extLst>
                  <a:ext uri="{FF2B5EF4-FFF2-40B4-BE49-F238E27FC236}">
                    <a16:creationId xmlns:a16="http://schemas.microsoft.com/office/drawing/2014/main" id="{BAA9C49E-ABC2-4425-BC1D-397B7F9B7E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338" y="65088"/>
                <a:ext cx="161925" cy="176213"/>
              </a:xfrm>
              <a:custGeom>
                <a:avLst/>
                <a:gdLst>
                  <a:gd name="T0" fmla="*/ 0 w 204"/>
                  <a:gd name="T1" fmla="*/ 222 h 222"/>
                  <a:gd name="T2" fmla="*/ 204 w 204"/>
                  <a:gd name="T3" fmla="*/ 222 h 222"/>
                  <a:gd name="T4" fmla="*/ 204 w 204"/>
                  <a:gd name="T5" fmla="*/ 16 h 222"/>
                  <a:gd name="T6" fmla="*/ 143 w 204"/>
                  <a:gd name="T7" fmla="*/ 26 h 222"/>
                  <a:gd name="T8" fmla="*/ 37 w 204"/>
                  <a:gd name="T9" fmla="*/ 5 h 222"/>
                  <a:gd name="T10" fmla="*/ 0 w 204"/>
                  <a:gd name="T11" fmla="*/ 16 h 222"/>
                  <a:gd name="T12" fmla="*/ 0 w 204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4" h="222">
                    <a:moveTo>
                      <a:pt x="0" y="222"/>
                    </a:moveTo>
                    <a:cubicBezTo>
                      <a:pt x="204" y="222"/>
                      <a:pt x="204" y="222"/>
                      <a:pt x="204" y="222"/>
                    </a:cubicBezTo>
                    <a:cubicBezTo>
                      <a:pt x="204" y="16"/>
                      <a:pt x="204" y="16"/>
                      <a:pt x="204" y="16"/>
                    </a:cubicBezTo>
                    <a:cubicBezTo>
                      <a:pt x="178" y="26"/>
                      <a:pt x="157" y="27"/>
                      <a:pt x="143" y="26"/>
                    </a:cubicBezTo>
                    <a:cubicBezTo>
                      <a:pt x="99" y="23"/>
                      <a:pt x="78" y="0"/>
                      <a:pt x="37" y="5"/>
                    </a:cubicBezTo>
                    <a:cubicBezTo>
                      <a:pt x="21" y="7"/>
                      <a:pt x="8" y="12"/>
                      <a:pt x="0" y="16"/>
                    </a:cubicBezTo>
                    <a:cubicBezTo>
                      <a:pt x="0" y="85"/>
                      <a:pt x="0" y="154"/>
                      <a:pt x="0" y="2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4427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BF93-FC42-4CCF-9346-221671249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895" y="4722249"/>
            <a:ext cx="6640498" cy="1931565"/>
          </a:xfrm>
        </p:spPr>
        <p:txBody>
          <a:bodyPr>
            <a:noAutofit/>
          </a:bodyPr>
          <a:lstStyle/>
          <a:p>
            <a:pPr algn="ctr"/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Over 40% of the costs of excessive drinking were covered by government.</a:t>
            </a:r>
            <a:endParaRPr lang="en-US" dirty="0">
              <a:latin typeface="Calibri"/>
              <a:cs typeface="Calibri"/>
            </a:endParaRPr>
          </a:p>
        </p:txBody>
      </p:sp>
      <p:pic>
        <p:nvPicPr>
          <p:cNvPr id="4" name="Picture 3" descr="In the center of the page is a dark navy-blue outline of a capitol building, filled in lime green 40% horizontally. ">
            <a:extLst>
              <a:ext uri="{FF2B5EF4-FFF2-40B4-BE49-F238E27FC236}">
                <a16:creationId xmlns:a16="http://schemas.microsoft.com/office/drawing/2014/main" id="{3671C8D1-3550-4700-A0D4-AC93E6B2D1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3" t="520"/>
          <a:stretch/>
        </p:blipFill>
        <p:spPr>
          <a:xfrm>
            <a:off x="1067579" y="794913"/>
            <a:ext cx="4847130" cy="348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936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BF93-FC42-4CCF-9346-221671249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32542"/>
            <a:ext cx="6858000" cy="2030862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rgbClr val="003865"/>
                </a:solidFill>
                <a:latin typeface="Calibri"/>
                <a:cs typeface="Calibri"/>
              </a:rPr>
              <a:t>Nearly 75% </a:t>
            </a:r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of alcohol-related costs in MN were due to binge drinking.</a:t>
            </a:r>
            <a:endParaRPr lang="en-US" dirty="0">
              <a:latin typeface="Calibri"/>
              <a:cs typeface="Calibri"/>
            </a:endParaRPr>
          </a:p>
        </p:txBody>
      </p:sp>
      <p:pic>
        <p:nvPicPr>
          <p:cNvPr id="4" name="Picture 3" descr="Below the text is a dark navy-blue four-pack of beer with a lime green hops logo on the front, a dark navy-blue bottle of wine with a lime green seal, and two lime-green bottles of beer with a dark navy-blue label across the front. ">
            <a:extLst>
              <a:ext uri="{FF2B5EF4-FFF2-40B4-BE49-F238E27FC236}">
                <a16:creationId xmlns:a16="http://schemas.microsoft.com/office/drawing/2014/main" id="{2D299E53-880A-4356-91AB-9493C2467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565" y="2763404"/>
            <a:ext cx="4298870" cy="361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9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BF93-FC42-4CCF-9346-221671249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86301"/>
            <a:ext cx="6858000" cy="1409340"/>
          </a:xfrm>
        </p:spPr>
        <p:txBody>
          <a:bodyPr>
            <a:noAutofit/>
          </a:bodyPr>
          <a:lstStyle/>
          <a:p>
            <a:pPr algn="ctr"/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This cost is incurred in some of the following ways:</a:t>
            </a:r>
            <a:endParaRPr lang="en-US" dirty="0">
              <a:latin typeface="Calibri"/>
              <a:cs typeface="Calibri"/>
            </a:endParaRPr>
          </a:p>
        </p:txBody>
      </p:sp>
      <p:pic>
        <p:nvPicPr>
          <p:cNvPr id="5" name="Picture 4" descr="Flush with the left side of the page, there are four dark navy-blue horizontally oriented wine bottles, arranged vertically, like bullet points. “Health care,” “lost productivity,” “crime,” and “motor vehicle crashes” are listed, individually, at the spout of each bottle. ">
            <a:extLst>
              <a:ext uri="{FF2B5EF4-FFF2-40B4-BE49-F238E27FC236}">
                <a16:creationId xmlns:a16="http://schemas.microsoft.com/office/drawing/2014/main" id="{BFAA7099-D18B-4F34-8E5C-8AA0A1870D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39219"/>
            <a:ext cx="2515854" cy="731520"/>
          </a:xfrm>
          <a:prstGeom prst="rect">
            <a:avLst/>
          </a:prstGeom>
        </p:spPr>
      </p:pic>
      <p:pic>
        <p:nvPicPr>
          <p:cNvPr id="7" name="Picture 6" descr="Flush with the left side of the page, there are four dark navy-blue horizontally oriented wine bottles, arranged vertically, like bullet points. “Health care,” “lost productivity,” “crime,” and “motor vehicle crashes” are listed, individually, at the spout of each bottle. ">
            <a:extLst>
              <a:ext uri="{FF2B5EF4-FFF2-40B4-BE49-F238E27FC236}">
                <a16:creationId xmlns:a16="http://schemas.microsoft.com/office/drawing/2014/main" id="{56B5B1FB-997A-4354-90A6-C4388ECDF5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554390"/>
            <a:ext cx="2515854" cy="731520"/>
          </a:xfrm>
          <a:prstGeom prst="rect">
            <a:avLst/>
          </a:prstGeom>
        </p:spPr>
      </p:pic>
      <p:pic>
        <p:nvPicPr>
          <p:cNvPr id="8" name="Picture 7" descr="Flush with the left side of the page, there are four dark navy-blue horizontally oriented wine bottles, arranged vertically, like bullet points. “Health care,” “lost productivity,” “crime,” and “motor vehicle crashes” are listed, individually, at the spout of each bottle. ">
            <a:extLst>
              <a:ext uri="{FF2B5EF4-FFF2-40B4-BE49-F238E27FC236}">
                <a16:creationId xmlns:a16="http://schemas.microsoft.com/office/drawing/2014/main" id="{AC121AA7-8BC3-44F4-9DBB-891CDC496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28025"/>
            <a:ext cx="2515854" cy="731520"/>
          </a:xfrm>
          <a:prstGeom prst="rect">
            <a:avLst/>
          </a:prstGeom>
        </p:spPr>
      </p:pic>
      <p:pic>
        <p:nvPicPr>
          <p:cNvPr id="10" name="Picture 9" descr="Flush with the left side of the page, there are four dark navy-blue horizontally oriented wine bottles, arranged vertically, like bullet points. “Health care,” “lost productivity,” “crime,” and “motor vehicle crashes” are listed, individually, at the spout of each bottle. ">
            <a:extLst>
              <a:ext uri="{FF2B5EF4-FFF2-40B4-BE49-F238E27FC236}">
                <a16:creationId xmlns:a16="http://schemas.microsoft.com/office/drawing/2014/main" id="{171A8D5A-18F2-48F9-B291-05BB30E80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05687"/>
            <a:ext cx="2515854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98BC850C-9CB8-48A5-B65C-5501DB8915E6}"/>
              </a:ext>
            </a:extLst>
          </p:cNvPr>
          <p:cNvSpPr txBox="1">
            <a:spLocks/>
          </p:cNvSpPr>
          <p:nvPr/>
        </p:nvSpPr>
        <p:spPr bwMode="gray">
          <a:xfrm>
            <a:off x="2366997" y="2539219"/>
            <a:ext cx="2454584" cy="69074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algn="l" defTabSz="914411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sz="4000" b="0" kern="1200" spc="-100" baseline="0">
                <a:solidFill>
                  <a:schemeClr val="accent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3865"/>
                </a:solidFill>
                <a:latin typeface="+mj-lt"/>
              </a:rPr>
              <a:t>health care</a:t>
            </a:r>
            <a:endParaRPr lang="en-US" dirty="0">
              <a:latin typeface="+mj-lt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E1E1DED-6B76-44F3-AA13-317FBDEDF538}"/>
              </a:ext>
            </a:extLst>
          </p:cNvPr>
          <p:cNvSpPr txBox="1">
            <a:spLocks/>
          </p:cNvSpPr>
          <p:nvPr/>
        </p:nvSpPr>
        <p:spPr bwMode="gray">
          <a:xfrm>
            <a:off x="2323263" y="3523518"/>
            <a:ext cx="3560091" cy="69074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algn="l" defTabSz="914411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sz="4000" b="0" kern="1200" spc="-100" baseline="0">
                <a:solidFill>
                  <a:schemeClr val="accent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3865"/>
                </a:solidFill>
                <a:latin typeface="+mj-lt"/>
              </a:rPr>
              <a:t>lost productivity</a:t>
            </a:r>
            <a:endParaRPr lang="en-US" dirty="0">
              <a:latin typeface="+mj-l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13B4E31-311C-443B-9040-2DA7C3DAC39A}"/>
              </a:ext>
            </a:extLst>
          </p:cNvPr>
          <p:cNvSpPr txBox="1">
            <a:spLocks/>
          </p:cNvSpPr>
          <p:nvPr/>
        </p:nvSpPr>
        <p:spPr bwMode="gray">
          <a:xfrm>
            <a:off x="2366997" y="4552268"/>
            <a:ext cx="1453920" cy="69074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algn="l" defTabSz="914411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sz="4000" b="0" kern="1200" spc="-100" baseline="0">
                <a:solidFill>
                  <a:schemeClr val="accent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3865"/>
                </a:solidFill>
                <a:latin typeface="+mj-lt"/>
              </a:rPr>
              <a:t>crime</a:t>
            </a:r>
            <a:endParaRPr lang="en-US" dirty="0">
              <a:latin typeface="+mj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4D95C38-00A2-4CAF-91BB-E859D0F6D1C8}"/>
              </a:ext>
            </a:extLst>
          </p:cNvPr>
          <p:cNvSpPr txBox="1">
            <a:spLocks/>
          </p:cNvSpPr>
          <p:nvPr/>
        </p:nvSpPr>
        <p:spPr bwMode="gray">
          <a:xfrm>
            <a:off x="2419519" y="5555996"/>
            <a:ext cx="4438481" cy="69074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algn="l" defTabSz="914411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sz="4000" b="0" kern="1200" spc="-100" baseline="0">
                <a:solidFill>
                  <a:schemeClr val="accent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3865"/>
                </a:solidFill>
                <a:latin typeface="+mj-lt"/>
              </a:rPr>
              <a:t>motor vehicle crashes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8328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BF93-FC42-4CCF-9346-221671249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629" y="761381"/>
            <a:ext cx="6622742" cy="2030405"/>
          </a:xfrm>
        </p:spPr>
        <p:txBody>
          <a:bodyPr>
            <a:noAutofit/>
          </a:bodyPr>
          <a:lstStyle/>
          <a:p>
            <a:pPr algn="ctr"/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Take an assessment to reflect</a:t>
            </a:r>
            <a:b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</a:br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 on your drinking habits</a:t>
            </a:r>
            <a:br>
              <a:rPr lang="en-US" b="0" i="0" u="none" strike="noStrike" dirty="0">
                <a:effectLst/>
                <a:latin typeface="Calibri"/>
              </a:rPr>
            </a:br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 and plan how to </a:t>
            </a:r>
            <a:br>
              <a:rPr lang="en-US" dirty="0">
                <a:solidFill>
                  <a:srgbClr val="003865"/>
                </a:solidFill>
                <a:latin typeface="Calibri"/>
                <a:cs typeface="Calibri"/>
              </a:rPr>
            </a:br>
            <a:r>
              <a:rPr lang="en-US" b="0" i="0" u="none" strike="noStrike" dirty="0">
                <a:solidFill>
                  <a:srgbClr val="003865"/>
                </a:solidFill>
                <a:effectLst/>
                <a:latin typeface="Calibri"/>
                <a:cs typeface="Calibri"/>
              </a:rPr>
              <a:t>reach your goals.</a:t>
            </a:r>
            <a:endParaRPr lang="en-US" dirty="0">
              <a:solidFill>
                <a:srgbClr val="003865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6" name="Picture 5" descr="Two dark navy-blue hands stemming from the center bottom of the page cup a lime green heart shape.">
            <a:extLst>
              <a:ext uri="{FF2B5EF4-FFF2-40B4-BE49-F238E27FC236}">
                <a16:creationId xmlns:a16="http://schemas.microsoft.com/office/drawing/2014/main" id="{8A812C31-9BF7-4D11-AF0A-A42D66C90B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666"/>
          <a:stretch/>
        </p:blipFill>
        <p:spPr>
          <a:xfrm>
            <a:off x="1482992" y="3811349"/>
            <a:ext cx="4165249" cy="304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66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-m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3865"/>
      </a:accent1>
      <a:accent2>
        <a:srgbClr val="78BE21"/>
      </a:accent2>
      <a:accent3>
        <a:srgbClr val="0070CB"/>
      </a:accent3>
      <a:accent4>
        <a:srgbClr val="5D295F"/>
      </a:accent4>
      <a:accent5>
        <a:srgbClr val="12737A"/>
      </a:accent5>
      <a:accent6>
        <a:srgbClr val="8D3F2B"/>
      </a:accent6>
      <a:hlink>
        <a:srgbClr val="003865"/>
      </a:hlink>
      <a:folHlink>
        <a:srgbClr val="00386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tagram_Template" id="{9675CB99-5419-413D-A308-4AF6CE835192}" vid="{961F6EE9-01CB-4E64-907E-3D4CA59241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43CEA4C867594096EE77DA1648208E" ma:contentTypeVersion="9" ma:contentTypeDescription="Create a new document." ma:contentTypeScope="" ma:versionID="876d11e1b72e9fe4a1bf5a1c68323ce9">
  <xsd:schema xmlns:xsd="http://www.w3.org/2001/XMLSchema" xmlns:xs="http://www.w3.org/2001/XMLSchema" xmlns:p="http://schemas.microsoft.com/office/2006/metadata/properties" xmlns:ns2="9f47d91a-36b8-4443-ba18-d69329e84605" xmlns:ns3="0a3b69ff-3203-4b89-bda3-daee22e48f65" targetNamespace="http://schemas.microsoft.com/office/2006/metadata/properties" ma:root="true" ma:fieldsID="6dab98f8d3e40a701d93fcd66a104eea" ns2:_="" ns3:_="">
    <xsd:import namespace="9f47d91a-36b8-4443-ba18-d69329e84605"/>
    <xsd:import namespace="0a3b69ff-3203-4b89-bda3-daee22e48f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47d91a-36b8-4443-ba18-d69329e846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3b69ff-3203-4b89-bda3-daee22e48f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99FA81-8C98-4810-9ED8-3771A94885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47d91a-36b8-4443-ba18-d69329e84605"/>
    <ds:schemaRef ds:uri="0a3b69ff-3203-4b89-bda3-daee22e48f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665C44-6A70-48B4-9B90-9C571A7B66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D30EC5-D643-4949-ACEB-EFB74B430332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f47d91a-36b8-4443-ba18-d69329e84605"/>
    <ds:schemaRef ds:uri="http://purl.org/dc/elements/1.1/"/>
    <ds:schemaRef ds:uri="http://purl.org/dc/terms/"/>
    <ds:schemaRef ds:uri="0a3b69ff-3203-4b89-bda3-daee22e48f65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Instagram_Template (2)</Template>
  <TotalTime>1574</TotalTime>
  <Words>748</Words>
  <Application>Microsoft Office PowerPoint</Application>
  <PresentationFormat>Custom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Brandon Grotesque Bold</vt:lpstr>
      <vt:lpstr>Brandon Grotesque Light</vt:lpstr>
      <vt:lpstr>Brandon Grotesque Regular</vt:lpstr>
      <vt:lpstr>Calibri</vt:lpstr>
      <vt:lpstr>Office Theme</vt:lpstr>
      <vt:lpstr>Excessive alcohol use in Minnesota cost nearly $8 billion in 2019.</vt:lpstr>
      <vt:lpstr>Over 40% of the costs of excessive drinking were covered by government.</vt:lpstr>
      <vt:lpstr>Nearly 75% of alcohol-related costs in MN were due to binge drinking.</vt:lpstr>
      <vt:lpstr>This cost is incurred in some of the following ways:</vt:lpstr>
      <vt:lpstr>Take an assessment to reflect  on your drinking habits  and plan how to  reach your goals.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Excessive Alcohol Use in Minnesota Social Media Graphics</dc:title>
  <dc:subject>Excessive alcohol use graphics</dc:subject>
  <dc:creator>MinnesotaDepartmentofHealth@mn365.onmicrosoft.com</dc:creator>
  <cp:lastModifiedBy>Thorstenson, Karli (MDH)</cp:lastModifiedBy>
  <cp:revision>33</cp:revision>
  <dcterms:created xsi:type="dcterms:W3CDTF">2022-07-18T16:38:27Z</dcterms:created>
  <dcterms:modified xsi:type="dcterms:W3CDTF">2022-08-12T15:09:43Z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0x010100B643CEA4C867594096EE77DA1648208E</vt:lpwstr>
  </property>
  <property fmtid="{D5CDD505-2E9C-101B-9397-08002B2CF9AE}" pid="3" name="_dlc_DocIdItemGuid">
    <vt:lpwstr>3b9c1fbc-225b-49b4-bf57-f536b733c58e</vt:lpwstr>
  </property>
</Properties>
</file>