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75"/>
  </p:notesMasterIdLst>
  <p:handoutMasterIdLst>
    <p:handoutMasterId r:id="rId76"/>
  </p:handoutMasterIdLst>
  <p:sldIdLst>
    <p:sldId id="256" r:id="rId6"/>
    <p:sldId id="602" r:id="rId7"/>
    <p:sldId id="483" r:id="rId8"/>
    <p:sldId id="510" r:id="rId9"/>
    <p:sldId id="562" r:id="rId10"/>
    <p:sldId id="563" r:id="rId11"/>
    <p:sldId id="564" r:id="rId12"/>
    <p:sldId id="565" r:id="rId13"/>
    <p:sldId id="567" r:id="rId14"/>
    <p:sldId id="566" r:id="rId15"/>
    <p:sldId id="568" r:id="rId16"/>
    <p:sldId id="623" r:id="rId17"/>
    <p:sldId id="624" r:id="rId18"/>
    <p:sldId id="635" r:id="rId19"/>
    <p:sldId id="636" r:id="rId20"/>
    <p:sldId id="638" r:id="rId21"/>
    <p:sldId id="637" r:id="rId22"/>
    <p:sldId id="631" r:id="rId23"/>
    <p:sldId id="632" r:id="rId24"/>
    <p:sldId id="633" r:id="rId25"/>
    <p:sldId id="570" r:id="rId26"/>
    <p:sldId id="639" r:id="rId27"/>
    <p:sldId id="572" r:id="rId28"/>
    <p:sldId id="640" r:id="rId29"/>
    <p:sldId id="574" r:id="rId30"/>
    <p:sldId id="575" r:id="rId31"/>
    <p:sldId id="576" r:id="rId32"/>
    <p:sldId id="577" r:id="rId33"/>
    <p:sldId id="578" r:id="rId34"/>
    <p:sldId id="579" r:id="rId35"/>
    <p:sldId id="580" r:id="rId36"/>
    <p:sldId id="581" r:id="rId37"/>
    <p:sldId id="582" r:id="rId38"/>
    <p:sldId id="583" r:id="rId39"/>
    <p:sldId id="641" r:id="rId40"/>
    <p:sldId id="585" r:id="rId41"/>
    <p:sldId id="586" r:id="rId42"/>
    <p:sldId id="587" r:id="rId43"/>
    <p:sldId id="588" r:id="rId44"/>
    <p:sldId id="644" r:id="rId45"/>
    <p:sldId id="590" r:id="rId46"/>
    <p:sldId id="594" r:id="rId47"/>
    <p:sldId id="591" r:id="rId48"/>
    <p:sldId id="592" r:id="rId49"/>
    <p:sldId id="593" r:id="rId50"/>
    <p:sldId id="596" r:id="rId51"/>
    <p:sldId id="597" r:id="rId52"/>
    <p:sldId id="642" r:id="rId53"/>
    <p:sldId id="643" r:id="rId54"/>
    <p:sldId id="600" r:id="rId55"/>
    <p:sldId id="616" r:id="rId56"/>
    <p:sldId id="617" r:id="rId57"/>
    <p:sldId id="618" r:id="rId58"/>
    <p:sldId id="619" r:id="rId59"/>
    <p:sldId id="620" r:id="rId60"/>
    <p:sldId id="621" r:id="rId61"/>
    <p:sldId id="622" r:id="rId62"/>
    <p:sldId id="547" r:id="rId63"/>
    <p:sldId id="548" r:id="rId64"/>
    <p:sldId id="480" r:id="rId65"/>
    <p:sldId id="549" r:id="rId66"/>
    <p:sldId id="550" r:id="rId67"/>
    <p:sldId id="551" r:id="rId68"/>
    <p:sldId id="552" r:id="rId69"/>
    <p:sldId id="553" r:id="rId70"/>
    <p:sldId id="554" r:id="rId71"/>
    <p:sldId id="557" r:id="rId72"/>
    <p:sldId id="558" r:id="rId73"/>
    <p:sldId id="615"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003865"/>
    <a:srgbClr val="000000"/>
    <a:srgbClr val="78BE21"/>
    <a:srgbClr val="0D0D0D"/>
    <a:srgbClr val="E8E8E8"/>
    <a:srgbClr val="B20738"/>
    <a:srgbClr val="00A3E2"/>
    <a:srgbClr val="2C2C2C"/>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8" autoAdjust="0"/>
    <p:restoredTop sz="86386" autoAdjust="0"/>
  </p:normalViewPr>
  <p:slideViewPr>
    <p:cSldViewPr snapToGrid="0">
      <p:cViewPr varScale="1">
        <p:scale>
          <a:sx n="82" d="100"/>
          <a:sy n="82" d="100"/>
        </p:scale>
        <p:origin x="114" y="3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c:spPr>
          <c:marker>
            <c:symbol val="none"/>
          </c:marker>
          <c:trendline>
            <c:spPr>
              <a:ln w="19050" cap="rnd">
                <a:solidFill>
                  <a:schemeClr val="accent2"/>
                </a:solidFill>
              </a:ln>
              <a:effectLst/>
            </c:spPr>
            <c:trendlineType val="linear"/>
            <c:dispRSqr val="0"/>
            <c:dispEq val="0"/>
          </c:trendline>
          <c:cat>
            <c:numRef>
              <c:f>'Sheet1 (2)'!$A$1:$A$65</c:f>
              <c:numCache>
                <c:formatCode>General</c:formatCode>
                <c:ptCount val="65"/>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numCache>
            </c:numRef>
          </c:cat>
          <c:val>
            <c:numRef>
              <c:f>'Sheet1 (2)'!$B$1:$B$65</c:f>
              <c:numCache>
                <c:formatCode>General</c:formatCode>
                <c:ptCount val="65"/>
                <c:pt idx="0">
                  <c:v>22.67</c:v>
                </c:pt>
                <c:pt idx="1">
                  <c:v>30.84</c:v>
                </c:pt>
                <c:pt idx="2">
                  <c:v>27.3</c:v>
                </c:pt>
                <c:pt idx="3">
                  <c:v>23.91</c:v>
                </c:pt>
                <c:pt idx="4">
                  <c:v>29.48</c:v>
                </c:pt>
                <c:pt idx="5">
                  <c:v>27.65</c:v>
                </c:pt>
                <c:pt idx="6">
                  <c:v>24.49</c:v>
                </c:pt>
                <c:pt idx="7">
                  <c:v>27.17</c:v>
                </c:pt>
                <c:pt idx="8">
                  <c:v>31.14</c:v>
                </c:pt>
                <c:pt idx="9">
                  <c:v>24.92</c:v>
                </c:pt>
                <c:pt idx="10">
                  <c:v>32.32</c:v>
                </c:pt>
                <c:pt idx="11">
                  <c:v>29.54</c:v>
                </c:pt>
                <c:pt idx="12">
                  <c:v>22.73</c:v>
                </c:pt>
                <c:pt idx="13">
                  <c:v>27.95</c:v>
                </c:pt>
                <c:pt idx="14">
                  <c:v>28.67</c:v>
                </c:pt>
                <c:pt idx="15">
                  <c:v>15.08</c:v>
                </c:pt>
                <c:pt idx="16">
                  <c:v>27.56</c:v>
                </c:pt>
                <c:pt idx="17">
                  <c:v>22.25</c:v>
                </c:pt>
                <c:pt idx="18">
                  <c:v>25.81</c:v>
                </c:pt>
                <c:pt idx="19">
                  <c:v>27.48</c:v>
                </c:pt>
                <c:pt idx="20">
                  <c:v>27.98</c:v>
                </c:pt>
                <c:pt idx="21">
                  <c:v>28.23</c:v>
                </c:pt>
                <c:pt idx="22">
                  <c:v>19.98</c:v>
                </c:pt>
                <c:pt idx="23">
                  <c:v>24.1</c:v>
                </c:pt>
                <c:pt idx="24">
                  <c:v>27.31</c:v>
                </c:pt>
                <c:pt idx="25">
                  <c:v>25.45</c:v>
                </c:pt>
                <c:pt idx="26">
                  <c:v>23.01</c:v>
                </c:pt>
                <c:pt idx="27">
                  <c:v>23.12</c:v>
                </c:pt>
                <c:pt idx="28">
                  <c:v>20.21</c:v>
                </c:pt>
                <c:pt idx="29">
                  <c:v>24.54</c:v>
                </c:pt>
                <c:pt idx="30">
                  <c:v>23.58</c:v>
                </c:pt>
                <c:pt idx="31">
                  <c:v>24.88</c:v>
                </c:pt>
                <c:pt idx="32">
                  <c:v>24.36</c:v>
                </c:pt>
                <c:pt idx="33">
                  <c:v>25.94</c:v>
                </c:pt>
                <c:pt idx="34">
                  <c:v>20.52</c:v>
                </c:pt>
                <c:pt idx="35">
                  <c:v>22.32</c:v>
                </c:pt>
                <c:pt idx="36">
                  <c:v>22.95</c:v>
                </c:pt>
                <c:pt idx="37">
                  <c:v>22.06</c:v>
                </c:pt>
                <c:pt idx="38">
                  <c:v>20.94</c:v>
                </c:pt>
                <c:pt idx="39">
                  <c:v>20.46</c:v>
                </c:pt>
                <c:pt idx="40">
                  <c:v>25.93</c:v>
                </c:pt>
                <c:pt idx="41">
                  <c:v>18.63</c:v>
                </c:pt>
                <c:pt idx="42">
                  <c:v>26.12</c:v>
                </c:pt>
                <c:pt idx="43">
                  <c:v>27.27</c:v>
                </c:pt>
                <c:pt idx="44">
                  <c:v>21.75</c:v>
                </c:pt>
                <c:pt idx="45">
                  <c:v>25.1</c:v>
                </c:pt>
                <c:pt idx="46">
                  <c:v>29.17</c:v>
                </c:pt>
                <c:pt idx="47">
                  <c:v>28.2</c:v>
                </c:pt>
                <c:pt idx="48">
                  <c:v>26.88</c:v>
                </c:pt>
                <c:pt idx="49">
                  <c:v>30.02</c:v>
                </c:pt>
                <c:pt idx="50">
                  <c:v>26.95</c:v>
                </c:pt>
                <c:pt idx="51">
                  <c:v>28.13</c:v>
                </c:pt>
                <c:pt idx="52">
                  <c:v>25.38</c:v>
                </c:pt>
                <c:pt idx="53">
                  <c:v>22.85</c:v>
                </c:pt>
                <c:pt idx="54">
                  <c:v>26.58</c:v>
                </c:pt>
                <c:pt idx="55">
                  <c:v>26.05</c:v>
                </c:pt>
                <c:pt idx="56">
                  <c:v>30.52</c:v>
                </c:pt>
                <c:pt idx="57">
                  <c:v>22.46</c:v>
                </c:pt>
                <c:pt idx="58">
                  <c:v>30.08</c:v>
                </c:pt>
                <c:pt idx="59">
                  <c:v>24.72</c:v>
                </c:pt>
                <c:pt idx="60">
                  <c:v>24.96</c:v>
                </c:pt>
                <c:pt idx="61">
                  <c:v>24.03</c:v>
                </c:pt>
                <c:pt idx="62">
                  <c:v>29.32</c:v>
                </c:pt>
                <c:pt idx="63">
                  <c:v>20.55</c:v>
                </c:pt>
                <c:pt idx="64">
                  <c:v>26.07</c:v>
                </c:pt>
              </c:numCache>
            </c:numRef>
          </c:val>
          <c:smooth val="0"/>
          <c:extLst>
            <c:ext xmlns:c16="http://schemas.microsoft.com/office/drawing/2014/chart" uri="{C3380CC4-5D6E-409C-BE32-E72D297353CC}">
              <c16:uniqueId val="{00000000-12E1-4395-BBC9-30F21A1B9E1C}"/>
            </c:ext>
          </c:extLst>
        </c:ser>
        <c:dLbls>
          <c:showLegendKey val="0"/>
          <c:showVal val="0"/>
          <c:showCatName val="0"/>
          <c:showSerName val="0"/>
          <c:showPercent val="0"/>
          <c:showBubbleSize val="0"/>
        </c:dLbls>
        <c:smooth val="0"/>
        <c:axId val="252217912"/>
        <c:axId val="252218696"/>
      </c:lineChart>
      <c:dateAx>
        <c:axId val="2522179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8696"/>
        <c:crosses val="autoZero"/>
        <c:auto val="0"/>
        <c:lblOffset val="100"/>
        <c:baseTimeUnit val="days"/>
        <c:majorUnit val="4"/>
        <c:majorTimeUnit val="days"/>
      </c:dateAx>
      <c:valAx>
        <c:axId val="252218696"/>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Precipitation (inches)</a:t>
                </a:r>
              </a:p>
            </c:rich>
          </c:tx>
          <c:layout>
            <c:manualLayout>
              <c:xMode val="edge"/>
              <c:yMode val="edge"/>
              <c:x val="2.2222222222222223E-2"/>
              <c:y val="0.26456401283172937"/>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7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8100" cap="rnd">
              <a:solidFill>
                <a:schemeClr val="accent2"/>
              </a:solidFill>
              <a:round/>
            </a:ln>
            <a:effectLst/>
          </c:spPr>
          <c:marker>
            <c:symbol val="none"/>
          </c:marker>
          <c:trendline>
            <c:spPr>
              <a:ln w="19050" cap="rnd">
                <a:solidFill>
                  <a:schemeClr val="accent2"/>
                </a:solidFill>
                <a:round/>
              </a:ln>
              <a:effectLst/>
            </c:spPr>
            <c:trendlineType val="linear"/>
            <c:dispRSqr val="0"/>
            <c:dispEq val="0"/>
          </c:trendline>
          <c:cat>
            <c:numRef>
              <c:f>Sheet1!$A$1:$A$57</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numCache>
            </c:numRef>
          </c:cat>
          <c:val>
            <c:numRef>
              <c:f>Sheet1!$B$1:$B$57</c:f>
              <c:numCache>
                <c:formatCode>General</c:formatCode>
                <c:ptCount val="57"/>
                <c:pt idx="0">
                  <c:v>24.1</c:v>
                </c:pt>
                <c:pt idx="1">
                  <c:v>23.04</c:v>
                </c:pt>
                <c:pt idx="2">
                  <c:v>28.21</c:v>
                </c:pt>
                <c:pt idx="3">
                  <c:v>24.08</c:v>
                </c:pt>
                <c:pt idx="4">
                  <c:v>26.65</c:v>
                </c:pt>
                <c:pt idx="5">
                  <c:v>33.24</c:v>
                </c:pt>
                <c:pt idx="6">
                  <c:v>24.67</c:v>
                </c:pt>
                <c:pt idx="7">
                  <c:v>21.48</c:v>
                </c:pt>
                <c:pt idx="8">
                  <c:v>33.450000000000003</c:v>
                </c:pt>
                <c:pt idx="9">
                  <c:v>25.69</c:v>
                </c:pt>
                <c:pt idx="10">
                  <c:v>27.43</c:v>
                </c:pt>
                <c:pt idx="11">
                  <c:v>29.07</c:v>
                </c:pt>
                <c:pt idx="12">
                  <c:v>27.72</c:v>
                </c:pt>
                <c:pt idx="13">
                  <c:v>28.14</c:v>
                </c:pt>
                <c:pt idx="14">
                  <c:v>23.53</c:v>
                </c:pt>
                <c:pt idx="15">
                  <c:v>27.99</c:v>
                </c:pt>
                <c:pt idx="16">
                  <c:v>15.87</c:v>
                </c:pt>
                <c:pt idx="17">
                  <c:v>33.93</c:v>
                </c:pt>
                <c:pt idx="18">
                  <c:v>25.93</c:v>
                </c:pt>
                <c:pt idx="19">
                  <c:v>28.39</c:v>
                </c:pt>
                <c:pt idx="20">
                  <c:v>22.07</c:v>
                </c:pt>
                <c:pt idx="21">
                  <c:v>28.05</c:v>
                </c:pt>
                <c:pt idx="22">
                  <c:v>29.82</c:v>
                </c:pt>
                <c:pt idx="23">
                  <c:v>29.13</c:v>
                </c:pt>
                <c:pt idx="24">
                  <c:v>28.01</c:v>
                </c:pt>
                <c:pt idx="25">
                  <c:v>30.69</c:v>
                </c:pt>
                <c:pt idx="26">
                  <c:v>31.44</c:v>
                </c:pt>
                <c:pt idx="27">
                  <c:v>22.09</c:v>
                </c:pt>
                <c:pt idx="28">
                  <c:v>22.41</c:v>
                </c:pt>
                <c:pt idx="29">
                  <c:v>22.47</c:v>
                </c:pt>
                <c:pt idx="30">
                  <c:v>26.36</c:v>
                </c:pt>
                <c:pt idx="31">
                  <c:v>32.200000000000003</c:v>
                </c:pt>
                <c:pt idx="32">
                  <c:v>25.47</c:v>
                </c:pt>
                <c:pt idx="33">
                  <c:v>31.44</c:v>
                </c:pt>
                <c:pt idx="34">
                  <c:v>28.23</c:v>
                </c:pt>
                <c:pt idx="35">
                  <c:v>29.51</c:v>
                </c:pt>
                <c:pt idx="36">
                  <c:v>27.77</c:v>
                </c:pt>
                <c:pt idx="37">
                  <c:v>25.2</c:v>
                </c:pt>
                <c:pt idx="38">
                  <c:v>28.84</c:v>
                </c:pt>
                <c:pt idx="39">
                  <c:v>29.67</c:v>
                </c:pt>
                <c:pt idx="40">
                  <c:v>27.98</c:v>
                </c:pt>
                <c:pt idx="41">
                  <c:v>29.28</c:v>
                </c:pt>
                <c:pt idx="42">
                  <c:v>28.59</c:v>
                </c:pt>
                <c:pt idx="43">
                  <c:v>22.2</c:v>
                </c:pt>
                <c:pt idx="44">
                  <c:v>29.87</c:v>
                </c:pt>
                <c:pt idx="45">
                  <c:v>31.6</c:v>
                </c:pt>
                <c:pt idx="46">
                  <c:v>22.78</c:v>
                </c:pt>
                <c:pt idx="47">
                  <c:v>29.21</c:v>
                </c:pt>
                <c:pt idx="48">
                  <c:v>27.34</c:v>
                </c:pt>
                <c:pt idx="49">
                  <c:v>26.38</c:v>
                </c:pt>
                <c:pt idx="50">
                  <c:v>33.44</c:v>
                </c:pt>
                <c:pt idx="51">
                  <c:v>24.35</c:v>
                </c:pt>
                <c:pt idx="52">
                  <c:v>26.17</c:v>
                </c:pt>
                <c:pt idx="53">
                  <c:v>29.01</c:v>
                </c:pt>
                <c:pt idx="54">
                  <c:v>29.12</c:v>
                </c:pt>
                <c:pt idx="55">
                  <c:v>29.46</c:v>
                </c:pt>
                <c:pt idx="56">
                  <c:v>33.799999999999997</c:v>
                </c:pt>
              </c:numCache>
            </c:numRef>
          </c:val>
          <c:smooth val="0"/>
          <c:extLst>
            <c:ext xmlns:c16="http://schemas.microsoft.com/office/drawing/2014/chart" uri="{C3380CC4-5D6E-409C-BE32-E72D297353CC}">
              <c16:uniqueId val="{00000000-46F6-4BB1-A74F-E1288E4D01DC}"/>
            </c:ext>
          </c:extLst>
        </c:ser>
        <c:dLbls>
          <c:showLegendKey val="0"/>
          <c:showVal val="0"/>
          <c:showCatName val="0"/>
          <c:showSerName val="0"/>
          <c:showPercent val="0"/>
          <c:showBubbleSize val="0"/>
        </c:dLbls>
        <c:smooth val="0"/>
        <c:axId val="252215952"/>
        <c:axId val="252219088"/>
      </c:lineChart>
      <c:dateAx>
        <c:axId val="252215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52219088"/>
        <c:crosses val="autoZero"/>
        <c:auto val="0"/>
        <c:lblOffset val="100"/>
        <c:baseTimeUnit val="days"/>
        <c:majorUnit val="4"/>
        <c:majorTimeUnit val="days"/>
      </c:dateAx>
      <c:valAx>
        <c:axId val="252219088"/>
        <c:scaling>
          <c:orientation val="minMax"/>
          <c:max val="35"/>
          <c:min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5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DF559-F7AC-45DD-BE7C-FAAF027A5498}" type="doc">
      <dgm:prSet loTypeId="urn:microsoft.com/office/officeart/2005/8/layout/chevron1" loCatId="process" qsTypeId="urn:microsoft.com/office/officeart/2005/8/quickstyle/simple1" qsCatId="simple" csTypeId="urn:microsoft.com/office/officeart/2005/8/colors/accent1_2" csCatId="accent1" phldr="1"/>
      <dgm:spPr/>
    </dgm:pt>
    <dgm:pt modelId="{E262B30B-4B64-446F-84EC-6E3BCBE112CA}">
      <dgm:prSet phldrT="[Text]"/>
      <dgm:spPr>
        <a:solidFill>
          <a:schemeClr val="accent1"/>
        </a:solidFill>
      </dgm:spPr>
      <dgm:t>
        <a:bodyPr/>
        <a:lstStyle/>
        <a:p>
          <a:r>
            <a:rPr lang="en-US" dirty="0" smtClean="0"/>
            <a:t>1860s</a:t>
          </a:r>
          <a:endParaRPr lang="en-US" dirty="0"/>
        </a:p>
      </dgm:t>
    </dgm:pt>
    <dgm:pt modelId="{DC2C7255-EC8A-47A6-8872-0D9EF554E13D}" type="parTrans" cxnId="{92E6F1E3-5261-469E-906F-C34D1D8457A2}">
      <dgm:prSet/>
      <dgm:spPr/>
      <dgm:t>
        <a:bodyPr/>
        <a:lstStyle/>
        <a:p>
          <a:endParaRPr lang="en-US"/>
        </a:p>
      </dgm:t>
    </dgm:pt>
    <dgm:pt modelId="{5C68DC27-32DC-4BC2-99F7-5A5153FD3AC7}" type="sibTrans" cxnId="{92E6F1E3-5261-469E-906F-C34D1D8457A2}">
      <dgm:prSet/>
      <dgm:spPr/>
      <dgm:t>
        <a:bodyPr/>
        <a:lstStyle/>
        <a:p>
          <a:endParaRPr lang="en-US"/>
        </a:p>
      </dgm:t>
    </dgm:pt>
    <dgm:pt modelId="{1D35A5D8-83EF-44A6-AC7F-BF453A45A1B3}">
      <dgm:prSet phldrT="[Text]"/>
      <dgm:spPr>
        <a:solidFill>
          <a:schemeClr val="accent2"/>
        </a:solidFill>
      </dgm:spPr>
      <dgm:t>
        <a:bodyPr/>
        <a:lstStyle/>
        <a:p>
          <a:r>
            <a:rPr lang="en-US" dirty="0" smtClean="0"/>
            <a:t>1870s</a:t>
          </a:r>
          <a:endParaRPr lang="en-US" dirty="0"/>
        </a:p>
      </dgm:t>
    </dgm:pt>
    <dgm:pt modelId="{1EA12EDA-2223-4785-9AE3-8743CA723796}" type="parTrans" cxnId="{30CA70FA-8089-427C-9F32-89199E9CA513}">
      <dgm:prSet/>
      <dgm:spPr/>
      <dgm:t>
        <a:bodyPr/>
        <a:lstStyle/>
        <a:p>
          <a:endParaRPr lang="en-US"/>
        </a:p>
      </dgm:t>
    </dgm:pt>
    <dgm:pt modelId="{0CD9C6ED-D6C9-49C6-B00D-D30E06B349CA}" type="sibTrans" cxnId="{30CA70FA-8089-427C-9F32-89199E9CA513}">
      <dgm:prSet/>
      <dgm:spPr/>
      <dgm:t>
        <a:bodyPr/>
        <a:lstStyle/>
        <a:p>
          <a:endParaRPr lang="en-US"/>
        </a:p>
      </dgm:t>
    </dgm:pt>
    <dgm:pt modelId="{A4D34091-CD7E-4A9C-89CD-42490C13A12A}">
      <dgm:prSet phldrT="[Text]"/>
      <dgm:spPr>
        <a:solidFill>
          <a:schemeClr val="accent2"/>
        </a:solidFill>
      </dgm:spPr>
      <dgm:t>
        <a:bodyPr/>
        <a:lstStyle/>
        <a:p>
          <a:r>
            <a:rPr lang="en-US" dirty="0" smtClean="0"/>
            <a:t>1880s</a:t>
          </a:r>
          <a:endParaRPr lang="en-US" dirty="0"/>
        </a:p>
      </dgm:t>
    </dgm:pt>
    <dgm:pt modelId="{32E7021A-3D3B-4D81-9EED-FD93C36F2B0E}" type="parTrans" cxnId="{8F12CAE1-5615-4948-84AD-F79A701AA814}">
      <dgm:prSet/>
      <dgm:spPr/>
      <dgm:t>
        <a:bodyPr/>
        <a:lstStyle/>
        <a:p>
          <a:endParaRPr lang="en-US"/>
        </a:p>
      </dgm:t>
    </dgm:pt>
    <dgm:pt modelId="{8BF6A22F-BED6-460B-A5CF-C80A8C034072}" type="sibTrans" cxnId="{8F12CAE1-5615-4948-84AD-F79A701AA814}">
      <dgm:prSet/>
      <dgm:spPr/>
      <dgm:t>
        <a:bodyPr/>
        <a:lstStyle/>
        <a:p>
          <a:endParaRPr lang="en-US"/>
        </a:p>
      </dgm:t>
    </dgm:pt>
    <dgm:pt modelId="{126932CB-BDB2-4D58-955D-2BD71F6441AE}">
      <dgm:prSet phldrT="[Text]"/>
      <dgm:spPr>
        <a:solidFill>
          <a:schemeClr val="accent2"/>
        </a:solidFill>
      </dgm:spPr>
      <dgm:t>
        <a:bodyPr/>
        <a:lstStyle/>
        <a:p>
          <a:r>
            <a:rPr lang="en-US" dirty="0" smtClean="0"/>
            <a:t>1900s</a:t>
          </a:r>
          <a:endParaRPr lang="en-US" dirty="0"/>
        </a:p>
      </dgm:t>
    </dgm:pt>
    <dgm:pt modelId="{DA0148E6-CBCA-42A7-8793-76A4486B8EBF}" type="parTrans" cxnId="{EA234F0B-DC74-4D52-A748-6D8DD2D3314C}">
      <dgm:prSet/>
      <dgm:spPr/>
      <dgm:t>
        <a:bodyPr/>
        <a:lstStyle/>
        <a:p>
          <a:endParaRPr lang="en-US"/>
        </a:p>
      </dgm:t>
    </dgm:pt>
    <dgm:pt modelId="{C7EEF631-2A11-4641-92C4-3505B1A25CFC}" type="sibTrans" cxnId="{EA234F0B-DC74-4D52-A748-6D8DD2D3314C}">
      <dgm:prSet/>
      <dgm:spPr/>
      <dgm:t>
        <a:bodyPr/>
        <a:lstStyle/>
        <a:p>
          <a:endParaRPr lang="en-US"/>
        </a:p>
      </dgm:t>
    </dgm:pt>
    <dgm:pt modelId="{C1D43EEF-326D-4D5F-8D33-0FA0C4BE26C8}">
      <dgm:prSet phldrT="[Text]"/>
      <dgm:spPr>
        <a:solidFill>
          <a:schemeClr val="accent1"/>
        </a:solidFill>
      </dgm:spPr>
      <dgm:t>
        <a:bodyPr/>
        <a:lstStyle/>
        <a:p>
          <a:r>
            <a:rPr lang="en-US" dirty="0" smtClean="0"/>
            <a:t>1910s</a:t>
          </a:r>
          <a:endParaRPr lang="en-US" dirty="0"/>
        </a:p>
      </dgm:t>
    </dgm:pt>
    <dgm:pt modelId="{09417045-AE0D-4670-8F35-C8A52FE0CAF8}" type="parTrans" cxnId="{93CBF696-B1CE-4321-A1C8-4156EA4ADB8B}">
      <dgm:prSet/>
      <dgm:spPr/>
      <dgm:t>
        <a:bodyPr/>
        <a:lstStyle/>
        <a:p>
          <a:endParaRPr lang="en-US"/>
        </a:p>
      </dgm:t>
    </dgm:pt>
    <dgm:pt modelId="{9BDEFDAA-1ACE-42B8-8727-F28CB3241BDE}" type="sibTrans" cxnId="{93CBF696-B1CE-4321-A1C8-4156EA4ADB8B}">
      <dgm:prSet/>
      <dgm:spPr/>
      <dgm:t>
        <a:bodyPr/>
        <a:lstStyle/>
        <a:p>
          <a:endParaRPr lang="en-US"/>
        </a:p>
      </dgm:t>
    </dgm:pt>
    <dgm:pt modelId="{7AF7CF7C-114D-47CC-BE01-B62FE1E770D9}">
      <dgm:prSet phldrT="[Text]"/>
      <dgm:spPr>
        <a:solidFill>
          <a:schemeClr val="accent2"/>
        </a:solidFill>
      </dgm:spPr>
      <dgm:t>
        <a:bodyPr/>
        <a:lstStyle/>
        <a:p>
          <a:r>
            <a:rPr lang="en-US" dirty="0" smtClean="0"/>
            <a:t>1920s</a:t>
          </a:r>
          <a:endParaRPr lang="en-US" dirty="0"/>
        </a:p>
      </dgm:t>
    </dgm:pt>
    <dgm:pt modelId="{E1F266F5-8437-456C-90E3-131B81225A9A}" type="parTrans" cxnId="{411874AF-8045-423D-812A-21D23ABE8DAC}">
      <dgm:prSet/>
      <dgm:spPr/>
      <dgm:t>
        <a:bodyPr/>
        <a:lstStyle/>
        <a:p>
          <a:endParaRPr lang="en-US"/>
        </a:p>
      </dgm:t>
    </dgm:pt>
    <dgm:pt modelId="{F30981C5-509E-437F-B890-37C75EB18D99}" type="sibTrans" cxnId="{411874AF-8045-423D-812A-21D23ABE8DAC}">
      <dgm:prSet/>
      <dgm:spPr/>
      <dgm:t>
        <a:bodyPr/>
        <a:lstStyle/>
        <a:p>
          <a:endParaRPr lang="en-US"/>
        </a:p>
      </dgm:t>
    </dgm:pt>
    <dgm:pt modelId="{60DF42AE-489D-4EA8-8D56-5D19D10C7E65}">
      <dgm:prSet phldrT="[Text]"/>
      <dgm:spPr>
        <a:solidFill>
          <a:schemeClr val="accent2"/>
        </a:solidFill>
      </dgm:spPr>
      <dgm:t>
        <a:bodyPr/>
        <a:lstStyle/>
        <a:p>
          <a:r>
            <a:rPr lang="en-US" dirty="0" smtClean="0"/>
            <a:t>1930s</a:t>
          </a:r>
          <a:endParaRPr lang="en-US" dirty="0"/>
        </a:p>
      </dgm:t>
    </dgm:pt>
    <dgm:pt modelId="{CB81EF40-506C-4553-A56A-3ACCBF81A478}" type="parTrans" cxnId="{27C53FFE-A17C-4893-B7DF-A17278B31870}">
      <dgm:prSet/>
      <dgm:spPr/>
      <dgm:t>
        <a:bodyPr/>
        <a:lstStyle/>
        <a:p>
          <a:endParaRPr lang="en-US"/>
        </a:p>
      </dgm:t>
    </dgm:pt>
    <dgm:pt modelId="{9CE388AC-6295-4219-B6DD-92E112AF05AC}" type="sibTrans" cxnId="{27C53FFE-A17C-4893-B7DF-A17278B31870}">
      <dgm:prSet/>
      <dgm:spPr/>
      <dgm:t>
        <a:bodyPr/>
        <a:lstStyle/>
        <a:p>
          <a:endParaRPr lang="en-US"/>
        </a:p>
      </dgm:t>
    </dgm:pt>
    <dgm:pt modelId="{9D7215EC-E5FF-4401-9A2E-5FBED846A16F}">
      <dgm:prSet phldrT="[Text]"/>
      <dgm:spPr>
        <a:solidFill>
          <a:schemeClr val="accent1"/>
        </a:solidFill>
      </dgm:spPr>
      <dgm:t>
        <a:bodyPr/>
        <a:lstStyle/>
        <a:p>
          <a:r>
            <a:rPr lang="en-US" dirty="0" smtClean="0"/>
            <a:t>1940s</a:t>
          </a:r>
          <a:endParaRPr lang="en-US" dirty="0"/>
        </a:p>
      </dgm:t>
    </dgm:pt>
    <dgm:pt modelId="{E49C1417-4FDA-41FA-BC55-2F98416C6C36}" type="parTrans" cxnId="{07431698-434B-40FF-A2FE-EF05FA956F36}">
      <dgm:prSet/>
      <dgm:spPr/>
      <dgm:t>
        <a:bodyPr/>
        <a:lstStyle/>
        <a:p>
          <a:endParaRPr lang="en-US"/>
        </a:p>
      </dgm:t>
    </dgm:pt>
    <dgm:pt modelId="{8F21690A-5266-42EE-979F-350F618C99F3}" type="sibTrans" cxnId="{07431698-434B-40FF-A2FE-EF05FA956F36}">
      <dgm:prSet/>
      <dgm:spPr/>
      <dgm:t>
        <a:bodyPr/>
        <a:lstStyle/>
        <a:p>
          <a:endParaRPr lang="en-US"/>
        </a:p>
      </dgm:t>
    </dgm:pt>
    <dgm:pt modelId="{4019E862-0951-49E3-A065-6A5A81542997}">
      <dgm:prSet phldrT="[Text]"/>
      <dgm:spPr>
        <a:solidFill>
          <a:schemeClr val="accent2"/>
        </a:solidFill>
      </dgm:spPr>
      <dgm:t>
        <a:bodyPr/>
        <a:lstStyle/>
        <a:p>
          <a:r>
            <a:rPr lang="en-US" dirty="0" smtClean="0"/>
            <a:t>1950s</a:t>
          </a:r>
          <a:endParaRPr lang="en-US" dirty="0"/>
        </a:p>
      </dgm:t>
    </dgm:pt>
    <dgm:pt modelId="{AE11FE5B-A8BA-4B71-8ED6-43FC7A650A22}" type="parTrans" cxnId="{112C6CA9-A000-4B6C-B42F-FB4D757C1957}">
      <dgm:prSet/>
      <dgm:spPr/>
      <dgm:t>
        <a:bodyPr/>
        <a:lstStyle/>
        <a:p>
          <a:endParaRPr lang="en-US"/>
        </a:p>
      </dgm:t>
    </dgm:pt>
    <dgm:pt modelId="{5ACFCDA1-C620-449D-A985-11256B5174EE}" type="sibTrans" cxnId="{112C6CA9-A000-4B6C-B42F-FB4D757C1957}">
      <dgm:prSet/>
      <dgm:spPr/>
      <dgm:t>
        <a:bodyPr/>
        <a:lstStyle/>
        <a:p>
          <a:endParaRPr lang="en-US"/>
        </a:p>
      </dgm:t>
    </dgm:pt>
    <dgm:pt modelId="{C7FF0A48-97EF-4899-9A7E-9D319EC5C555}">
      <dgm:prSet phldrT="[Text]"/>
      <dgm:spPr>
        <a:solidFill>
          <a:schemeClr val="accent2"/>
        </a:solidFill>
      </dgm:spPr>
      <dgm:t>
        <a:bodyPr/>
        <a:lstStyle/>
        <a:p>
          <a:r>
            <a:rPr lang="en-US" dirty="0" smtClean="0"/>
            <a:t>1960s</a:t>
          </a:r>
          <a:endParaRPr lang="en-US" dirty="0"/>
        </a:p>
      </dgm:t>
    </dgm:pt>
    <dgm:pt modelId="{71000ABA-243B-45F9-BB53-DAEF1AA2DD62}" type="parTrans" cxnId="{143CC367-D480-49C4-BD6C-67CE39DB3158}">
      <dgm:prSet/>
      <dgm:spPr/>
      <dgm:t>
        <a:bodyPr/>
        <a:lstStyle/>
        <a:p>
          <a:endParaRPr lang="en-US"/>
        </a:p>
      </dgm:t>
    </dgm:pt>
    <dgm:pt modelId="{1478DCB0-7891-45E5-B6A8-D086B76A03C1}" type="sibTrans" cxnId="{143CC367-D480-49C4-BD6C-67CE39DB3158}">
      <dgm:prSet/>
      <dgm:spPr/>
      <dgm:t>
        <a:bodyPr/>
        <a:lstStyle/>
        <a:p>
          <a:endParaRPr lang="en-US"/>
        </a:p>
      </dgm:t>
    </dgm:pt>
    <dgm:pt modelId="{D6A9870B-0A51-4EA0-A62B-EC155BEC091D}">
      <dgm:prSet phldrT="[Text]"/>
      <dgm:spPr>
        <a:solidFill>
          <a:schemeClr val="accent1"/>
        </a:solidFill>
      </dgm:spPr>
      <dgm:t>
        <a:bodyPr/>
        <a:lstStyle/>
        <a:p>
          <a:r>
            <a:rPr lang="en-US" dirty="0" smtClean="0"/>
            <a:t>1970s</a:t>
          </a:r>
          <a:endParaRPr lang="en-US" dirty="0"/>
        </a:p>
      </dgm:t>
    </dgm:pt>
    <dgm:pt modelId="{07E31F13-BFC1-41BF-AEB7-1B02CF699DD5}" type="parTrans" cxnId="{36469C25-A2AD-48D2-9787-C4D94E2C145D}">
      <dgm:prSet/>
      <dgm:spPr/>
      <dgm:t>
        <a:bodyPr/>
        <a:lstStyle/>
        <a:p>
          <a:endParaRPr lang="en-US"/>
        </a:p>
      </dgm:t>
    </dgm:pt>
    <dgm:pt modelId="{5A6AF3D5-394A-4122-B0B7-739A6B8FEC17}" type="sibTrans" cxnId="{36469C25-A2AD-48D2-9787-C4D94E2C145D}">
      <dgm:prSet/>
      <dgm:spPr/>
      <dgm:t>
        <a:bodyPr/>
        <a:lstStyle/>
        <a:p>
          <a:endParaRPr lang="en-US"/>
        </a:p>
      </dgm:t>
    </dgm:pt>
    <dgm:pt modelId="{3F6E8958-297A-49C8-8180-36D4317B38DA}">
      <dgm:prSet phldrT="[Text]"/>
      <dgm:spPr>
        <a:solidFill>
          <a:schemeClr val="accent1"/>
        </a:solidFill>
      </dgm:spPr>
      <dgm:t>
        <a:bodyPr/>
        <a:lstStyle/>
        <a:p>
          <a:r>
            <a:rPr lang="en-US" dirty="0" smtClean="0"/>
            <a:t>1980s</a:t>
          </a:r>
          <a:endParaRPr lang="en-US" dirty="0"/>
        </a:p>
      </dgm:t>
    </dgm:pt>
    <dgm:pt modelId="{45490BBC-D845-4486-8229-9A5ABC9AAB3F}" type="parTrans" cxnId="{A2DB190F-26F7-4D77-8336-2210EBE1D678}">
      <dgm:prSet/>
      <dgm:spPr/>
      <dgm:t>
        <a:bodyPr/>
        <a:lstStyle/>
        <a:p>
          <a:endParaRPr lang="en-US"/>
        </a:p>
      </dgm:t>
    </dgm:pt>
    <dgm:pt modelId="{FD6113AC-DEEF-487D-9B24-99300EE9F502}" type="sibTrans" cxnId="{A2DB190F-26F7-4D77-8336-2210EBE1D678}">
      <dgm:prSet/>
      <dgm:spPr/>
      <dgm:t>
        <a:bodyPr/>
        <a:lstStyle/>
        <a:p>
          <a:endParaRPr lang="en-US"/>
        </a:p>
      </dgm:t>
    </dgm:pt>
    <dgm:pt modelId="{CC162C2D-872F-4BC4-9727-CFF2ABD88E36}">
      <dgm:prSet phldrT="[Text]"/>
      <dgm:spPr>
        <a:solidFill>
          <a:schemeClr val="accent2"/>
        </a:solidFill>
      </dgm:spPr>
      <dgm:t>
        <a:bodyPr/>
        <a:lstStyle/>
        <a:p>
          <a:r>
            <a:rPr lang="en-US" dirty="0" smtClean="0"/>
            <a:t>1990s</a:t>
          </a:r>
          <a:endParaRPr lang="en-US" dirty="0"/>
        </a:p>
      </dgm:t>
    </dgm:pt>
    <dgm:pt modelId="{F6CB0528-41E7-4463-B20B-58DC0EE147C1}" type="parTrans" cxnId="{C08AD554-C6B5-457D-AC76-4B4144D679EB}">
      <dgm:prSet/>
      <dgm:spPr/>
      <dgm:t>
        <a:bodyPr/>
        <a:lstStyle/>
        <a:p>
          <a:endParaRPr lang="en-US"/>
        </a:p>
      </dgm:t>
    </dgm:pt>
    <dgm:pt modelId="{40138959-3B0C-4F3C-9CC4-6C97CC89A9CE}" type="sibTrans" cxnId="{C08AD554-C6B5-457D-AC76-4B4144D679EB}">
      <dgm:prSet/>
      <dgm:spPr/>
      <dgm:t>
        <a:bodyPr/>
        <a:lstStyle/>
        <a:p>
          <a:endParaRPr lang="en-US"/>
        </a:p>
      </dgm:t>
    </dgm:pt>
    <dgm:pt modelId="{454726BE-A267-4D6A-8AA8-F5CE92A09567}">
      <dgm:prSet phldrT="[Text]"/>
      <dgm:spPr>
        <a:solidFill>
          <a:schemeClr val="accent1"/>
        </a:solidFill>
      </dgm:spPr>
      <dgm:t>
        <a:bodyPr/>
        <a:lstStyle/>
        <a:p>
          <a:r>
            <a:rPr lang="en-US" dirty="0" smtClean="0"/>
            <a:t>2000s</a:t>
          </a:r>
          <a:endParaRPr lang="en-US" dirty="0"/>
        </a:p>
      </dgm:t>
    </dgm:pt>
    <dgm:pt modelId="{47005D30-4AEE-4ADC-B046-BC6C79371796}" type="parTrans" cxnId="{4547A46A-DD3B-4234-AFAE-D3C5D0EED517}">
      <dgm:prSet/>
      <dgm:spPr/>
      <dgm:t>
        <a:bodyPr/>
        <a:lstStyle/>
        <a:p>
          <a:endParaRPr lang="en-US"/>
        </a:p>
      </dgm:t>
    </dgm:pt>
    <dgm:pt modelId="{179E75BE-D59C-4286-938E-EF0C730955EF}" type="sibTrans" cxnId="{4547A46A-DD3B-4234-AFAE-D3C5D0EED517}">
      <dgm:prSet/>
      <dgm:spPr/>
      <dgm:t>
        <a:bodyPr/>
        <a:lstStyle/>
        <a:p>
          <a:endParaRPr lang="en-US"/>
        </a:p>
      </dgm:t>
    </dgm:pt>
    <dgm:pt modelId="{B93F83A7-B3AE-458E-B478-E2A2A335DADE}">
      <dgm:prSet phldrT="[Text]"/>
      <dgm:spPr>
        <a:solidFill>
          <a:schemeClr val="accent1"/>
        </a:solidFill>
      </dgm:spPr>
      <dgm:t>
        <a:bodyPr/>
        <a:lstStyle/>
        <a:p>
          <a:r>
            <a:rPr lang="en-US" dirty="0" smtClean="0"/>
            <a:t>2010s</a:t>
          </a:r>
          <a:endParaRPr lang="en-US" dirty="0"/>
        </a:p>
      </dgm:t>
    </dgm:pt>
    <dgm:pt modelId="{0AEDDD8A-B5C6-4E06-B122-FC4488C0990F}" type="parTrans" cxnId="{84886A6F-FB3A-481B-897D-8925172A0540}">
      <dgm:prSet/>
      <dgm:spPr/>
      <dgm:t>
        <a:bodyPr/>
        <a:lstStyle/>
        <a:p>
          <a:endParaRPr lang="en-US"/>
        </a:p>
      </dgm:t>
    </dgm:pt>
    <dgm:pt modelId="{77C11D7B-7C02-4C1C-8053-D2BCB57BF844}" type="sibTrans" cxnId="{84886A6F-FB3A-481B-897D-8925172A0540}">
      <dgm:prSet/>
      <dgm:spPr/>
      <dgm:t>
        <a:bodyPr/>
        <a:lstStyle/>
        <a:p>
          <a:endParaRPr lang="en-US"/>
        </a:p>
      </dgm:t>
    </dgm:pt>
    <dgm:pt modelId="{9F5F0D82-F98E-4181-81E7-34053C7F1666}">
      <dgm:prSet phldrT="[Text]"/>
      <dgm:spPr>
        <a:solidFill>
          <a:schemeClr val="accent2"/>
        </a:solidFill>
      </dgm:spPr>
      <dgm:t>
        <a:bodyPr/>
        <a:lstStyle/>
        <a:p>
          <a:r>
            <a:rPr lang="en-US" dirty="0" smtClean="0"/>
            <a:t>2020s</a:t>
          </a:r>
          <a:endParaRPr lang="en-US" dirty="0"/>
        </a:p>
      </dgm:t>
    </dgm:pt>
    <dgm:pt modelId="{053E52A9-7E20-451B-8381-8981E4B43374}" type="parTrans" cxnId="{E23DC875-27FB-4E67-B3BF-3916613C4E99}">
      <dgm:prSet/>
      <dgm:spPr/>
      <dgm:t>
        <a:bodyPr/>
        <a:lstStyle/>
        <a:p>
          <a:endParaRPr lang="en-US"/>
        </a:p>
      </dgm:t>
    </dgm:pt>
    <dgm:pt modelId="{FBFA8691-0222-4AE3-AE9F-CB99FD91E82A}" type="sibTrans" cxnId="{E23DC875-27FB-4E67-B3BF-3916613C4E99}">
      <dgm:prSet/>
      <dgm:spPr/>
      <dgm:t>
        <a:bodyPr/>
        <a:lstStyle/>
        <a:p>
          <a:endParaRPr lang="en-US"/>
        </a:p>
      </dgm:t>
    </dgm:pt>
    <dgm:pt modelId="{519ED0C6-3489-49A9-B0CC-FEFC0798E5A7}">
      <dgm:prSet phldrT="[Text]"/>
      <dgm:spPr>
        <a:solidFill>
          <a:schemeClr val="accent2"/>
        </a:solidFill>
      </dgm:spPr>
      <dgm:t>
        <a:bodyPr/>
        <a:lstStyle/>
        <a:p>
          <a:r>
            <a:rPr lang="en-US" dirty="0" smtClean="0"/>
            <a:t>1890s</a:t>
          </a:r>
          <a:endParaRPr lang="en-US" dirty="0"/>
        </a:p>
      </dgm:t>
    </dgm:pt>
    <dgm:pt modelId="{B309E7CF-8F63-496A-B168-EBCAEF2122E9}" type="parTrans" cxnId="{5C7CF1ED-75B2-4710-8592-B0CB88ACFE08}">
      <dgm:prSet/>
      <dgm:spPr/>
      <dgm:t>
        <a:bodyPr/>
        <a:lstStyle/>
        <a:p>
          <a:endParaRPr lang="en-US"/>
        </a:p>
      </dgm:t>
    </dgm:pt>
    <dgm:pt modelId="{3AEC84A7-ED26-4EC9-ABD5-4AF74A4E820C}" type="sibTrans" cxnId="{5C7CF1ED-75B2-4710-8592-B0CB88ACFE08}">
      <dgm:prSet/>
      <dgm:spPr/>
      <dgm:t>
        <a:bodyPr/>
        <a:lstStyle/>
        <a:p>
          <a:endParaRPr lang="en-US"/>
        </a:p>
      </dgm:t>
    </dgm:pt>
    <dgm:pt modelId="{6EBA607F-91CA-4C15-BB6D-968EAF728820}" type="pres">
      <dgm:prSet presAssocID="{0E2DF559-F7AC-45DD-BE7C-FAAF027A5498}" presName="Name0" presStyleCnt="0">
        <dgm:presLayoutVars>
          <dgm:dir/>
          <dgm:animLvl val="lvl"/>
          <dgm:resizeHandles val="exact"/>
        </dgm:presLayoutVars>
      </dgm:prSet>
      <dgm:spPr/>
    </dgm:pt>
    <dgm:pt modelId="{941C956F-9446-4A01-A908-04667CE92DE2}" type="pres">
      <dgm:prSet presAssocID="{E262B30B-4B64-446F-84EC-6E3BCBE112CA}" presName="parTxOnly" presStyleLbl="node1" presStyleIdx="0" presStyleCnt="17">
        <dgm:presLayoutVars>
          <dgm:chMax val="0"/>
          <dgm:chPref val="0"/>
          <dgm:bulletEnabled val="1"/>
        </dgm:presLayoutVars>
      </dgm:prSet>
      <dgm:spPr/>
      <dgm:t>
        <a:bodyPr/>
        <a:lstStyle/>
        <a:p>
          <a:endParaRPr lang="en-US"/>
        </a:p>
      </dgm:t>
    </dgm:pt>
    <dgm:pt modelId="{7DD5D39B-3AF0-4825-84D3-315F7416B565}" type="pres">
      <dgm:prSet presAssocID="{5C68DC27-32DC-4BC2-99F7-5A5153FD3AC7}" presName="parTxOnlySpace" presStyleCnt="0"/>
      <dgm:spPr/>
    </dgm:pt>
    <dgm:pt modelId="{7CB27C75-2E40-4F4B-8FBB-37D1F0AD0371}" type="pres">
      <dgm:prSet presAssocID="{1D35A5D8-83EF-44A6-AC7F-BF453A45A1B3}" presName="parTxOnly" presStyleLbl="node1" presStyleIdx="1" presStyleCnt="17">
        <dgm:presLayoutVars>
          <dgm:chMax val="0"/>
          <dgm:chPref val="0"/>
          <dgm:bulletEnabled val="1"/>
        </dgm:presLayoutVars>
      </dgm:prSet>
      <dgm:spPr/>
      <dgm:t>
        <a:bodyPr/>
        <a:lstStyle/>
        <a:p>
          <a:endParaRPr lang="en-US"/>
        </a:p>
      </dgm:t>
    </dgm:pt>
    <dgm:pt modelId="{77FDB121-AF04-4A01-BB54-6EDDB43CDD9A}" type="pres">
      <dgm:prSet presAssocID="{0CD9C6ED-D6C9-49C6-B00D-D30E06B349CA}" presName="parTxOnlySpace" presStyleCnt="0"/>
      <dgm:spPr/>
    </dgm:pt>
    <dgm:pt modelId="{47F935AF-9970-4000-A196-1B424DCC8311}" type="pres">
      <dgm:prSet presAssocID="{A4D34091-CD7E-4A9C-89CD-42490C13A12A}" presName="parTxOnly" presStyleLbl="node1" presStyleIdx="2" presStyleCnt="17">
        <dgm:presLayoutVars>
          <dgm:chMax val="0"/>
          <dgm:chPref val="0"/>
          <dgm:bulletEnabled val="1"/>
        </dgm:presLayoutVars>
      </dgm:prSet>
      <dgm:spPr/>
      <dgm:t>
        <a:bodyPr/>
        <a:lstStyle/>
        <a:p>
          <a:endParaRPr lang="en-US"/>
        </a:p>
      </dgm:t>
    </dgm:pt>
    <dgm:pt modelId="{889B3CE6-7540-43F1-A7F5-9C79AFBF0CF4}" type="pres">
      <dgm:prSet presAssocID="{8BF6A22F-BED6-460B-A5CF-C80A8C034072}" presName="parTxOnlySpace" presStyleCnt="0"/>
      <dgm:spPr/>
    </dgm:pt>
    <dgm:pt modelId="{5CAE095B-DDF8-4596-97C4-EB11880559FF}" type="pres">
      <dgm:prSet presAssocID="{519ED0C6-3489-49A9-B0CC-FEFC0798E5A7}" presName="parTxOnly" presStyleLbl="node1" presStyleIdx="3" presStyleCnt="17">
        <dgm:presLayoutVars>
          <dgm:chMax val="0"/>
          <dgm:chPref val="0"/>
          <dgm:bulletEnabled val="1"/>
        </dgm:presLayoutVars>
      </dgm:prSet>
      <dgm:spPr/>
      <dgm:t>
        <a:bodyPr/>
        <a:lstStyle/>
        <a:p>
          <a:endParaRPr lang="en-US"/>
        </a:p>
      </dgm:t>
    </dgm:pt>
    <dgm:pt modelId="{B42AD1CE-71E8-43EF-87BA-7F3E925B09FE}" type="pres">
      <dgm:prSet presAssocID="{3AEC84A7-ED26-4EC9-ABD5-4AF74A4E820C}" presName="parTxOnlySpace" presStyleCnt="0"/>
      <dgm:spPr/>
    </dgm:pt>
    <dgm:pt modelId="{0E5BCECB-18A3-4A20-B182-AD6A6EE48FE8}" type="pres">
      <dgm:prSet presAssocID="{126932CB-BDB2-4D58-955D-2BD71F6441AE}" presName="parTxOnly" presStyleLbl="node1" presStyleIdx="4" presStyleCnt="17">
        <dgm:presLayoutVars>
          <dgm:chMax val="0"/>
          <dgm:chPref val="0"/>
          <dgm:bulletEnabled val="1"/>
        </dgm:presLayoutVars>
      </dgm:prSet>
      <dgm:spPr/>
      <dgm:t>
        <a:bodyPr/>
        <a:lstStyle/>
        <a:p>
          <a:endParaRPr lang="en-US"/>
        </a:p>
      </dgm:t>
    </dgm:pt>
    <dgm:pt modelId="{4291AB70-DBC6-4CD4-A9E4-235065D6901B}" type="pres">
      <dgm:prSet presAssocID="{C7EEF631-2A11-4641-92C4-3505B1A25CFC}" presName="parTxOnlySpace" presStyleCnt="0"/>
      <dgm:spPr/>
    </dgm:pt>
    <dgm:pt modelId="{1DE41919-3DA8-4DED-9C0D-F611BC906884}" type="pres">
      <dgm:prSet presAssocID="{C1D43EEF-326D-4D5F-8D33-0FA0C4BE26C8}" presName="parTxOnly" presStyleLbl="node1" presStyleIdx="5" presStyleCnt="17">
        <dgm:presLayoutVars>
          <dgm:chMax val="0"/>
          <dgm:chPref val="0"/>
          <dgm:bulletEnabled val="1"/>
        </dgm:presLayoutVars>
      </dgm:prSet>
      <dgm:spPr/>
      <dgm:t>
        <a:bodyPr/>
        <a:lstStyle/>
        <a:p>
          <a:endParaRPr lang="en-US"/>
        </a:p>
      </dgm:t>
    </dgm:pt>
    <dgm:pt modelId="{B8484F83-3DCD-440E-AA73-91C784120B18}" type="pres">
      <dgm:prSet presAssocID="{9BDEFDAA-1ACE-42B8-8727-F28CB3241BDE}" presName="parTxOnlySpace" presStyleCnt="0"/>
      <dgm:spPr/>
    </dgm:pt>
    <dgm:pt modelId="{7753317E-8E6B-4422-9BC9-9D6F12DC4FCE}" type="pres">
      <dgm:prSet presAssocID="{7AF7CF7C-114D-47CC-BE01-B62FE1E770D9}" presName="parTxOnly" presStyleLbl="node1" presStyleIdx="6" presStyleCnt="17">
        <dgm:presLayoutVars>
          <dgm:chMax val="0"/>
          <dgm:chPref val="0"/>
          <dgm:bulletEnabled val="1"/>
        </dgm:presLayoutVars>
      </dgm:prSet>
      <dgm:spPr/>
      <dgm:t>
        <a:bodyPr/>
        <a:lstStyle/>
        <a:p>
          <a:endParaRPr lang="en-US"/>
        </a:p>
      </dgm:t>
    </dgm:pt>
    <dgm:pt modelId="{73C54F8D-8EA6-4283-80E7-7B2278BC0057}" type="pres">
      <dgm:prSet presAssocID="{F30981C5-509E-437F-B890-37C75EB18D99}" presName="parTxOnlySpace" presStyleCnt="0"/>
      <dgm:spPr/>
    </dgm:pt>
    <dgm:pt modelId="{C4B1BFE3-69B9-4761-8A3C-F0FBFFADF3CE}" type="pres">
      <dgm:prSet presAssocID="{60DF42AE-489D-4EA8-8D56-5D19D10C7E65}" presName="parTxOnly" presStyleLbl="node1" presStyleIdx="7" presStyleCnt="17">
        <dgm:presLayoutVars>
          <dgm:chMax val="0"/>
          <dgm:chPref val="0"/>
          <dgm:bulletEnabled val="1"/>
        </dgm:presLayoutVars>
      </dgm:prSet>
      <dgm:spPr/>
      <dgm:t>
        <a:bodyPr/>
        <a:lstStyle/>
        <a:p>
          <a:endParaRPr lang="en-US"/>
        </a:p>
      </dgm:t>
    </dgm:pt>
    <dgm:pt modelId="{93F771DE-0841-4B1E-901E-084290D254E7}" type="pres">
      <dgm:prSet presAssocID="{9CE388AC-6295-4219-B6DD-92E112AF05AC}" presName="parTxOnlySpace" presStyleCnt="0"/>
      <dgm:spPr/>
    </dgm:pt>
    <dgm:pt modelId="{83417ABB-E9ED-4F0D-9767-E4B254230135}" type="pres">
      <dgm:prSet presAssocID="{9D7215EC-E5FF-4401-9A2E-5FBED846A16F}" presName="parTxOnly" presStyleLbl="node1" presStyleIdx="8" presStyleCnt="17">
        <dgm:presLayoutVars>
          <dgm:chMax val="0"/>
          <dgm:chPref val="0"/>
          <dgm:bulletEnabled val="1"/>
        </dgm:presLayoutVars>
      </dgm:prSet>
      <dgm:spPr/>
      <dgm:t>
        <a:bodyPr/>
        <a:lstStyle/>
        <a:p>
          <a:endParaRPr lang="en-US"/>
        </a:p>
      </dgm:t>
    </dgm:pt>
    <dgm:pt modelId="{9C98B9C1-EFDF-4D3F-B837-FD2E93BFD09D}" type="pres">
      <dgm:prSet presAssocID="{8F21690A-5266-42EE-979F-350F618C99F3}" presName="parTxOnlySpace" presStyleCnt="0"/>
      <dgm:spPr/>
    </dgm:pt>
    <dgm:pt modelId="{21CB3BD9-B6C5-4E9A-B003-02A089AE9EFB}" type="pres">
      <dgm:prSet presAssocID="{4019E862-0951-49E3-A065-6A5A81542997}" presName="parTxOnly" presStyleLbl="node1" presStyleIdx="9" presStyleCnt="17">
        <dgm:presLayoutVars>
          <dgm:chMax val="0"/>
          <dgm:chPref val="0"/>
          <dgm:bulletEnabled val="1"/>
        </dgm:presLayoutVars>
      </dgm:prSet>
      <dgm:spPr/>
      <dgm:t>
        <a:bodyPr/>
        <a:lstStyle/>
        <a:p>
          <a:endParaRPr lang="en-US"/>
        </a:p>
      </dgm:t>
    </dgm:pt>
    <dgm:pt modelId="{3C3E9B5B-9203-44EC-879E-07AA8F7A4027}" type="pres">
      <dgm:prSet presAssocID="{5ACFCDA1-C620-449D-A985-11256B5174EE}" presName="parTxOnlySpace" presStyleCnt="0"/>
      <dgm:spPr/>
    </dgm:pt>
    <dgm:pt modelId="{F9A82878-F801-43E9-8A58-87E88A4D3402}" type="pres">
      <dgm:prSet presAssocID="{C7FF0A48-97EF-4899-9A7E-9D319EC5C555}" presName="parTxOnly" presStyleLbl="node1" presStyleIdx="10" presStyleCnt="17">
        <dgm:presLayoutVars>
          <dgm:chMax val="0"/>
          <dgm:chPref val="0"/>
          <dgm:bulletEnabled val="1"/>
        </dgm:presLayoutVars>
      </dgm:prSet>
      <dgm:spPr/>
      <dgm:t>
        <a:bodyPr/>
        <a:lstStyle/>
        <a:p>
          <a:endParaRPr lang="en-US"/>
        </a:p>
      </dgm:t>
    </dgm:pt>
    <dgm:pt modelId="{7C9F3719-CCB5-4A60-B04D-1292EF731B3C}" type="pres">
      <dgm:prSet presAssocID="{1478DCB0-7891-45E5-B6A8-D086B76A03C1}" presName="parTxOnlySpace" presStyleCnt="0"/>
      <dgm:spPr/>
    </dgm:pt>
    <dgm:pt modelId="{A3048975-D567-4CC1-9F71-B6283BA54ECA}" type="pres">
      <dgm:prSet presAssocID="{D6A9870B-0A51-4EA0-A62B-EC155BEC091D}" presName="parTxOnly" presStyleLbl="node1" presStyleIdx="11" presStyleCnt="17">
        <dgm:presLayoutVars>
          <dgm:chMax val="0"/>
          <dgm:chPref val="0"/>
          <dgm:bulletEnabled val="1"/>
        </dgm:presLayoutVars>
      </dgm:prSet>
      <dgm:spPr/>
      <dgm:t>
        <a:bodyPr/>
        <a:lstStyle/>
        <a:p>
          <a:endParaRPr lang="en-US"/>
        </a:p>
      </dgm:t>
    </dgm:pt>
    <dgm:pt modelId="{4FE28798-5FC5-4C82-A27C-E3149085234B}" type="pres">
      <dgm:prSet presAssocID="{5A6AF3D5-394A-4122-B0B7-739A6B8FEC17}" presName="parTxOnlySpace" presStyleCnt="0"/>
      <dgm:spPr/>
    </dgm:pt>
    <dgm:pt modelId="{94961205-C117-4488-A957-88D4DDDA0814}" type="pres">
      <dgm:prSet presAssocID="{3F6E8958-297A-49C8-8180-36D4317B38DA}" presName="parTxOnly" presStyleLbl="node1" presStyleIdx="12" presStyleCnt="17">
        <dgm:presLayoutVars>
          <dgm:chMax val="0"/>
          <dgm:chPref val="0"/>
          <dgm:bulletEnabled val="1"/>
        </dgm:presLayoutVars>
      </dgm:prSet>
      <dgm:spPr/>
      <dgm:t>
        <a:bodyPr/>
        <a:lstStyle/>
        <a:p>
          <a:endParaRPr lang="en-US"/>
        </a:p>
      </dgm:t>
    </dgm:pt>
    <dgm:pt modelId="{F13C5A8D-F5D9-4909-9260-29F081076C03}" type="pres">
      <dgm:prSet presAssocID="{FD6113AC-DEEF-487D-9B24-99300EE9F502}" presName="parTxOnlySpace" presStyleCnt="0"/>
      <dgm:spPr/>
    </dgm:pt>
    <dgm:pt modelId="{27E6628E-457E-4DB3-ABF0-5DC82EFA73AC}" type="pres">
      <dgm:prSet presAssocID="{CC162C2D-872F-4BC4-9727-CFF2ABD88E36}" presName="parTxOnly" presStyleLbl="node1" presStyleIdx="13" presStyleCnt="17">
        <dgm:presLayoutVars>
          <dgm:chMax val="0"/>
          <dgm:chPref val="0"/>
          <dgm:bulletEnabled val="1"/>
        </dgm:presLayoutVars>
      </dgm:prSet>
      <dgm:spPr/>
      <dgm:t>
        <a:bodyPr/>
        <a:lstStyle/>
        <a:p>
          <a:endParaRPr lang="en-US"/>
        </a:p>
      </dgm:t>
    </dgm:pt>
    <dgm:pt modelId="{DAE460D3-164A-4F45-8CFD-D3967C040BBA}" type="pres">
      <dgm:prSet presAssocID="{40138959-3B0C-4F3C-9CC4-6C97CC89A9CE}" presName="parTxOnlySpace" presStyleCnt="0"/>
      <dgm:spPr/>
    </dgm:pt>
    <dgm:pt modelId="{9656DC1F-F708-4F36-81A8-BABB315BC12A}" type="pres">
      <dgm:prSet presAssocID="{454726BE-A267-4D6A-8AA8-F5CE92A09567}" presName="parTxOnly" presStyleLbl="node1" presStyleIdx="14" presStyleCnt="17">
        <dgm:presLayoutVars>
          <dgm:chMax val="0"/>
          <dgm:chPref val="0"/>
          <dgm:bulletEnabled val="1"/>
        </dgm:presLayoutVars>
      </dgm:prSet>
      <dgm:spPr/>
      <dgm:t>
        <a:bodyPr/>
        <a:lstStyle/>
        <a:p>
          <a:endParaRPr lang="en-US"/>
        </a:p>
      </dgm:t>
    </dgm:pt>
    <dgm:pt modelId="{08640D2A-C041-456D-824E-D44425653A4D}" type="pres">
      <dgm:prSet presAssocID="{179E75BE-D59C-4286-938E-EF0C730955EF}" presName="parTxOnlySpace" presStyleCnt="0"/>
      <dgm:spPr/>
    </dgm:pt>
    <dgm:pt modelId="{8F3D9C8B-D79B-456B-9165-EC72668B892E}" type="pres">
      <dgm:prSet presAssocID="{B93F83A7-B3AE-458E-B478-E2A2A335DADE}" presName="parTxOnly" presStyleLbl="node1" presStyleIdx="15" presStyleCnt="17">
        <dgm:presLayoutVars>
          <dgm:chMax val="0"/>
          <dgm:chPref val="0"/>
          <dgm:bulletEnabled val="1"/>
        </dgm:presLayoutVars>
      </dgm:prSet>
      <dgm:spPr/>
      <dgm:t>
        <a:bodyPr/>
        <a:lstStyle/>
        <a:p>
          <a:endParaRPr lang="en-US"/>
        </a:p>
      </dgm:t>
    </dgm:pt>
    <dgm:pt modelId="{20D2A48D-15D2-41CD-A614-01CB6D8AE59B}" type="pres">
      <dgm:prSet presAssocID="{77C11D7B-7C02-4C1C-8053-D2BCB57BF844}" presName="parTxOnlySpace" presStyleCnt="0"/>
      <dgm:spPr/>
    </dgm:pt>
    <dgm:pt modelId="{BF935BA8-898F-4201-9EA0-A7D2A8836A29}" type="pres">
      <dgm:prSet presAssocID="{9F5F0D82-F98E-4181-81E7-34053C7F1666}" presName="parTxOnly" presStyleLbl="node1" presStyleIdx="16" presStyleCnt="17">
        <dgm:presLayoutVars>
          <dgm:chMax val="0"/>
          <dgm:chPref val="0"/>
          <dgm:bulletEnabled val="1"/>
        </dgm:presLayoutVars>
      </dgm:prSet>
      <dgm:spPr/>
      <dgm:t>
        <a:bodyPr/>
        <a:lstStyle/>
        <a:p>
          <a:endParaRPr lang="en-US"/>
        </a:p>
      </dgm:t>
    </dgm:pt>
  </dgm:ptLst>
  <dgm:cxnLst>
    <dgm:cxn modelId="{4547A46A-DD3B-4234-AFAE-D3C5D0EED517}" srcId="{0E2DF559-F7AC-45DD-BE7C-FAAF027A5498}" destId="{454726BE-A267-4D6A-8AA8-F5CE92A09567}" srcOrd="14" destOrd="0" parTransId="{47005D30-4AEE-4ADC-B046-BC6C79371796}" sibTransId="{179E75BE-D59C-4286-938E-EF0C730955EF}"/>
    <dgm:cxn modelId="{78B23B39-95CF-41CE-A3EE-9524F4D0A5FD}" type="presOf" srcId="{3F6E8958-297A-49C8-8180-36D4317B38DA}" destId="{94961205-C117-4488-A957-88D4DDDA0814}" srcOrd="0" destOrd="0" presId="urn:microsoft.com/office/officeart/2005/8/layout/chevron1"/>
    <dgm:cxn modelId="{C9E897FF-EC67-4A13-8C4E-047215DAFBEF}" type="presOf" srcId="{4019E862-0951-49E3-A065-6A5A81542997}" destId="{21CB3BD9-B6C5-4E9A-B003-02A089AE9EFB}" srcOrd="0" destOrd="0" presId="urn:microsoft.com/office/officeart/2005/8/layout/chevron1"/>
    <dgm:cxn modelId="{E45D4637-668A-4CD3-B998-D6D0B5B783B4}" type="presOf" srcId="{60DF42AE-489D-4EA8-8D56-5D19D10C7E65}" destId="{C4B1BFE3-69B9-4761-8A3C-F0FBFFADF3CE}" srcOrd="0" destOrd="0" presId="urn:microsoft.com/office/officeart/2005/8/layout/chevron1"/>
    <dgm:cxn modelId="{D29AB6E2-E496-4F6A-921B-9E8F0C9D5839}" type="presOf" srcId="{126932CB-BDB2-4D58-955D-2BD71F6441AE}" destId="{0E5BCECB-18A3-4A20-B182-AD6A6EE48FE8}" srcOrd="0" destOrd="0" presId="urn:microsoft.com/office/officeart/2005/8/layout/chevron1"/>
    <dgm:cxn modelId="{07431698-434B-40FF-A2FE-EF05FA956F36}" srcId="{0E2DF559-F7AC-45DD-BE7C-FAAF027A5498}" destId="{9D7215EC-E5FF-4401-9A2E-5FBED846A16F}" srcOrd="8" destOrd="0" parTransId="{E49C1417-4FDA-41FA-BC55-2F98416C6C36}" sibTransId="{8F21690A-5266-42EE-979F-350F618C99F3}"/>
    <dgm:cxn modelId="{112C6CA9-A000-4B6C-B42F-FB4D757C1957}" srcId="{0E2DF559-F7AC-45DD-BE7C-FAAF027A5498}" destId="{4019E862-0951-49E3-A065-6A5A81542997}" srcOrd="9" destOrd="0" parTransId="{AE11FE5B-A8BA-4B71-8ED6-43FC7A650A22}" sibTransId="{5ACFCDA1-C620-449D-A985-11256B5174EE}"/>
    <dgm:cxn modelId="{F1F262C4-C94C-48A9-B6BB-3755B4B5C077}" type="presOf" srcId="{454726BE-A267-4D6A-8AA8-F5CE92A09567}" destId="{9656DC1F-F708-4F36-81A8-BABB315BC12A}" srcOrd="0" destOrd="0" presId="urn:microsoft.com/office/officeart/2005/8/layout/chevron1"/>
    <dgm:cxn modelId="{A2DB190F-26F7-4D77-8336-2210EBE1D678}" srcId="{0E2DF559-F7AC-45DD-BE7C-FAAF027A5498}" destId="{3F6E8958-297A-49C8-8180-36D4317B38DA}" srcOrd="12" destOrd="0" parTransId="{45490BBC-D845-4486-8229-9A5ABC9AAB3F}" sibTransId="{FD6113AC-DEEF-487D-9B24-99300EE9F502}"/>
    <dgm:cxn modelId="{411874AF-8045-423D-812A-21D23ABE8DAC}" srcId="{0E2DF559-F7AC-45DD-BE7C-FAAF027A5498}" destId="{7AF7CF7C-114D-47CC-BE01-B62FE1E770D9}" srcOrd="6" destOrd="0" parTransId="{E1F266F5-8437-456C-90E3-131B81225A9A}" sibTransId="{F30981C5-509E-437F-B890-37C75EB18D99}"/>
    <dgm:cxn modelId="{E23DC875-27FB-4E67-B3BF-3916613C4E99}" srcId="{0E2DF559-F7AC-45DD-BE7C-FAAF027A5498}" destId="{9F5F0D82-F98E-4181-81E7-34053C7F1666}" srcOrd="16" destOrd="0" parTransId="{053E52A9-7E20-451B-8381-8981E4B43374}" sibTransId="{FBFA8691-0222-4AE3-AE9F-CB99FD91E82A}"/>
    <dgm:cxn modelId="{36469C25-A2AD-48D2-9787-C4D94E2C145D}" srcId="{0E2DF559-F7AC-45DD-BE7C-FAAF027A5498}" destId="{D6A9870B-0A51-4EA0-A62B-EC155BEC091D}" srcOrd="11" destOrd="0" parTransId="{07E31F13-BFC1-41BF-AEB7-1B02CF699DD5}" sibTransId="{5A6AF3D5-394A-4122-B0B7-739A6B8FEC17}"/>
    <dgm:cxn modelId="{5C7CF1ED-75B2-4710-8592-B0CB88ACFE08}" srcId="{0E2DF559-F7AC-45DD-BE7C-FAAF027A5498}" destId="{519ED0C6-3489-49A9-B0CC-FEFC0798E5A7}" srcOrd="3" destOrd="0" parTransId="{B309E7CF-8F63-496A-B168-EBCAEF2122E9}" sibTransId="{3AEC84A7-ED26-4EC9-ABD5-4AF74A4E820C}"/>
    <dgm:cxn modelId="{8F12CAE1-5615-4948-84AD-F79A701AA814}" srcId="{0E2DF559-F7AC-45DD-BE7C-FAAF027A5498}" destId="{A4D34091-CD7E-4A9C-89CD-42490C13A12A}" srcOrd="2" destOrd="0" parTransId="{32E7021A-3D3B-4D81-9EED-FD93C36F2B0E}" sibTransId="{8BF6A22F-BED6-460B-A5CF-C80A8C034072}"/>
    <dgm:cxn modelId="{8AFEF10D-279B-40E6-AAE6-30F57377C4A3}" type="presOf" srcId="{C7FF0A48-97EF-4899-9A7E-9D319EC5C555}" destId="{F9A82878-F801-43E9-8A58-87E88A4D3402}" srcOrd="0" destOrd="0" presId="urn:microsoft.com/office/officeart/2005/8/layout/chevron1"/>
    <dgm:cxn modelId="{7F3DA177-8DB4-4F87-9794-D2AA8334F45C}" type="presOf" srcId="{C1D43EEF-326D-4D5F-8D33-0FA0C4BE26C8}" destId="{1DE41919-3DA8-4DED-9C0D-F611BC906884}" srcOrd="0" destOrd="0" presId="urn:microsoft.com/office/officeart/2005/8/layout/chevron1"/>
    <dgm:cxn modelId="{C378E580-4659-48C3-9ABB-9C1072EADE7D}" type="presOf" srcId="{9D7215EC-E5FF-4401-9A2E-5FBED846A16F}" destId="{83417ABB-E9ED-4F0D-9767-E4B254230135}" srcOrd="0" destOrd="0" presId="urn:microsoft.com/office/officeart/2005/8/layout/chevron1"/>
    <dgm:cxn modelId="{3D0B8EE7-03FF-4734-9708-8DF044E6B32D}" type="presOf" srcId="{CC162C2D-872F-4BC4-9727-CFF2ABD88E36}" destId="{27E6628E-457E-4DB3-ABF0-5DC82EFA73AC}" srcOrd="0" destOrd="0" presId="urn:microsoft.com/office/officeart/2005/8/layout/chevron1"/>
    <dgm:cxn modelId="{A8AE62D1-88EF-4CAE-81CF-E6CE03B35365}" type="presOf" srcId="{E262B30B-4B64-446F-84EC-6E3BCBE112CA}" destId="{941C956F-9446-4A01-A908-04667CE92DE2}" srcOrd="0" destOrd="0" presId="urn:microsoft.com/office/officeart/2005/8/layout/chevron1"/>
    <dgm:cxn modelId="{BBFB3F2E-9447-4349-838C-0E3FAA2FB94F}" type="presOf" srcId="{519ED0C6-3489-49A9-B0CC-FEFC0798E5A7}" destId="{5CAE095B-DDF8-4596-97C4-EB11880559FF}" srcOrd="0" destOrd="0" presId="urn:microsoft.com/office/officeart/2005/8/layout/chevron1"/>
    <dgm:cxn modelId="{EA234F0B-DC74-4D52-A748-6D8DD2D3314C}" srcId="{0E2DF559-F7AC-45DD-BE7C-FAAF027A5498}" destId="{126932CB-BDB2-4D58-955D-2BD71F6441AE}" srcOrd="4" destOrd="0" parTransId="{DA0148E6-CBCA-42A7-8793-76A4486B8EBF}" sibTransId="{C7EEF631-2A11-4641-92C4-3505B1A25CFC}"/>
    <dgm:cxn modelId="{A4637331-C1B6-45F2-86E5-283186DD3DB0}" type="presOf" srcId="{9F5F0D82-F98E-4181-81E7-34053C7F1666}" destId="{BF935BA8-898F-4201-9EA0-A7D2A8836A29}" srcOrd="0" destOrd="0" presId="urn:microsoft.com/office/officeart/2005/8/layout/chevron1"/>
    <dgm:cxn modelId="{FAD95B23-451E-43F0-A822-0698DB80DE4D}" type="presOf" srcId="{1D35A5D8-83EF-44A6-AC7F-BF453A45A1B3}" destId="{7CB27C75-2E40-4F4B-8FBB-37D1F0AD0371}" srcOrd="0" destOrd="0" presId="urn:microsoft.com/office/officeart/2005/8/layout/chevron1"/>
    <dgm:cxn modelId="{93CBF696-B1CE-4321-A1C8-4156EA4ADB8B}" srcId="{0E2DF559-F7AC-45DD-BE7C-FAAF027A5498}" destId="{C1D43EEF-326D-4D5F-8D33-0FA0C4BE26C8}" srcOrd="5" destOrd="0" parTransId="{09417045-AE0D-4670-8F35-C8A52FE0CAF8}" sibTransId="{9BDEFDAA-1ACE-42B8-8727-F28CB3241BDE}"/>
    <dgm:cxn modelId="{D315EBCA-F53B-471A-9AB4-CBA44E28A8D2}" type="presOf" srcId="{0E2DF559-F7AC-45DD-BE7C-FAAF027A5498}" destId="{6EBA607F-91CA-4C15-BB6D-968EAF728820}" srcOrd="0" destOrd="0" presId="urn:microsoft.com/office/officeart/2005/8/layout/chevron1"/>
    <dgm:cxn modelId="{30CA70FA-8089-427C-9F32-89199E9CA513}" srcId="{0E2DF559-F7AC-45DD-BE7C-FAAF027A5498}" destId="{1D35A5D8-83EF-44A6-AC7F-BF453A45A1B3}" srcOrd="1" destOrd="0" parTransId="{1EA12EDA-2223-4785-9AE3-8743CA723796}" sibTransId="{0CD9C6ED-D6C9-49C6-B00D-D30E06B349CA}"/>
    <dgm:cxn modelId="{27C53FFE-A17C-4893-B7DF-A17278B31870}" srcId="{0E2DF559-F7AC-45DD-BE7C-FAAF027A5498}" destId="{60DF42AE-489D-4EA8-8D56-5D19D10C7E65}" srcOrd="7" destOrd="0" parTransId="{CB81EF40-506C-4553-A56A-3ACCBF81A478}" sibTransId="{9CE388AC-6295-4219-B6DD-92E112AF05AC}"/>
    <dgm:cxn modelId="{01CB21B9-2B28-47C3-A435-C26D7C99CC07}" type="presOf" srcId="{B93F83A7-B3AE-458E-B478-E2A2A335DADE}" destId="{8F3D9C8B-D79B-456B-9165-EC72668B892E}" srcOrd="0" destOrd="0" presId="urn:microsoft.com/office/officeart/2005/8/layout/chevron1"/>
    <dgm:cxn modelId="{BAB8EBBC-E21D-422B-9551-84A253E01CE6}" type="presOf" srcId="{D6A9870B-0A51-4EA0-A62B-EC155BEC091D}" destId="{A3048975-D567-4CC1-9F71-B6283BA54ECA}" srcOrd="0" destOrd="0" presId="urn:microsoft.com/office/officeart/2005/8/layout/chevron1"/>
    <dgm:cxn modelId="{143CC367-D480-49C4-BD6C-67CE39DB3158}" srcId="{0E2DF559-F7AC-45DD-BE7C-FAAF027A5498}" destId="{C7FF0A48-97EF-4899-9A7E-9D319EC5C555}" srcOrd="10" destOrd="0" parTransId="{71000ABA-243B-45F9-BB53-DAEF1AA2DD62}" sibTransId="{1478DCB0-7891-45E5-B6A8-D086B76A03C1}"/>
    <dgm:cxn modelId="{C08AD554-C6B5-457D-AC76-4B4144D679EB}" srcId="{0E2DF559-F7AC-45DD-BE7C-FAAF027A5498}" destId="{CC162C2D-872F-4BC4-9727-CFF2ABD88E36}" srcOrd="13" destOrd="0" parTransId="{F6CB0528-41E7-4463-B20B-58DC0EE147C1}" sibTransId="{40138959-3B0C-4F3C-9CC4-6C97CC89A9CE}"/>
    <dgm:cxn modelId="{E6D8FD3F-25A5-48B8-B2A6-1142D0F3A1F9}" type="presOf" srcId="{A4D34091-CD7E-4A9C-89CD-42490C13A12A}" destId="{47F935AF-9970-4000-A196-1B424DCC8311}" srcOrd="0" destOrd="0" presId="urn:microsoft.com/office/officeart/2005/8/layout/chevron1"/>
    <dgm:cxn modelId="{D7CE8850-8467-4E59-94A2-A7824925CC86}" type="presOf" srcId="{7AF7CF7C-114D-47CC-BE01-B62FE1E770D9}" destId="{7753317E-8E6B-4422-9BC9-9D6F12DC4FCE}" srcOrd="0" destOrd="0" presId="urn:microsoft.com/office/officeart/2005/8/layout/chevron1"/>
    <dgm:cxn modelId="{84886A6F-FB3A-481B-897D-8925172A0540}" srcId="{0E2DF559-F7AC-45DD-BE7C-FAAF027A5498}" destId="{B93F83A7-B3AE-458E-B478-E2A2A335DADE}" srcOrd="15" destOrd="0" parTransId="{0AEDDD8A-B5C6-4E06-B122-FC4488C0990F}" sibTransId="{77C11D7B-7C02-4C1C-8053-D2BCB57BF844}"/>
    <dgm:cxn modelId="{92E6F1E3-5261-469E-906F-C34D1D8457A2}" srcId="{0E2DF559-F7AC-45DD-BE7C-FAAF027A5498}" destId="{E262B30B-4B64-446F-84EC-6E3BCBE112CA}" srcOrd="0" destOrd="0" parTransId="{DC2C7255-EC8A-47A6-8872-0D9EF554E13D}" sibTransId="{5C68DC27-32DC-4BC2-99F7-5A5153FD3AC7}"/>
    <dgm:cxn modelId="{557A23A9-2DC5-4A5F-8A43-E4292A2810FE}" type="presParOf" srcId="{6EBA607F-91CA-4C15-BB6D-968EAF728820}" destId="{941C956F-9446-4A01-A908-04667CE92DE2}" srcOrd="0" destOrd="0" presId="urn:microsoft.com/office/officeart/2005/8/layout/chevron1"/>
    <dgm:cxn modelId="{E8D3317B-95D8-41EE-80D4-4D1A7B57B46E}" type="presParOf" srcId="{6EBA607F-91CA-4C15-BB6D-968EAF728820}" destId="{7DD5D39B-3AF0-4825-84D3-315F7416B565}" srcOrd="1" destOrd="0" presId="urn:microsoft.com/office/officeart/2005/8/layout/chevron1"/>
    <dgm:cxn modelId="{5760AB2B-4B83-41CB-9214-6B8A161EFBEE}" type="presParOf" srcId="{6EBA607F-91CA-4C15-BB6D-968EAF728820}" destId="{7CB27C75-2E40-4F4B-8FBB-37D1F0AD0371}" srcOrd="2" destOrd="0" presId="urn:microsoft.com/office/officeart/2005/8/layout/chevron1"/>
    <dgm:cxn modelId="{63BB0F46-DFE3-4397-9F49-F10B66D8DF34}" type="presParOf" srcId="{6EBA607F-91CA-4C15-BB6D-968EAF728820}" destId="{77FDB121-AF04-4A01-BB54-6EDDB43CDD9A}" srcOrd="3" destOrd="0" presId="urn:microsoft.com/office/officeart/2005/8/layout/chevron1"/>
    <dgm:cxn modelId="{F071846E-9D97-44EC-B10C-85886B2C339C}" type="presParOf" srcId="{6EBA607F-91CA-4C15-BB6D-968EAF728820}" destId="{47F935AF-9970-4000-A196-1B424DCC8311}" srcOrd="4" destOrd="0" presId="urn:microsoft.com/office/officeart/2005/8/layout/chevron1"/>
    <dgm:cxn modelId="{AAFED5E3-D9EE-498F-B188-38FA245B5A5A}" type="presParOf" srcId="{6EBA607F-91CA-4C15-BB6D-968EAF728820}" destId="{889B3CE6-7540-43F1-A7F5-9C79AFBF0CF4}" srcOrd="5" destOrd="0" presId="urn:microsoft.com/office/officeart/2005/8/layout/chevron1"/>
    <dgm:cxn modelId="{F2A6203A-3472-42CD-83A6-F19D9C7FAC21}" type="presParOf" srcId="{6EBA607F-91CA-4C15-BB6D-968EAF728820}" destId="{5CAE095B-DDF8-4596-97C4-EB11880559FF}" srcOrd="6" destOrd="0" presId="urn:microsoft.com/office/officeart/2005/8/layout/chevron1"/>
    <dgm:cxn modelId="{B2902288-1837-4686-9756-45AF84A4DCC9}" type="presParOf" srcId="{6EBA607F-91CA-4C15-BB6D-968EAF728820}" destId="{B42AD1CE-71E8-43EF-87BA-7F3E925B09FE}" srcOrd="7" destOrd="0" presId="urn:microsoft.com/office/officeart/2005/8/layout/chevron1"/>
    <dgm:cxn modelId="{5CDEB261-CAF5-42CE-9EC6-4BD6082914E3}" type="presParOf" srcId="{6EBA607F-91CA-4C15-BB6D-968EAF728820}" destId="{0E5BCECB-18A3-4A20-B182-AD6A6EE48FE8}" srcOrd="8" destOrd="0" presId="urn:microsoft.com/office/officeart/2005/8/layout/chevron1"/>
    <dgm:cxn modelId="{9E18B463-1950-454E-94AB-F637AE0B380D}" type="presParOf" srcId="{6EBA607F-91CA-4C15-BB6D-968EAF728820}" destId="{4291AB70-DBC6-4CD4-A9E4-235065D6901B}" srcOrd="9" destOrd="0" presId="urn:microsoft.com/office/officeart/2005/8/layout/chevron1"/>
    <dgm:cxn modelId="{30CF53F0-E588-4BF0-8C9D-9A6F879FE70A}" type="presParOf" srcId="{6EBA607F-91CA-4C15-BB6D-968EAF728820}" destId="{1DE41919-3DA8-4DED-9C0D-F611BC906884}" srcOrd="10" destOrd="0" presId="urn:microsoft.com/office/officeart/2005/8/layout/chevron1"/>
    <dgm:cxn modelId="{DFC7CE3C-AF44-4649-B985-476F8819FDF7}" type="presParOf" srcId="{6EBA607F-91CA-4C15-BB6D-968EAF728820}" destId="{B8484F83-3DCD-440E-AA73-91C784120B18}" srcOrd="11" destOrd="0" presId="urn:microsoft.com/office/officeart/2005/8/layout/chevron1"/>
    <dgm:cxn modelId="{20359958-4C07-4D07-A7B9-0E3A1D7304D7}" type="presParOf" srcId="{6EBA607F-91CA-4C15-BB6D-968EAF728820}" destId="{7753317E-8E6B-4422-9BC9-9D6F12DC4FCE}" srcOrd="12" destOrd="0" presId="urn:microsoft.com/office/officeart/2005/8/layout/chevron1"/>
    <dgm:cxn modelId="{F7863DC4-AC11-4E92-9732-4FC80D3BF1BF}" type="presParOf" srcId="{6EBA607F-91CA-4C15-BB6D-968EAF728820}" destId="{73C54F8D-8EA6-4283-80E7-7B2278BC0057}" srcOrd="13" destOrd="0" presId="urn:microsoft.com/office/officeart/2005/8/layout/chevron1"/>
    <dgm:cxn modelId="{488D17B4-1939-4523-A4CA-106076102AB2}" type="presParOf" srcId="{6EBA607F-91CA-4C15-BB6D-968EAF728820}" destId="{C4B1BFE3-69B9-4761-8A3C-F0FBFFADF3CE}" srcOrd="14" destOrd="0" presId="urn:microsoft.com/office/officeart/2005/8/layout/chevron1"/>
    <dgm:cxn modelId="{FBF0DC14-1269-4761-9751-002BB3571E1F}" type="presParOf" srcId="{6EBA607F-91CA-4C15-BB6D-968EAF728820}" destId="{93F771DE-0841-4B1E-901E-084290D254E7}" srcOrd="15" destOrd="0" presId="urn:microsoft.com/office/officeart/2005/8/layout/chevron1"/>
    <dgm:cxn modelId="{E44A9173-399F-4F87-B025-5B29F7421A34}" type="presParOf" srcId="{6EBA607F-91CA-4C15-BB6D-968EAF728820}" destId="{83417ABB-E9ED-4F0D-9767-E4B254230135}" srcOrd="16" destOrd="0" presId="urn:microsoft.com/office/officeart/2005/8/layout/chevron1"/>
    <dgm:cxn modelId="{7F5E1F32-5C1C-48FC-AC13-4BB2B36FC4F9}" type="presParOf" srcId="{6EBA607F-91CA-4C15-BB6D-968EAF728820}" destId="{9C98B9C1-EFDF-4D3F-B837-FD2E93BFD09D}" srcOrd="17" destOrd="0" presId="urn:microsoft.com/office/officeart/2005/8/layout/chevron1"/>
    <dgm:cxn modelId="{0D375410-790A-4BA0-909A-8A119D5E28C3}" type="presParOf" srcId="{6EBA607F-91CA-4C15-BB6D-968EAF728820}" destId="{21CB3BD9-B6C5-4E9A-B003-02A089AE9EFB}" srcOrd="18" destOrd="0" presId="urn:microsoft.com/office/officeart/2005/8/layout/chevron1"/>
    <dgm:cxn modelId="{708BE349-B1DD-4770-92EB-55BE8FFBC21A}" type="presParOf" srcId="{6EBA607F-91CA-4C15-BB6D-968EAF728820}" destId="{3C3E9B5B-9203-44EC-879E-07AA8F7A4027}" srcOrd="19" destOrd="0" presId="urn:microsoft.com/office/officeart/2005/8/layout/chevron1"/>
    <dgm:cxn modelId="{CA1B74C4-D85D-4AE2-ABBA-62611C68CFD3}" type="presParOf" srcId="{6EBA607F-91CA-4C15-BB6D-968EAF728820}" destId="{F9A82878-F801-43E9-8A58-87E88A4D3402}" srcOrd="20" destOrd="0" presId="urn:microsoft.com/office/officeart/2005/8/layout/chevron1"/>
    <dgm:cxn modelId="{8BE93ED3-ED0E-418E-9E47-63843F830CE0}" type="presParOf" srcId="{6EBA607F-91CA-4C15-BB6D-968EAF728820}" destId="{7C9F3719-CCB5-4A60-B04D-1292EF731B3C}" srcOrd="21" destOrd="0" presId="urn:microsoft.com/office/officeart/2005/8/layout/chevron1"/>
    <dgm:cxn modelId="{C59727FE-B95D-4F73-9BE5-5C41C50F4A3E}" type="presParOf" srcId="{6EBA607F-91CA-4C15-BB6D-968EAF728820}" destId="{A3048975-D567-4CC1-9F71-B6283BA54ECA}" srcOrd="22" destOrd="0" presId="urn:microsoft.com/office/officeart/2005/8/layout/chevron1"/>
    <dgm:cxn modelId="{D0F836FB-1074-4C52-8C3B-845D61E7EBAA}" type="presParOf" srcId="{6EBA607F-91CA-4C15-BB6D-968EAF728820}" destId="{4FE28798-5FC5-4C82-A27C-E3149085234B}" srcOrd="23" destOrd="0" presId="urn:microsoft.com/office/officeart/2005/8/layout/chevron1"/>
    <dgm:cxn modelId="{9587B5D4-B7C6-4765-A93C-AE4AA01C6138}" type="presParOf" srcId="{6EBA607F-91CA-4C15-BB6D-968EAF728820}" destId="{94961205-C117-4488-A957-88D4DDDA0814}" srcOrd="24" destOrd="0" presId="urn:microsoft.com/office/officeart/2005/8/layout/chevron1"/>
    <dgm:cxn modelId="{43A62245-5137-4DE7-8BB7-5A941E127AFA}" type="presParOf" srcId="{6EBA607F-91CA-4C15-BB6D-968EAF728820}" destId="{F13C5A8D-F5D9-4909-9260-29F081076C03}" srcOrd="25" destOrd="0" presId="urn:microsoft.com/office/officeart/2005/8/layout/chevron1"/>
    <dgm:cxn modelId="{BC090355-D0CB-4787-982F-762CFDFB9E9A}" type="presParOf" srcId="{6EBA607F-91CA-4C15-BB6D-968EAF728820}" destId="{27E6628E-457E-4DB3-ABF0-5DC82EFA73AC}" srcOrd="26" destOrd="0" presId="urn:microsoft.com/office/officeart/2005/8/layout/chevron1"/>
    <dgm:cxn modelId="{28EBD613-D5E2-4D61-96F3-A0C29A096A70}" type="presParOf" srcId="{6EBA607F-91CA-4C15-BB6D-968EAF728820}" destId="{DAE460D3-164A-4F45-8CFD-D3967C040BBA}" srcOrd="27" destOrd="0" presId="urn:microsoft.com/office/officeart/2005/8/layout/chevron1"/>
    <dgm:cxn modelId="{784E85D2-583E-46D0-9E63-E5FC8BB794C7}" type="presParOf" srcId="{6EBA607F-91CA-4C15-BB6D-968EAF728820}" destId="{9656DC1F-F708-4F36-81A8-BABB315BC12A}" srcOrd="28" destOrd="0" presId="urn:microsoft.com/office/officeart/2005/8/layout/chevron1"/>
    <dgm:cxn modelId="{FEEF8018-7754-40C5-9C70-1794B5D44B29}" type="presParOf" srcId="{6EBA607F-91CA-4C15-BB6D-968EAF728820}" destId="{08640D2A-C041-456D-824E-D44425653A4D}" srcOrd="29" destOrd="0" presId="urn:microsoft.com/office/officeart/2005/8/layout/chevron1"/>
    <dgm:cxn modelId="{4BD7964F-19D2-494E-85A7-09096AB66096}" type="presParOf" srcId="{6EBA607F-91CA-4C15-BB6D-968EAF728820}" destId="{8F3D9C8B-D79B-456B-9165-EC72668B892E}" srcOrd="30" destOrd="0" presId="urn:microsoft.com/office/officeart/2005/8/layout/chevron1"/>
    <dgm:cxn modelId="{17CE9020-F483-4639-B0C9-553BBCDD6611}" type="presParOf" srcId="{6EBA607F-91CA-4C15-BB6D-968EAF728820}" destId="{20D2A48D-15D2-41CD-A614-01CB6D8AE59B}" srcOrd="31" destOrd="0" presId="urn:microsoft.com/office/officeart/2005/8/layout/chevron1"/>
    <dgm:cxn modelId="{8922BDAD-4158-4B2F-A7D0-711262EE364F}" type="presParOf" srcId="{6EBA607F-91CA-4C15-BB6D-968EAF728820}" destId="{BF935BA8-898F-4201-9EA0-A7D2A8836A29}" srcOrd="3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956F-9446-4A01-A908-04667CE92DE2}">
      <dsp:nvSpPr>
        <dsp:cNvPr id="0" name=""/>
        <dsp:cNvSpPr/>
      </dsp:nvSpPr>
      <dsp:spPr>
        <a:xfrm>
          <a:off x="10763"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1860s</a:t>
          </a:r>
          <a:endParaRPr lang="en-US" sz="1300" kern="1200" dirty="0"/>
        </a:p>
      </dsp:txBody>
      <dsp:txXfrm>
        <a:off x="167344" y="402976"/>
        <a:ext cx="469743" cy="313162"/>
      </dsp:txXfrm>
    </dsp:sp>
    <dsp:sp modelId="{7CB27C75-2E40-4F4B-8FBB-37D1F0AD0371}">
      <dsp:nvSpPr>
        <dsp:cNvPr id="0" name=""/>
        <dsp:cNvSpPr/>
      </dsp:nvSpPr>
      <dsp:spPr>
        <a:xfrm>
          <a:off x="71537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1870s</a:t>
          </a:r>
          <a:endParaRPr lang="en-US" sz="1300" kern="1200" dirty="0"/>
        </a:p>
      </dsp:txBody>
      <dsp:txXfrm>
        <a:off x="871958" y="402976"/>
        <a:ext cx="469743" cy="313162"/>
      </dsp:txXfrm>
    </dsp:sp>
    <dsp:sp modelId="{47F935AF-9970-4000-A196-1B424DCC8311}">
      <dsp:nvSpPr>
        <dsp:cNvPr id="0" name=""/>
        <dsp:cNvSpPr/>
      </dsp:nvSpPr>
      <dsp:spPr>
        <a:xfrm>
          <a:off x="141999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1880s</a:t>
          </a:r>
          <a:endParaRPr lang="en-US" sz="1300" kern="1200" dirty="0"/>
        </a:p>
      </dsp:txBody>
      <dsp:txXfrm>
        <a:off x="1576573" y="402976"/>
        <a:ext cx="469743" cy="313162"/>
      </dsp:txXfrm>
    </dsp:sp>
    <dsp:sp modelId="{5CAE095B-DDF8-4596-97C4-EB11880559FF}">
      <dsp:nvSpPr>
        <dsp:cNvPr id="0" name=""/>
        <dsp:cNvSpPr/>
      </dsp:nvSpPr>
      <dsp:spPr>
        <a:xfrm>
          <a:off x="212460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1890s</a:t>
          </a:r>
          <a:endParaRPr lang="en-US" sz="1300" kern="1200" dirty="0"/>
        </a:p>
      </dsp:txBody>
      <dsp:txXfrm>
        <a:off x="2281188" y="402976"/>
        <a:ext cx="469743" cy="313162"/>
      </dsp:txXfrm>
    </dsp:sp>
    <dsp:sp modelId="{0E5BCECB-18A3-4A20-B182-AD6A6EE48FE8}">
      <dsp:nvSpPr>
        <dsp:cNvPr id="0" name=""/>
        <dsp:cNvSpPr/>
      </dsp:nvSpPr>
      <dsp:spPr>
        <a:xfrm>
          <a:off x="282922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1900s</a:t>
          </a:r>
          <a:endParaRPr lang="en-US" sz="1300" kern="1200" dirty="0"/>
        </a:p>
      </dsp:txBody>
      <dsp:txXfrm>
        <a:off x="2985803" y="402976"/>
        <a:ext cx="469743" cy="313162"/>
      </dsp:txXfrm>
    </dsp:sp>
    <dsp:sp modelId="{1DE41919-3DA8-4DED-9C0D-F611BC906884}">
      <dsp:nvSpPr>
        <dsp:cNvPr id="0" name=""/>
        <dsp:cNvSpPr/>
      </dsp:nvSpPr>
      <dsp:spPr>
        <a:xfrm>
          <a:off x="3533837"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1910s</a:t>
          </a:r>
          <a:endParaRPr lang="en-US" sz="1300" kern="1200" dirty="0"/>
        </a:p>
      </dsp:txBody>
      <dsp:txXfrm>
        <a:off x="3690418" y="402976"/>
        <a:ext cx="469743" cy="313162"/>
      </dsp:txXfrm>
    </dsp:sp>
    <dsp:sp modelId="{7753317E-8E6B-4422-9BC9-9D6F12DC4FCE}">
      <dsp:nvSpPr>
        <dsp:cNvPr id="0" name=""/>
        <dsp:cNvSpPr/>
      </dsp:nvSpPr>
      <dsp:spPr>
        <a:xfrm>
          <a:off x="423845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1920s</a:t>
          </a:r>
          <a:endParaRPr lang="en-US" sz="1300" kern="1200" dirty="0"/>
        </a:p>
      </dsp:txBody>
      <dsp:txXfrm>
        <a:off x="4395033" y="402976"/>
        <a:ext cx="469743" cy="313162"/>
      </dsp:txXfrm>
    </dsp:sp>
    <dsp:sp modelId="{C4B1BFE3-69B9-4761-8A3C-F0FBFFADF3CE}">
      <dsp:nvSpPr>
        <dsp:cNvPr id="0" name=""/>
        <dsp:cNvSpPr/>
      </dsp:nvSpPr>
      <dsp:spPr>
        <a:xfrm>
          <a:off x="494306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1930s</a:t>
          </a:r>
          <a:endParaRPr lang="en-US" sz="1300" kern="1200" dirty="0"/>
        </a:p>
      </dsp:txBody>
      <dsp:txXfrm>
        <a:off x="5099647" y="402976"/>
        <a:ext cx="469743" cy="313162"/>
      </dsp:txXfrm>
    </dsp:sp>
    <dsp:sp modelId="{83417ABB-E9ED-4F0D-9767-E4B254230135}">
      <dsp:nvSpPr>
        <dsp:cNvPr id="0" name=""/>
        <dsp:cNvSpPr/>
      </dsp:nvSpPr>
      <dsp:spPr>
        <a:xfrm>
          <a:off x="564768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1940s</a:t>
          </a:r>
          <a:endParaRPr lang="en-US" sz="1300" kern="1200" dirty="0"/>
        </a:p>
      </dsp:txBody>
      <dsp:txXfrm>
        <a:off x="5804262" y="402976"/>
        <a:ext cx="469743" cy="313162"/>
      </dsp:txXfrm>
    </dsp:sp>
    <dsp:sp modelId="{21CB3BD9-B6C5-4E9A-B003-02A089AE9EFB}">
      <dsp:nvSpPr>
        <dsp:cNvPr id="0" name=""/>
        <dsp:cNvSpPr/>
      </dsp:nvSpPr>
      <dsp:spPr>
        <a:xfrm>
          <a:off x="635229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1950s</a:t>
          </a:r>
          <a:endParaRPr lang="en-US" sz="1300" kern="1200" dirty="0"/>
        </a:p>
      </dsp:txBody>
      <dsp:txXfrm>
        <a:off x="6508877" y="402976"/>
        <a:ext cx="469743" cy="313162"/>
      </dsp:txXfrm>
    </dsp:sp>
    <dsp:sp modelId="{F9A82878-F801-43E9-8A58-87E88A4D3402}">
      <dsp:nvSpPr>
        <dsp:cNvPr id="0" name=""/>
        <dsp:cNvSpPr/>
      </dsp:nvSpPr>
      <dsp:spPr>
        <a:xfrm>
          <a:off x="7056911"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1960s</a:t>
          </a:r>
          <a:endParaRPr lang="en-US" sz="1300" kern="1200" dirty="0"/>
        </a:p>
      </dsp:txBody>
      <dsp:txXfrm>
        <a:off x="7213492" y="402976"/>
        <a:ext cx="469743" cy="313162"/>
      </dsp:txXfrm>
    </dsp:sp>
    <dsp:sp modelId="{A3048975-D567-4CC1-9F71-B6283BA54ECA}">
      <dsp:nvSpPr>
        <dsp:cNvPr id="0" name=""/>
        <dsp:cNvSpPr/>
      </dsp:nvSpPr>
      <dsp:spPr>
        <a:xfrm>
          <a:off x="7761526"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1970s</a:t>
          </a:r>
          <a:endParaRPr lang="en-US" sz="1300" kern="1200" dirty="0"/>
        </a:p>
      </dsp:txBody>
      <dsp:txXfrm>
        <a:off x="7918107" y="402976"/>
        <a:ext cx="469743" cy="313162"/>
      </dsp:txXfrm>
    </dsp:sp>
    <dsp:sp modelId="{94961205-C117-4488-A957-88D4DDDA0814}">
      <dsp:nvSpPr>
        <dsp:cNvPr id="0" name=""/>
        <dsp:cNvSpPr/>
      </dsp:nvSpPr>
      <dsp:spPr>
        <a:xfrm>
          <a:off x="846614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1980s</a:t>
          </a:r>
          <a:endParaRPr lang="en-US" sz="1300" kern="1200" dirty="0"/>
        </a:p>
      </dsp:txBody>
      <dsp:txXfrm>
        <a:off x="8622722" y="402976"/>
        <a:ext cx="469743" cy="313162"/>
      </dsp:txXfrm>
    </dsp:sp>
    <dsp:sp modelId="{27E6628E-457E-4DB3-ABF0-5DC82EFA73AC}">
      <dsp:nvSpPr>
        <dsp:cNvPr id="0" name=""/>
        <dsp:cNvSpPr/>
      </dsp:nvSpPr>
      <dsp:spPr>
        <a:xfrm>
          <a:off x="917075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1990s</a:t>
          </a:r>
          <a:endParaRPr lang="en-US" sz="1300" kern="1200" dirty="0"/>
        </a:p>
      </dsp:txBody>
      <dsp:txXfrm>
        <a:off x="9327337" y="402976"/>
        <a:ext cx="469743" cy="313162"/>
      </dsp:txXfrm>
    </dsp:sp>
    <dsp:sp modelId="{9656DC1F-F708-4F36-81A8-BABB315BC12A}">
      <dsp:nvSpPr>
        <dsp:cNvPr id="0" name=""/>
        <dsp:cNvSpPr/>
      </dsp:nvSpPr>
      <dsp:spPr>
        <a:xfrm>
          <a:off x="9875370"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2000s</a:t>
          </a:r>
          <a:endParaRPr lang="en-US" sz="1300" kern="1200" dirty="0"/>
        </a:p>
      </dsp:txBody>
      <dsp:txXfrm>
        <a:off x="10031951" y="402976"/>
        <a:ext cx="469743" cy="313162"/>
      </dsp:txXfrm>
    </dsp:sp>
    <dsp:sp modelId="{8F3D9C8B-D79B-456B-9165-EC72668B892E}">
      <dsp:nvSpPr>
        <dsp:cNvPr id="0" name=""/>
        <dsp:cNvSpPr/>
      </dsp:nvSpPr>
      <dsp:spPr>
        <a:xfrm>
          <a:off x="10579985"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2010s</a:t>
          </a:r>
          <a:endParaRPr lang="en-US" sz="1300" kern="1200" dirty="0"/>
        </a:p>
      </dsp:txBody>
      <dsp:txXfrm>
        <a:off x="10736566" y="402976"/>
        <a:ext cx="469743" cy="313162"/>
      </dsp:txXfrm>
    </dsp:sp>
    <dsp:sp modelId="{BF935BA8-898F-4201-9EA0-A7D2A8836A29}">
      <dsp:nvSpPr>
        <dsp:cNvPr id="0" name=""/>
        <dsp:cNvSpPr/>
      </dsp:nvSpPr>
      <dsp:spPr>
        <a:xfrm>
          <a:off x="11284600"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2020s</a:t>
          </a:r>
          <a:endParaRPr lang="en-US" sz="1300" kern="1200" dirty="0"/>
        </a:p>
      </dsp:txBody>
      <dsp:txXfrm>
        <a:off x="11441181" y="402976"/>
        <a:ext cx="469743" cy="3131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NeueHaasGroteskText Std" panose="020B0504020202020204" pitchFamily="34" charset="0"/>
              </a:rPr>
              <a:t>6/12/2018</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NeueHaasGroteskText Std" panose="020B0504020202020204" pitchFamily="34" charset="0"/>
              </a:defRPr>
            </a:lvl1pPr>
          </a:lstStyle>
          <a:p>
            <a:fld id="{A50CD39D-89B0-4C68-805A-35C75A7C20C8}" type="datetimeFigureOut">
              <a:rPr lang="en-US" smtClean="0"/>
              <a:pPr/>
              <a:t>6/12/2018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exels.com/photo/blur-boat-boy-child-38600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pexels.com/photo/food-healthy-water-fish-9291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epa.ohio.gov/ddagw/hab.aspx"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pexels.com/photo/black-white-mosquito-86722"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100thmeridian.org/photoban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wwdmag.com/sites/wwdmag.com/files/12.14%20pipes-1197632-1280x960.jpg?1481811313"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health.state.mn.us/divs/eh/wells/waterquality/index.html" TargetMode="External"/><Relationship Id="rId7" Type="http://schemas.openxmlformats.org/officeDocument/2006/relationships/hyperlink" Target="http://www.health.state.mn.us/divs/eh/fish/"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www.health.state.mn.us/divs/eh/hazardous/topics/bluegreenalgae.html" TargetMode="External"/><Relationship Id="rId5" Type="http://schemas.openxmlformats.org/officeDocument/2006/relationships/hyperlink" Target="http://www.health.state.mn.us/divs/eh/beaches/index.html" TargetMode="External"/><Relationship Id="rId4" Type="http://schemas.openxmlformats.org/officeDocument/2006/relationships/hyperlink" Target="http://www.health.state.mn.us/divs/eh/wells/waterquality/disinfection.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exels.com/photo/water-flows-from-the-tap-to-sink-625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a:t>
            </a:r>
            <a:r>
              <a:rPr lang="en-US" altLang="en-US" i="1" dirty="0" smtClean="0"/>
              <a:t>Water</a:t>
            </a:r>
            <a:r>
              <a:rPr lang="en-US" altLang="en-US" i="1" baseline="0" dirty="0" smtClean="0"/>
              <a:t> Quality and Quantity &amp; </a:t>
            </a:r>
            <a:r>
              <a:rPr lang="en-US" altLang="en-US" i="1" dirty="0" smtClean="0"/>
              <a:t>Health </a:t>
            </a:r>
            <a:r>
              <a:rPr lang="en-US" altLang="en-US" i="0" dirty="0" smtClean="0"/>
              <a:t>climate change </a:t>
            </a:r>
            <a:r>
              <a:rPr lang="en-US" altLang="en-US" dirty="0" smtClean="0"/>
              <a:t>training module is one of seven one-hour introductions to the health effects of climate changes in Minnesota. The other training modules are:</a:t>
            </a:r>
          </a:p>
          <a:p>
            <a:pPr marL="174708" indent="-174708">
              <a:spcBef>
                <a:spcPct val="0"/>
              </a:spcBef>
              <a:buFont typeface="Arial" panose="020B0604020202020204" pitchFamily="34" charset="0"/>
              <a:buChar char="•"/>
            </a:pPr>
            <a:r>
              <a:rPr lang="en-US" altLang="en-US" i="1" baseline="0" dirty="0" smtClean="0"/>
              <a:t>Climate Change &amp; Health 101</a:t>
            </a:r>
          </a:p>
          <a:p>
            <a:pPr marL="174708" indent="-174708">
              <a:spcBef>
                <a:spcPct val="0"/>
              </a:spcBef>
              <a:buFont typeface="Arial" panose="020B0604020202020204" pitchFamily="34" charset="0"/>
              <a:buChar char="•"/>
            </a:pPr>
            <a:r>
              <a:rPr lang="en-US" altLang="en-US" i="1" baseline="0" dirty="0" smtClean="0"/>
              <a:t>Agriculture &amp; Food Security</a:t>
            </a:r>
          </a:p>
          <a:p>
            <a:pPr marL="174708" indent="-174708">
              <a:spcBef>
                <a:spcPct val="0"/>
              </a:spcBef>
              <a:buFont typeface="Arial" panose="020B0604020202020204" pitchFamily="34" charset="0"/>
              <a:buChar char="•"/>
            </a:pPr>
            <a:r>
              <a:rPr lang="en-US" altLang="en-US" i="1" dirty="0" smtClean="0"/>
              <a:t>Air Quality</a:t>
            </a:r>
            <a:r>
              <a:rPr lang="en-US" altLang="en-US" i="1" baseline="0" dirty="0" smtClean="0"/>
              <a:t> &amp; </a:t>
            </a:r>
            <a:r>
              <a:rPr lang="en-US" altLang="en-US" i="1" dirty="0" smtClean="0"/>
              <a:t>Health </a:t>
            </a:r>
          </a:p>
          <a:p>
            <a:pPr marL="174708" indent="-174708">
              <a:spcBef>
                <a:spcPct val="0"/>
              </a:spcBef>
              <a:buFont typeface="Arial" panose="020B0604020202020204" pitchFamily="34" charset="0"/>
              <a:buChar char="•"/>
            </a:pPr>
            <a:r>
              <a:rPr lang="en-US" altLang="en-US" i="1" dirty="0" smtClean="0"/>
              <a:t>Extreme Heat Events &amp; Health</a:t>
            </a:r>
          </a:p>
          <a:p>
            <a:pPr marL="174708" indent="-174708">
              <a:spcBef>
                <a:spcPct val="0"/>
              </a:spcBef>
              <a:buFont typeface="Arial" panose="020B0604020202020204" pitchFamily="34" charset="0"/>
              <a:buChar char="•"/>
            </a:pPr>
            <a:r>
              <a:rPr lang="en-US" altLang="en-US" i="1" baseline="0" dirty="0" smtClean="0"/>
              <a:t>Wellbeing &amp; Health</a:t>
            </a:r>
          </a:p>
          <a:p>
            <a:pPr marL="174708" indent="-174708">
              <a:spcBef>
                <a:spcPct val="0"/>
              </a:spcBef>
              <a:buFont typeface="Arial" panose="020B0604020202020204" pitchFamily="34" charset="0"/>
              <a:buChar char="•"/>
            </a:pPr>
            <a:r>
              <a:rPr lang="en-US" altLang="en-US" i="1" baseline="0" dirty="0" err="1" smtClean="0"/>
              <a:t>Vectorborne</a:t>
            </a:r>
            <a:r>
              <a:rPr lang="en-US" altLang="en-US" i="1" baseline="0" dirty="0" smtClean="0"/>
              <a:t> Diseases</a:t>
            </a:r>
            <a:endParaRPr lang="en-US" altLang="en-US" baseline="0" dirty="0" smtClean="0"/>
          </a:p>
          <a:p>
            <a:pPr>
              <a:spcBef>
                <a:spcPct val="0"/>
              </a:spcBef>
            </a:pPr>
            <a:endParaRPr lang="en-US" altLang="en-US" baseline="0" dirty="0" smtClean="0"/>
          </a:p>
          <a:p>
            <a:pPr>
              <a:spcBef>
                <a:spcPct val="0"/>
              </a:spcBef>
            </a:pPr>
            <a:r>
              <a:rPr lang="en-US" altLang="en-US" dirty="0" smtClean="0"/>
              <a:t>These modules have been designed for public health professionals, as well as others concerned about climate change, to provide a basic level of information about the observed climate changes in Minnesota and their health impacts. </a:t>
            </a:r>
          </a:p>
          <a:p>
            <a:pPr eaLnBrk="1" hangingPunct="1">
              <a:spcBef>
                <a:spcPct val="0"/>
              </a:spcBef>
            </a:pPr>
            <a:endParaRPr lang="en-US" altLang="en-US" dirty="0" smtClean="0"/>
          </a:p>
          <a:p>
            <a:pPr eaLnBrk="1" hangingPunct="1">
              <a:spcBef>
                <a:spcPct val="0"/>
              </a:spcBef>
            </a:pPr>
            <a:r>
              <a:rPr lang="en-US" altLang="en-US" dirty="0" smtClean="0"/>
              <a:t>The training modules generally focus on climate adaptation (preparing for and adjusting to new conditions to reduce harm or risk of negative health outcomes), and includes some references to climate mitigation (reducing harmful greenhouse gas emissions) as well.</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Water is essential</a:t>
            </a:r>
            <a:r>
              <a:rPr lang="en-US" altLang="en-US" baseline="0" dirty="0" smtClean="0"/>
              <a:t> for Minnesotans.</a:t>
            </a:r>
            <a:endParaRPr lang="en-US" altLang="en-US" dirty="0" smtClean="0"/>
          </a:p>
          <a:p>
            <a:pPr eaLnBrk="1" hangingPunct="1">
              <a:spcBef>
                <a:spcPct val="0"/>
              </a:spcBef>
              <a:buFont typeface="Wingdings" panose="05000000000000000000" pitchFamily="2" charset="2"/>
              <a:buChar char="§"/>
            </a:pPr>
            <a:r>
              <a:rPr lang="en-US" altLang="en-US" dirty="0" smtClean="0"/>
              <a:t>Minnesota is rich in water resources</a:t>
            </a:r>
          </a:p>
          <a:p>
            <a:pPr eaLnBrk="1" hangingPunct="1">
              <a:spcBef>
                <a:spcPct val="0"/>
              </a:spcBef>
              <a:buFont typeface="Wingdings" panose="05000000000000000000" pitchFamily="2" charset="2"/>
              <a:buChar char="§"/>
            </a:pPr>
            <a:r>
              <a:rPr lang="en-US" altLang="en-US" dirty="0" smtClean="0"/>
              <a:t>High quality, abundant water is essential to Minnesotans, for our economy, culture, and future</a:t>
            </a:r>
          </a:p>
          <a:p>
            <a:pPr eaLnBrk="1" hangingPunct="1">
              <a:spcBef>
                <a:spcPct val="0"/>
              </a:spcBef>
              <a:buFont typeface="Wingdings" panose="05000000000000000000" pitchFamily="2" charset="2"/>
              <a:buChar char="§"/>
            </a:pPr>
            <a:r>
              <a:rPr lang="en-US" altLang="en-US" dirty="0" smtClean="0"/>
              <a:t>Understanding the basic properties of the water cycle and the atmosphere is fundamental to understanding impacts of climate change on water</a:t>
            </a:r>
          </a:p>
          <a:p>
            <a:pPr eaLnBrk="1" hangingPunct="1">
              <a:spcBef>
                <a:spcPct val="0"/>
              </a:spcBef>
            </a:pPr>
            <a:endParaRPr lang="en-US" altLang="en-US" dirty="0" smtClean="0"/>
          </a:p>
          <a:p>
            <a:pPr defTabSz="931774">
              <a:spcBef>
                <a:spcPct val="0"/>
              </a:spcBef>
              <a:defRPr/>
            </a:pPr>
            <a:r>
              <a:rPr lang="en-US" altLang="en-US" dirty="0" smtClean="0"/>
              <a:t>Image source: </a:t>
            </a:r>
            <a:r>
              <a:rPr lang="en-US" altLang="en-US" dirty="0" err="1" smtClean="0"/>
              <a:t>Pexels</a:t>
            </a:r>
            <a:r>
              <a:rPr lang="en-US" altLang="en-US" dirty="0" smtClean="0"/>
              <a:t>, </a:t>
            </a:r>
            <a:r>
              <a:rPr lang="en-US" u="sng" dirty="0">
                <a:hlinkClick r:id="rId3"/>
              </a:rPr>
              <a:t>https://www.pexels.com/photo/blur-boat-boy-child-386003/</a:t>
            </a:r>
            <a:r>
              <a:rPr lang="en-US" dirty="0"/>
              <a:t>  </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2943334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covers</a:t>
            </a:r>
            <a:r>
              <a:rPr lang="en-US" altLang="en-US" baseline="0" dirty="0" smtClean="0"/>
              <a:t> the </a:t>
            </a:r>
            <a:r>
              <a:rPr lang="en-US" altLang="en-US" b="1" baseline="0" dirty="0" smtClean="0"/>
              <a:t>Climate change impacts on Minnesota water sources. </a:t>
            </a:r>
            <a:endParaRPr lang="en-US" altLang="en-US" b="1" dirty="0" smtClean="0"/>
          </a:p>
          <a:p>
            <a:pPr eaLnBrk="1" hangingPunct="1">
              <a:spcBef>
                <a:spcPct val="0"/>
              </a:spcBef>
            </a:pPr>
            <a:endParaRPr lang="en-US" alt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3500894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Although related, the terms weather and climate are defined differently. Weather generally refers to conditions of the atmosphere over a short period of time (days or weeks), while climate refers to conditions of the atmosphere over long periods of time (30-year standard averaging period) (NASA, 2005).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Therefore, climate change refers to any significant change in the measures of climate lasting for an extended period of several decades (US EPA, 2016a).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Weather has always fascinated Minnesotans, perhaps because we have all kinds of it, but recently climate change has also become a leading topic of concern. </a:t>
            </a:r>
          </a:p>
          <a:p>
            <a:pPr eaLnBrk="1" hangingPunct="1">
              <a:spcBef>
                <a:spcPct val="0"/>
              </a:spcBef>
            </a:pPr>
            <a:endParaRPr lang="en-US" altLang="en-US" dirty="0" smtClean="0"/>
          </a:p>
          <a:p>
            <a:pPr eaLnBrk="1" hangingPunct="1">
              <a:spcBef>
                <a:spcPct val="0"/>
              </a:spcBef>
            </a:pPr>
            <a:r>
              <a:rPr lang="en-US" altLang="en-US" dirty="0" smtClean="0"/>
              <a:t>Source: NASA, 2005; US EPA, 2016a</a:t>
            </a:r>
          </a:p>
          <a:p>
            <a:pPr eaLnBrk="1" hangingPunct="1">
              <a:spcBef>
                <a:spcPct val="0"/>
              </a:spcBef>
            </a:pPr>
            <a:r>
              <a:rPr lang="en-US" altLang="en-US" dirty="0" smtClean="0"/>
              <a:t>Image source: Lightning bolt and sun – Microsoft Clip Art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1993378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Actions to prevent the adverse health effects of climate change can be described as ‘adaptation efforts’ or ‘mitigation efforts,’ and some actions can be</a:t>
            </a:r>
            <a:r>
              <a:rPr lang="en-US" altLang="en-US" baseline="0" dirty="0" smtClean="0"/>
              <a:t> both.</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Adapting to climate change means anticipating and preparing for the effects of climate change and reducing the associated health burden.</a:t>
            </a:r>
          </a:p>
          <a:p>
            <a:pPr eaLnBrk="1" hangingPunct="1">
              <a:spcBef>
                <a:spcPct val="0"/>
              </a:spcBef>
            </a:pPr>
            <a:endParaRPr lang="en-US" altLang="en-US" dirty="0" smtClean="0"/>
          </a:p>
          <a:p>
            <a:pPr eaLnBrk="1" hangingPunct="1">
              <a:spcBef>
                <a:spcPct val="0"/>
              </a:spcBef>
            </a:pPr>
            <a:r>
              <a:rPr lang="en-US" altLang="en-US" dirty="0" smtClean="0"/>
              <a:t>Mitigating climate change means taking on or supporting efforts that slow, stabilize or reverse climate change by reducing greenhouse gas emissions.</a:t>
            </a:r>
          </a:p>
          <a:p>
            <a:endParaRPr lang="en-US" dirty="0" smtClean="0"/>
          </a:p>
          <a:p>
            <a:r>
              <a:rPr lang="en-US" dirty="0" smtClean="0"/>
              <a:t>Image: Microsoft Clip Art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275374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Minnesota Department of Health is dedicated to understanding the links between climate changes and negative health impacts, and identifying strategies for addressing these health impacts in Minnesota communities. </a:t>
            </a:r>
          </a:p>
          <a:p>
            <a:endParaRPr lang="en-US" altLang="en-US" dirty="0" smtClean="0"/>
          </a:p>
          <a:p>
            <a:pPr defTabSz="1004633">
              <a:defRPr/>
            </a:pPr>
            <a:r>
              <a:rPr lang="en-US" altLang="en-US" dirty="0" smtClean="0"/>
              <a:t>Most climate scientists attribute our changing climate to the burning of fossil fuels, like coal and oil, to produce energy for everyday use. This burning adds heat-trapping gases</a:t>
            </a:r>
            <a:r>
              <a:rPr lang="en-US" altLang="en-US" baseline="0" dirty="0" smtClean="0"/>
              <a:t> </a:t>
            </a:r>
            <a:r>
              <a:rPr lang="en-US" altLang="en-US" dirty="0" smtClean="0"/>
              <a:t>into the air, like</a:t>
            </a:r>
            <a:r>
              <a:rPr lang="en-US" altLang="en-US" baseline="0" dirty="0" smtClean="0"/>
              <a:t> carbon dioxide, methane, and nitrous oxide</a:t>
            </a:r>
            <a:r>
              <a:rPr lang="en-US" altLang="en-US" dirty="0" smtClean="0"/>
              <a:t>. These heat-trapping</a:t>
            </a:r>
            <a:r>
              <a:rPr lang="en-US" altLang="en-US" baseline="0" dirty="0" smtClean="0"/>
              <a:t> </a:t>
            </a:r>
            <a:r>
              <a:rPr lang="en-US" altLang="en-US" dirty="0" smtClean="0"/>
              <a:t>gases are commonly known as greenhouse gases.</a:t>
            </a:r>
          </a:p>
          <a:p>
            <a:endParaRPr lang="en-US" altLang="en-US" dirty="0" smtClean="0"/>
          </a:p>
          <a:p>
            <a:pPr eaLnBrk="1" hangingPunct="1"/>
            <a:r>
              <a:rPr lang="en-US" altLang="en-US" dirty="0" smtClean="0"/>
              <a:t>As this graphic shows, the rise in greenhouse gases is leading to increases </a:t>
            </a:r>
            <a:r>
              <a:rPr lang="en-US" altLang="en-US" b="1" dirty="0" smtClean="0"/>
              <a:t>in average </a:t>
            </a:r>
            <a:r>
              <a:rPr lang="en-US" altLang="en-US" dirty="0" smtClean="0"/>
              <a:t>temperature and changes in precipitation. These changes are disrupting our air quality, weather patterns, water quality and quantity, and ecosystems, which in turn, are leading </a:t>
            </a:r>
            <a:r>
              <a:rPr lang="en-US" altLang="en-US" b="1" dirty="0" smtClean="0">
                <a:solidFill>
                  <a:srgbClr val="FF0000"/>
                </a:solidFill>
              </a:rPr>
              <a:t>to a</a:t>
            </a:r>
            <a:r>
              <a:rPr lang="en-US" altLang="en-US" b="1" baseline="0" dirty="0" smtClean="0">
                <a:solidFill>
                  <a:srgbClr val="FF0000"/>
                </a:solidFill>
              </a:rPr>
              <a:t> future Minnesota </a:t>
            </a:r>
            <a:r>
              <a:rPr lang="en-US" altLang="en-US" b="1" dirty="0" smtClean="0">
                <a:solidFill>
                  <a:srgbClr val="FF0000"/>
                </a:solidFill>
              </a:rPr>
              <a:t>with more </a:t>
            </a:r>
            <a:r>
              <a:rPr lang="en-US" altLang="en-US" dirty="0" smtClean="0"/>
              <a:t>air pollution, extreme heat, floods, droughts, and ecosystem threats. </a:t>
            </a:r>
          </a:p>
          <a:p>
            <a:pPr eaLnBrk="1" hangingPunct="1"/>
            <a:endParaRPr lang="en-US" altLang="en-US" dirty="0" smtClean="0"/>
          </a:p>
          <a:p>
            <a:pPr eaLnBrk="1" hangingPunct="1"/>
            <a:r>
              <a:rPr lang="en-US" altLang="en-US" b="1" dirty="0" smtClean="0"/>
              <a:t>Many of these changes impact people’s health, and </a:t>
            </a:r>
            <a:r>
              <a:rPr lang="en-US" altLang="en-US" b="1" u="sng" dirty="0" smtClean="0"/>
              <a:t>some</a:t>
            </a:r>
            <a:r>
              <a:rPr lang="en-US" altLang="en-US" b="1" dirty="0" smtClean="0"/>
              <a:t> of the changes are happening right now.</a:t>
            </a:r>
          </a:p>
          <a:p>
            <a:pPr eaLnBrk="1" hangingPunct="1">
              <a:spcBef>
                <a:spcPct val="0"/>
              </a:spcBef>
            </a:pPr>
            <a:endParaRPr lang="en-US" altLang="en-US" dirty="0" smtClean="0"/>
          </a:p>
          <a:p>
            <a:pPr defTabSz="931774">
              <a:defRPr/>
            </a:pPr>
            <a:r>
              <a:rPr lang="en-US" altLang="en-US" dirty="0" smtClean="0"/>
              <a:t>Source: EQB, 2015; MDH, 2015; NASA, 2016</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3633605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One of the main</a:t>
            </a:r>
            <a:r>
              <a:rPr lang="en-US" altLang="en-US" baseline="0" dirty="0" smtClean="0"/>
              <a:t> effects of Minnesota’s changing climate is that </a:t>
            </a:r>
            <a:r>
              <a:rPr lang="en-US" altLang="en-US" b="1" u="sng" baseline="0" dirty="0" smtClean="0"/>
              <a:t>average</a:t>
            </a:r>
            <a:r>
              <a:rPr lang="en-US" altLang="en-US" baseline="0" dirty="0" smtClean="0"/>
              <a:t> temperatures are rising. </a:t>
            </a:r>
            <a:r>
              <a:rPr lang="en-US" altLang="en-US" dirty="0" smtClean="0"/>
              <a:t>Minnesota has gotten noticeably warmer, especially over the last few decades. This slide shows</a:t>
            </a:r>
            <a:r>
              <a:rPr lang="en-US" altLang="en-US" baseline="0" dirty="0" smtClean="0"/>
              <a:t> </a:t>
            </a:r>
            <a:r>
              <a:rPr lang="en-US" altLang="en-US" dirty="0" smtClean="0"/>
              <a:t>a shift in the rate of change of Minnesota’s annual average temperatures</a:t>
            </a:r>
            <a:r>
              <a:rPr lang="en-US" altLang="en-US" baseline="0" dirty="0" smtClean="0"/>
              <a:t>. The time frame is from 1895 to 2016, which is approximately the last 120 years. </a:t>
            </a:r>
          </a:p>
          <a:p>
            <a:endParaRPr lang="en-US" altLang="en-US" baseline="0" dirty="0" smtClean="0"/>
          </a:p>
          <a:p>
            <a:r>
              <a:rPr lang="en-US" altLang="en-US" baseline="0" dirty="0" smtClean="0"/>
              <a:t>The left side of the graph shows Minnesota temperatures for roughly the first 60 years, from 1895 to 1959, where t</a:t>
            </a:r>
            <a:r>
              <a:rPr lang="en-US" altLang="en-US" dirty="0" smtClean="0"/>
              <a:t>emperatures increased by about two-tenths</a:t>
            </a:r>
            <a:r>
              <a:rPr lang="en-US" altLang="en-US" baseline="0" dirty="0" smtClean="0"/>
              <a:t> of a degree </a:t>
            </a:r>
            <a:r>
              <a:rPr lang="en-US" altLang="en-US" dirty="0" smtClean="0"/>
              <a:t>Fahrenheit per decade.</a:t>
            </a:r>
            <a:r>
              <a:rPr lang="en-US" altLang="en-US" baseline="0" dirty="0" smtClean="0"/>
              <a:t> T</a:t>
            </a:r>
            <a:r>
              <a:rPr lang="en-US" altLang="en-US" dirty="0" smtClean="0"/>
              <a:t>he graph on the right side of the slide shows roughly the next 60 years, from 1960 to 2016, where Minnesota’s</a:t>
            </a:r>
            <a:r>
              <a:rPr lang="en-US" altLang="en-US" baseline="0" dirty="0" smtClean="0"/>
              <a:t> </a:t>
            </a:r>
            <a:r>
              <a:rPr lang="en-US" altLang="en-US" dirty="0" smtClean="0"/>
              <a:t>average</a:t>
            </a:r>
            <a:r>
              <a:rPr lang="en-US" altLang="en-US" baseline="0" dirty="0" smtClean="0"/>
              <a:t> temperature has accelerated to a rate of </a:t>
            </a:r>
            <a:r>
              <a:rPr lang="en-US" altLang="en-US" dirty="0" smtClean="0"/>
              <a:t>over a half of </a:t>
            </a:r>
            <a:r>
              <a:rPr lang="en-US" altLang="en-US" baseline="0" dirty="0" smtClean="0"/>
              <a:t>a degree </a:t>
            </a:r>
            <a:r>
              <a:rPr lang="en-US" altLang="en-US" dirty="0" smtClean="0"/>
              <a:t>Fahrenheit per decade.</a:t>
            </a:r>
            <a:r>
              <a:rPr lang="en-US" altLang="en-US" baseline="0" dirty="0" smtClean="0"/>
              <a:t> This would amount to an increase of 5 degrees </a:t>
            </a:r>
            <a:r>
              <a:rPr lang="en-US" altLang="en-US" dirty="0" smtClean="0"/>
              <a:t>Fahrenheit that we would experience by the end of this century – a significant accelerated</a:t>
            </a:r>
            <a:r>
              <a:rPr lang="en-US" altLang="en-US" baseline="0" dirty="0" smtClean="0"/>
              <a:t> rate</a:t>
            </a:r>
            <a:r>
              <a:rPr lang="en-US" altLang="en-US" dirty="0" smtClean="0"/>
              <a:t>.</a:t>
            </a:r>
            <a:r>
              <a:rPr lang="en-US" altLang="en-US" baseline="0" dirty="0" smtClean="0"/>
              <a:t> </a:t>
            </a:r>
          </a:p>
          <a:p>
            <a:pPr defTabSz="931774">
              <a:defRPr/>
            </a:pPr>
            <a:endParaRPr lang="en-US" altLang="en-US" dirty="0" smtClean="0"/>
          </a:p>
          <a:p>
            <a:pPr defTabSz="931774">
              <a:defRPr/>
            </a:pPr>
            <a:r>
              <a:rPr lang="en-US" altLang="en-US" dirty="0" smtClean="0"/>
              <a:t>Source: </a:t>
            </a:r>
            <a:r>
              <a:rPr lang="en-US" dirty="0"/>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smtClean="0"/>
          </a:p>
          <a:p>
            <a:endParaRPr lang="en-US" alt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3342411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633">
              <a:defRPr/>
            </a:pPr>
            <a:r>
              <a:rPr lang="en-US" dirty="0" smtClean="0"/>
              <a:t>These</a:t>
            </a:r>
            <a:r>
              <a:rPr lang="en-US" baseline="0" dirty="0" smtClean="0"/>
              <a:t> maps show temperature changes since the beginning of the record for different parts of the state, and for annual average, winter low, and summer high temperatures. </a:t>
            </a:r>
          </a:p>
          <a:p>
            <a:pPr defTabSz="1004633">
              <a:defRPr/>
            </a:pPr>
            <a:r>
              <a:rPr lang="en-US" baseline="0" dirty="0" smtClean="0"/>
              <a:t>As seen on the previous slide, annual average temperatures are increasing; however, </a:t>
            </a:r>
            <a:r>
              <a:rPr lang="en-US" b="1" baseline="0" dirty="0" smtClean="0"/>
              <a:t>winter low temperatures </a:t>
            </a:r>
            <a:r>
              <a:rPr lang="en-US" baseline="0" dirty="0" smtClean="0"/>
              <a:t>are rising </a:t>
            </a:r>
            <a:r>
              <a:rPr lang="en-US" b="1" baseline="0" dirty="0" smtClean="0"/>
              <a:t>much faster </a:t>
            </a:r>
            <a:r>
              <a:rPr lang="en-US" baseline="0" dirty="0" smtClean="0"/>
              <a:t>than the annual average temperatures. In fact, much of the observed warming we are experiencing in Minnesota can be explained by the warming of our winter low temperatures. In general, we are now having warmer winters, less snow and more winter rain. </a:t>
            </a:r>
          </a:p>
          <a:p>
            <a:pPr defTabSz="1004633">
              <a:defRPr/>
            </a:pPr>
            <a:endParaRPr lang="en-US" baseline="0" dirty="0" smtClean="0"/>
          </a:p>
          <a:p>
            <a:pPr defTabSz="1004633">
              <a:defRPr/>
            </a:pPr>
            <a:r>
              <a:rPr lang="en-US" b="1" baseline="0" dirty="0" smtClean="0"/>
              <a:t>Summer high temperatures have risen slightly in the north, but have fallen in the middle and southern part of the state.</a:t>
            </a:r>
            <a:endParaRPr lang="en-US" altLang="en-US" dirty="0" smtClean="0"/>
          </a:p>
          <a:p>
            <a:pPr defTabSz="1004633">
              <a:defRPr/>
            </a:pPr>
            <a:endParaRPr lang="en-US" baseline="0" dirty="0" smtClean="0"/>
          </a:p>
          <a:p>
            <a:pPr defTabSz="1004633">
              <a:defRPr/>
            </a:pPr>
            <a:r>
              <a:rPr lang="en-US" baseline="0" dirty="0" smtClean="0"/>
              <a:t>And </a:t>
            </a:r>
            <a:r>
              <a:rPr lang="en-US" b="1" baseline="0" dirty="0" smtClean="0"/>
              <a:t>finally, </a:t>
            </a:r>
            <a:r>
              <a:rPr lang="en-US" baseline="0" dirty="0" smtClean="0"/>
              <a:t>the </a:t>
            </a:r>
            <a:r>
              <a:rPr lang="en-US" b="1" baseline="0" dirty="0" smtClean="0"/>
              <a:t>northern part of the state is warming faster than the southern part of the state</a:t>
            </a:r>
            <a:r>
              <a:rPr lang="en-US" baseline="0" dirty="0" smtClean="0"/>
              <a:t>. </a:t>
            </a:r>
            <a:r>
              <a:rPr lang="en-US" altLang="en-US" dirty="0" smtClean="0"/>
              <a:t>This is consistent with patterns seen across the Northern Hemisphere, where climate changes are occurring more rapidly at higher latitudes.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160148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Rising </a:t>
            </a:r>
            <a:r>
              <a:rPr lang="en-US" altLang="en-US" b="1" u="sng" dirty="0" smtClean="0"/>
              <a:t>winter</a:t>
            </a:r>
            <a:r>
              <a:rPr lang="en-US" altLang="en-US" baseline="0" dirty="0" smtClean="0"/>
              <a:t> </a:t>
            </a:r>
            <a:r>
              <a:rPr lang="en-US" altLang="en-US" dirty="0" smtClean="0"/>
              <a:t>temperatures</a:t>
            </a:r>
            <a:r>
              <a:rPr lang="en-US" altLang="en-US" baseline="0" dirty="0" smtClean="0"/>
              <a:t> are </a:t>
            </a:r>
            <a:r>
              <a:rPr lang="en-US" altLang="en-US" dirty="0" smtClean="0"/>
              <a:t>already causing substantial shifts in the environment. Maps of the plant hardiness zones from the US Department of Agriculture show what types of plants will survive well and where. Zones are based on the average annual minimum winter temperature over a 30-year period and each zone represents a 10-degree Fahrenheit increment of minimum temperatures.</a:t>
            </a:r>
          </a:p>
          <a:p>
            <a:pPr eaLnBrk="1" hangingPunct="1">
              <a:spcBef>
                <a:spcPct val="0"/>
              </a:spcBef>
            </a:pPr>
            <a:endParaRPr lang="en-US" altLang="en-US" dirty="0" smtClean="0"/>
          </a:p>
          <a:p>
            <a:pPr eaLnBrk="1" hangingPunct="1">
              <a:spcBef>
                <a:spcPct val="0"/>
              </a:spcBef>
            </a:pPr>
            <a:r>
              <a:rPr lang="en-US" altLang="en-US" dirty="0" smtClean="0"/>
              <a:t>The</a:t>
            </a:r>
            <a:r>
              <a:rPr lang="en-US" altLang="en-US" baseline="0" dirty="0" smtClean="0"/>
              <a:t> maps on this slide </a:t>
            </a:r>
            <a:r>
              <a:rPr lang="en-US" altLang="en-US" dirty="0" smtClean="0"/>
              <a:t>compare two points in recent times. T</a:t>
            </a:r>
            <a:r>
              <a:rPr lang="en-US" altLang="en-US" baseline="0" dirty="0" smtClean="0"/>
              <a:t>he map on the left is from 1</a:t>
            </a:r>
            <a:r>
              <a:rPr lang="en-US" altLang="en-US" dirty="0" smtClean="0"/>
              <a:t>990 and the map on the right</a:t>
            </a:r>
            <a:r>
              <a:rPr lang="en-US" altLang="en-US" baseline="0" dirty="0" smtClean="0"/>
              <a:t> is from 2015. Look closely at the changes in Minnesota over this 25-year period</a:t>
            </a:r>
            <a:r>
              <a:rPr lang="en-US" altLang="en-US" dirty="0" smtClean="0"/>
              <a:t>. In</a:t>
            </a:r>
            <a:r>
              <a:rPr lang="en-US" altLang="en-US" baseline="0" dirty="0" smtClean="0"/>
              <a:t> 1990, </a:t>
            </a:r>
            <a:r>
              <a:rPr lang="en-US" altLang="en-US" dirty="0" smtClean="0"/>
              <a:t>Minnesota was predominantly </a:t>
            </a:r>
            <a:r>
              <a:rPr lang="en-US" altLang="en-US" b="1" dirty="0" smtClean="0"/>
              <a:t>zone 3 </a:t>
            </a:r>
            <a:r>
              <a:rPr lang="en-US" altLang="en-US" dirty="0" smtClean="0"/>
              <a:t>in the northern half of the state and </a:t>
            </a:r>
            <a:r>
              <a:rPr lang="en-US" altLang="en-US" b="1" dirty="0" smtClean="0"/>
              <a:t>zone 4</a:t>
            </a:r>
            <a:r>
              <a:rPr lang="en-US" altLang="en-US" dirty="0" smtClean="0"/>
              <a:t> in the southern half of the state. By</a:t>
            </a:r>
            <a:r>
              <a:rPr lang="en-US" altLang="en-US" baseline="0" dirty="0" smtClean="0"/>
              <a:t> </a:t>
            </a:r>
            <a:r>
              <a:rPr lang="en-US" altLang="en-US" dirty="0" smtClean="0"/>
              <a:t>2015, these zones shifted north substantially, and in fact,</a:t>
            </a:r>
            <a:r>
              <a:rPr lang="en-US" altLang="en-US" baseline="0" dirty="0" smtClean="0"/>
              <a:t> zones historically associated with areas like southern Iowa have now arrived in southern Minnesota. </a:t>
            </a:r>
            <a:r>
              <a:rPr lang="en-US" altLang="en-US" dirty="0" smtClean="0"/>
              <a:t>Minnesota is now </a:t>
            </a:r>
            <a:r>
              <a:rPr lang="en-US" altLang="en-US" b="1" dirty="0" smtClean="0"/>
              <a:t>predominantly zone 4 </a:t>
            </a:r>
            <a:r>
              <a:rPr lang="en-US" altLang="en-US" dirty="0" smtClean="0"/>
              <a:t>across the </a:t>
            </a:r>
            <a:r>
              <a:rPr lang="en-US" altLang="en-US" b="1" dirty="0" smtClean="0"/>
              <a:t>majority</a:t>
            </a:r>
            <a:r>
              <a:rPr lang="en-US" altLang="en-US" dirty="0" smtClean="0"/>
              <a:t> of the state, </a:t>
            </a:r>
            <a:r>
              <a:rPr lang="en-US" altLang="en-US" b="1" dirty="0" smtClean="0"/>
              <a:t>AND zone 5 has now emerged</a:t>
            </a:r>
            <a:r>
              <a:rPr lang="en-US" altLang="en-US" dirty="0" smtClean="0"/>
              <a:t> in the far southern part of the state. </a:t>
            </a:r>
          </a:p>
          <a:p>
            <a:pPr eaLnBrk="1" hangingPunct="1">
              <a:spcBef>
                <a:spcPct val="0"/>
              </a:spcBef>
            </a:pPr>
            <a:endParaRPr lang="en-US" altLang="en-US" dirty="0" smtClean="0"/>
          </a:p>
          <a:p>
            <a:pPr eaLnBrk="1" hangingPunct="1">
              <a:spcBef>
                <a:spcPct val="0"/>
              </a:spcBef>
            </a:pPr>
            <a:r>
              <a:rPr lang="en-US" altLang="en-US" dirty="0" smtClean="0"/>
              <a:t>Source: USDA Agricultural Research Service, 2012</a:t>
            </a:r>
          </a:p>
          <a:p>
            <a:pPr eaLnBrk="1" hangingPunct="1">
              <a:spcBef>
                <a:spcPct val="0"/>
              </a:spcBef>
            </a:pPr>
            <a:r>
              <a:rPr lang="en-US" altLang="en-US" dirty="0" smtClean="0"/>
              <a:t>Image source: Plant Hardiness Zones – Arbor Day Foundation, 2015</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3692252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With a warming atmosphere, more evaporation occurs. Warmer air can also hold more water vapor than cool air. The water holding capacity of air increases by about 7% per 1°C warming.</a:t>
            </a:r>
          </a:p>
          <a:p>
            <a:pPr eaLnBrk="1" hangingPunct="1">
              <a:spcBef>
                <a:spcPct val="0"/>
              </a:spcBef>
            </a:pPr>
            <a:endParaRPr lang="en-US" altLang="en-US" dirty="0" smtClean="0"/>
          </a:p>
          <a:p>
            <a:pPr eaLnBrk="1" hangingPunct="1">
              <a:spcBef>
                <a:spcPct val="0"/>
              </a:spcBef>
            </a:pPr>
            <a:r>
              <a:rPr lang="en-US" altLang="en-US" dirty="0" smtClean="0"/>
              <a:t>The chart on this slide shows Minnesota's average annual precipitation from 1895 to 2016. The graph on the left highlights the trend for the early part of the last century, 1895-1959, while the graph on the right highlights the trend for the most recent half century, 1960-2016. For most of the first half of the 20th century, the trend in precipitation was slightly downward, at a loss of 0.2 inches per decade or</a:t>
            </a:r>
            <a:r>
              <a:rPr lang="en-US" altLang="en-US" baseline="0" dirty="0" smtClean="0"/>
              <a:t> the equivalent of </a:t>
            </a:r>
            <a:r>
              <a:rPr lang="en-US" altLang="en-US" dirty="0" smtClean="0"/>
              <a:t>-2 inches per century.</a:t>
            </a:r>
            <a:r>
              <a:rPr lang="en-US" altLang="en-US" baseline="0" dirty="0" smtClean="0"/>
              <a:t> This downward trend was</a:t>
            </a:r>
            <a:r>
              <a:rPr lang="en-US" altLang="en-US" dirty="0" smtClean="0"/>
              <a:t> influenced by the Dust Bowl years of the 1930s. However, the rate of precipitation across the state has increased by nearly 0.5 inches per decade or</a:t>
            </a:r>
            <a:r>
              <a:rPr lang="en-US" altLang="en-US" baseline="0" dirty="0" smtClean="0"/>
              <a:t> the equivalent of </a:t>
            </a:r>
            <a:r>
              <a:rPr lang="en-US" altLang="en-US" dirty="0" smtClean="0"/>
              <a:t>5 inches per century over the last 50+ years. </a:t>
            </a:r>
          </a:p>
          <a:p>
            <a:pPr eaLnBrk="1" hangingPunct="1">
              <a:spcBef>
                <a:spcPct val="0"/>
              </a:spcBef>
            </a:pPr>
            <a:endParaRPr lang="en-US" altLang="en-US" dirty="0" smtClean="0"/>
          </a:p>
          <a:p>
            <a:pPr eaLnBrk="1" hangingPunct="1">
              <a:spcBef>
                <a:spcPct val="0"/>
              </a:spcBef>
            </a:pPr>
            <a:r>
              <a:rPr lang="en-US" altLang="en-US" dirty="0" smtClean="0"/>
              <a:t>Source: Trenberth, 2011; </a:t>
            </a:r>
            <a:r>
              <a:rPr lang="en-US" dirty="0"/>
              <a:t>National Oceanic and Atmospheric Administration (NOAA). </a:t>
            </a:r>
            <a:r>
              <a:rPr lang="en-US" dirty="0" smtClean="0"/>
              <a:t>2017. NOAA National Centers for Environmental information, Climate at a Glance: U.S. Time Series, Precipitation, published February 2017, retrieved on February 9, 2017 from </a:t>
            </a:r>
            <a:r>
              <a:rPr lang="en-US" dirty="0" smtClean="0">
                <a:hlinkClick r:id="rId3"/>
              </a:rPr>
              <a:t>http://www.ncdc.noaa.gov/cag</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290696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Overall our average annual precipitation is slightly increasing and this increase is being driven by </a:t>
            </a:r>
            <a:r>
              <a:rPr lang="en-US" b="1" dirty="0" smtClean="0"/>
              <a:t>heavy precipitation events</a:t>
            </a:r>
            <a:r>
              <a:rPr lang="en-US" dirty="0" smtClean="0"/>
              <a:t>. This timeline captures the </a:t>
            </a:r>
            <a:r>
              <a:rPr lang="en-US" b="1" dirty="0" smtClean="0"/>
              <a:t>historic mega-rain events in Minnesota that have occurred since 1858</a:t>
            </a:r>
            <a:r>
              <a:rPr lang="en-US" dirty="0" smtClean="0"/>
              <a:t>. These events constitute a six-inch rainfall that covers more than 1,000 square miles, with the core of the event topping eight inches. </a:t>
            </a:r>
            <a:r>
              <a:rPr lang="en-US" b="1" dirty="0" smtClean="0"/>
              <a:t>15 mega-rain events have been identified </a:t>
            </a:r>
            <a:r>
              <a:rPr lang="en-US" dirty="0" smtClean="0"/>
              <a:t>in Minnesota since 1858 and </a:t>
            </a:r>
            <a:r>
              <a:rPr lang="en-US" b="1" dirty="0" smtClean="0"/>
              <a:t>7 of these events have occurred since 2002</a:t>
            </a:r>
            <a:r>
              <a:rPr lang="en-US" dirty="0" smtClean="0"/>
              <a:t>.</a:t>
            </a:r>
          </a:p>
          <a:p>
            <a:pPr eaLnBrk="1" hangingPunct="1">
              <a:spcBef>
                <a:spcPct val="0"/>
              </a:spcBef>
              <a:defRPr/>
            </a:pPr>
            <a:endParaRPr lang="en-US" altLang="en-US" dirty="0" smtClean="0"/>
          </a:p>
          <a:p>
            <a:pPr>
              <a:spcBef>
                <a:spcPct val="0"/>
              </a:spcBef>
              <a:defRPr/>
            </a:pPr>
            <a:r>
              <a:rPr lang="en-US" altLang="en-US" b="1" dirty="0" smtClean="0">
                <a:ea typeface="ＭＳ Ｐゴシック" pitchFamily="34" charset="-128"/>
              </a:rPr>
              <a:t>A recent study of precipitation in Minnesota found that storms with 3+ inches of rainfall has increased 104% in last 50 years.</a:t>
            </a:r>
            <a:endParaRPr lang="en-US" b="1" dirty="0" smtClean="0"/>
          </a:p>
          <a:p>
            <a:pPr eaLnBrk="1" hangingPunct="1">
              <a:spcBef>
                <a:spcPct val="0"/>
              </a:spcBef>
              <a:defRPr/>
            </a:pPr>
            <a:endParaRPr lang="en-US" altLang="en-US" dirty="0" smtClean="0"/>
          </a:p>
          <a:p>
            <a:pPr>
              <a:defRPr/>
            </a:pPr>
            <a:r>
              <a:rPr lang="en-US" dirty="0" smtClean="0"/>
              <a:t>[Reference] These seven mega-rain events since 2002 include: </a:t>
            </a:r>
          </a:p>
          <a:p>
            <a:pPr marL="291179" indent="-291179">
              <a:buFont typeface="Arial" pitchFamily="34" charset="0"/>
              <a:buChar char="•"/>
              <a:defRPr/>
            </a:pPr>
            <a:r>
              <a:rPr lang="en-US" dirty="0" smtClean="0"/>
              <a:t>June 2002 – where rainfall topped 12 inches over 48 hours in Roseau and Lake of the Woods Counties of Northern MN</a:t>
            </a:r>
          </a:p>
          <a:p>
            <a:pPr marL="291179" indent="-291179">
              <a:buFont typeface="Arial" pitchFamily="34" charset="0"/>
              <a:buChar char="•"/>
              <a:defRPr/>
            </a:pPr>
            <a:r>
              <a:rPr lang="en-US" dirty="0" smtClean="0"/>
              <a:t>September 2004 – with more than 10 inches of rain in a 36-hour period in Faribault and Freeborn Counties of Southern MN</a:t>
            </a:r>
          </a:p>
          <a:p>
            <a:pPr marL="291179" indent="-291179">
              <a:buFont typeface="Arial" pitchFamily="34" charset="0"/>
              <a:buChar char="•"/>
              <a:defRPr/>
            </a:pPr>
            <a:r>
              <a:rPr lang="en-US" dirty="0" smtClean="0"/>
              <a:t>August 2007 – in South East Minnesota, after 15.1 inches of rain fell in 24 hours</a:t>
            </a:r>
          </a:p>
          <a:p>
            <a:pPr marL="291179" indent="-291179">
              <a:buFont typeface="Arial" pitchFamily="34" charset="0"/>
              <a:buChar char="•"/>
              <a:defRPr/>
            </a:pPr>
            <a:r>
              <a:rPr lang="en-US" dirty="0" smtClean="0"/>
              <a:t>September 2010 – in South Central Minnesota, after 9.5 inches of rain fell in one day</a:t>
            </a:r>
          </a:p>
          <a:p>
            <a:pPr marL="291179" indent="-291179">
              <a:buFont typeface="Arial" pitchFamily="34" charset="0"/>
              <a:buChar char="•"/>
              <a:defRPr/>
            </a:pPr>
            <a:r>
              <a:rPr lang="en-US" dirty="0" smtClean="0"/>
              <a:t>June 2012 – in North East Minnesota, after over 10 inches of rain fell over 2 days, causing severe flash flooding and river flooding; the St. Louis River crested at over 16 feet after rising 10 feet in 24 hours</a:t>
            </a:r>
          </a:p>
          <a:p>
            <a:pPr marL="291179" indent="-291179">
              <a:buFont typeface="Arial" pitchFamily="34" charset="0"/>
              <a:buChar char="•"/>
              <a:defRPr/>
            </a:pPr>
            <a:r>
              <a:rPr lang="en-US" dirty="0" smtClean="0"/>
              <a:t>July 2016 – in Central Minnesota, especially Pine County, with a two-day total of 9.3 inches </a:t>
            </a:r>
          </a:p>
          <a:p>
            <a:pPr marL="291179" indent="-291179">
              <a:buFont typeface="Arial" pitchFamily="34" charset="0"/>
              <a:buChar char="•"/>
              <a:defRPr/>
            </a:pPr>
            <a:r>
              <a:rPr lang="en-US" dirty="0" smtClean="0"/>
              <a:t>August 2016 – in Central and South East Minnesota, with rainfall rates of two-three inches per hour.</a:t>
            </a:r>
          </a:p>
          <a:p>
            <a:pPr>
              <a:defRPr/>
            </a:pPr>
            <a:endParaRPr lang="en-US" dirty="0" smtClean="0"/>
          </a:p>
          <a:p>
            <a:pPr>
              <a:defRPr/>
            </a:pPr>
            <a:r>
              <a:rPr lang="en-US" dirty="0" smtClean="0"/>
              <a:t>Source: MDNR,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2521850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altLang="en-US" sz="1100"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47984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r>
              <a:rPr lang="en-US" altLang="en-US" dirty="0" smtClean="0"/>
              <a:t>However, more moisture in the atmosphere doesn’t necessarily mean a consistent rise in rain and snow. The character of precipitation in Minnesota is changing, increasing the potential for both extreme wet and dry spells. Minnesota is starting to experience increases in localized, heavy precipitation events,</a:t>
            </a:r>
            <a:r>
              <a:rPr lang="en-US" altLang="en-US" baseline="0" dirty="0" smtClean="0"/>
              <a:t> which </a:t>
            </a:r>
            <a:r>
              <a:rPr lang="en-US" altLang="en-US" dirty="0" smtClean="0"/>
              <a:t>have the potential to cause both increased flooding and drought, leaving some areas of the state drenched and other areas without any precipitation. For example, in 2012, 75 counties were declared primary or contiguous disaster areas for drought. However, in that same year 15 counties and three tribal reservations were declared disaster areas for flooding, with eight counties receiving disaster designation for both, underscoring the intensification of precipitation extremes in both directions. </a:t>
            </a:r>
          </a:p>
          <a:p>
            <a:pPr defTabSz="930156"/>
            <a:endParaRPr lang="en-US" altLang="en-US" dirty="0" smtClean="0"/>
          </a:p>
          <a:p>
            <a:pPr defTabSz="930156"/>
            <a:r>
              <a:rPr lang="en-US" altLang="en-US" dirty="0" smtClean="0"/>
              <a:t>Source: MDH,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918749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As climate changes disrupt Minnesota’s water cycle, there will be repercussions for public health. The next section covers</a:t>
            </a:r>
            <a:r>
              <a:rPr lang="en-US" altLang="en-US" baseline="0" dirty="0" smtClean="0"/>
              <a:t> the </a:t>
            </a:r>
            <a:r>
              <a:rPr lang="en-US" altLang="en-US" b="1" baseline="0" dirty="0" smtClean="0"/>
              <a:t>Public health issues related to increases in water, decreases in water, and increases in water temperature. </a:t>
            </a:r>
            <a:endParaRPr lang="en-US" alt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1136170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Let’s start with increases of water. Some of the impacts of increased water volumes that we’ll cover</a:t>
            </a:r>
            <a:r>
              <a:rPr lang="en-US" altLang="en-US" baseline="0" dirty="0" smtClean="0"/>
              <a:t> in this section</a:t>
            </a:r>
            <a:r>
              <a:rPr lang="en-US" altLang="en-US" dirty="0" smtClean="0"/>
              <a:t> include public health concerns from precipitation</a:t>
            </a:r>
            <a:r>
              <a:rPr lang="en-US" altLang="en-US" baseline="0" dirty="0" smtClean="0"/>
              <a:t> changes, flooding, and humidity and dew points</a:t>
            </a:r>
            <a:r>
              <a:rPr lang="en-US" altLang="en-US" dirty="0" smtClean="0"/>
              <a:t>.</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2905724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map on this slide shows that in most areas of the country, the amount of wintertime precipitation falling as rain versus snow has increased during the last 50 years. The consequences of increased precipitation falling as rain rather than snow include increased runoff and floods, as well as reduced snowpack which may impact water levels and cause drought later in the summer.</a:t>
            </a:r>
          </a:p>
          <a:p>
            <a:pPr eaLnBrk="1" hangingPunct="1">
              <a:spcBef>
                <a:spcPct val="0"/>
              </a:spcBef>
            </a:pPr>
            <a:endParaRPr lang="en-US" altLang="en-US" dirty="0" smtClean="0"/>
          </a:p>
          <a:p>
            <a:pPr eaLnBrk="1" hangingPunct="1">
              <a:spcBef>
                <a:spcPct val="0"/>
              </a:spcBef>
            </a:pPr>
            <a:r>
              <a:rPr lang="en-US" altLang="en-US" dirty="0" smtClean="0"/>
              <a:t>Note: Filled circles on the map represent statistically significant trends. Open</a:t>
            </a:r>
            <a:r>
              <a:rPr lang="en-US" altLang="en-US" baseline="0" dirty="0" smtClean="0"/>
              <a:t> circles represent trends that are not statistically significant.</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 U.S. EPA, 2016b</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792693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In addition to changes in precipitation type, we’re also seeing precipitation in heavier, more localized events. This map shows that there has been a 37 percent increase in the amount of very heavy precipitation events from 1958 to </a:t>
            </a:r>
            <a:r>
              <a:rPr lang="en-US" altLang="en-US" dirty="0" smtClean="0"/>
              <a:t>2012</a:t>
            </a:r>
            <a:r>
              <a:rPr lang="en-US" altLang="en-US" baseline="0" dirty="0" smtClean="0"/>
              <a:t> i</a:t>
            </a:r>
            <a:r>
              <a:rPr lang="en-US" dirty="0" smtClean="0"/>
              <a:t>n </a:t>
            </a:r>
            <a:r>
              <a:rPr lang="en-US" dirty="0"/>
              <a:t>Minnesota and the Midwest </a:t>
            </a:r>
            <a:r>
              <a:rPr lang="en-US" dirty="0" smtClean="0"/>
              <a:t>generally. </a:t>
            </a:r>
            <a:r>
              <a:rPr lang="en-US" altLang="en-US" dirty="0" smtClean="0"/>
              <a:t>Total precipitation in the Midwest is expected to increase, with the largest increases in very heavy precipitation events. </a:t>
            </a:r>
          </a:p>
          <a:p>
            <a:endParaRPr lang="en-US" dirty="0" smtClean="0"/>
          </a:p>
          <a:p>
            <a:endParaRPr lang="en-US" altLang="en-US" dirty="0" smtClean="0"/>
          </a:p>
          <a:p>
            <a:pPr defTabSz="931774">
              <a:spcBef>
                <a:spcPct val="0"/>
              </a:spcBef>
              <a:defRPr/>
            </a:pPr>
            <a:r>
              <a:rPr lang="en-US" altLang="en-US" dirty="0" smtClean="0"/>
              <a:t>Source: Karl et al., 2009</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3081622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spcBef>
                <a:spcPct val="0"/>
              </a:spcBef>
            </a:pPr>
            <a:r>
              <a:rPr lang="en-US" altLang="en-US" dirty="0" smtClean="0"/>
              <a:t>Precipitation, especially extreme precipitation events, can cause a number of public health issues, including physical injuries, destruction of property and waterborne disease outbreaks. This diagram demonstrates how heavy downpours can lead to increased sediment in runoff as well as sewage overflows that can cause outbreaks of waterborne diseases such as </a:t>
            </a:r>
            <a:r>
              <a:rPr lang="en-US" altLang="en-US" i="1" dirty="0" smtClean="0"/>
              <a:t>Giardiasis, E coli, and Cryptosporidium.</a:t>
            </a:r>
            <a:r>
              <a:rPr lang="en-US" altLang="en-US" dirty="0" smtClean="0"/>
              <a:t> Waterborne diseases can contaminate drinking water and endanger beachgoers.</a:t>
            </a:r>
          </a:p>
          <a:p>
            <a:pPr defTabSz="930156">
              <a:spcBef>
                <a:spcPct val="0"/>
              </a:spcBef>
            </a:pPr>
            <a:endParaRPr lang="en-US" altLang="en-US" dirty="0" smtClean="0"/>
          </a:p>
          <a:p>
            <a:pPr defTabSz="930156">
              <a:spcBef>
                <a:spcPct val="0"/>
              </a:spcBef>
            </a:pPr>
            <a:r>
              <a:rPr lang="en-US" altLang="en-US" dirty="0" smtClean="0"/>
              <a:t>Sources:</a:t>
            </a:r>
            <a:r>
              <a:rPr lang="en-US" altLang="en-US" baseline="0" dirty="0" smtClean="0"/>
              <a:t> </a:t>
            </a:r>
            <a:r>
              <a:rPr lang="en-US" altLang="en-US" dirty="0" err="1" smtClean="0"/>
              <a:t>Curriero</a:t>
            </a:r>
            <a:r>
              <a:rPr lang="en-US" altLang="en-US" dirty="0" smtClean="0"/>
              <a:t> et al., 2001; </a:t>
            </a:r>
            <a:r>
              <a:rPr lang="en-US" altLang="en-US" dirty="0" err="1" smtClean="0"/>
              <a:t>Ebi</a:t>
            </a:r>
            <a:r>
              <a:rPr lang="en-US" altLang="en-US" dirty="0" smtClean="0"/>
              <a:t> et al., 2008; Field et al., 2007; Karl et al., 2009</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2368803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spcBef>
                <a:spcPct val="0"/>
              </a:spcBef>
            </a:pPr>
            <a:r>
              <a:rPr lang="en-US" altLang="en-US" dirty="0" smtClean="0"/>
              <a:t>Minnesota may experience more flooding due to heavier precipitation events.</a:t>
            </a:r>
          </a:p>
          <a:p>
            <a:pPr defTabSz="930156">
              <a:spcBef>
                <a:spcPct val="0"/>
              </a:spcBef>
            </a:pPr>
            <a:r>
              <a:rPr lang="en-US" altLang="en-US" dirty="0" smtClean="0"/>
              <a:t>Flooding results from a combination of </a:t>
            </a:r>
          </a:p>
          <a:p>
            <a:pPr marL="931774" lvl="1" indent="-465887" defTabSz="930156">
              <a:spcBef>
                <a:spcPct val="0"/>
              </a:spcBef>
              <a:buFont typeface="Wingdings" panose="05000000000000000000" pitchFamily="2" charset="2"/>
              <a:buChar char="§"/>
            </a:pPr>
            <a:r>
              <a:rPr lang="en-US" altLang="en-US" dirty="0" smtClean="0"/>
              <a:t>Land use changes that reduce infiltration </a:t>
            </a:r>
          </a:p>
          <a:p>
            <a:pPr marL="931774" lvl="1" indent="-465887" defTabSz="930156">
              <a:spcBef>
                <a:spcPct val="0"/>
              </a:spcBef>
              <a:buFont typeface="Wingdings" panose="05000000000000000000" pitchFamily="2" charset="2"/>
              <a:buChar char="§"/>
            </a:pPr>
            <a:r>
              <a:rPr lang="en-US" altLang="en-US" dirty="0" smtClean="0"/>
              <a:t>Undersized sewer/</a:t>
            </a:r>
            <a:r>
              <a:rPr lang="en-US" altLang="en-US" dirty="0" err="1" smtClean="0"/>
              <a:t>stormwater</a:t>
            </a:r>
            <a:r>
              <a:rPr lang="en-US" altLang="en-US" dirty="0" smtClean="0"/>
              <a:t> pipes</a:t>
            </a:r>
          </a:p>
          <a:p>
            <a:pPr marL="931774" lvl="1" indent="-465887" defTabSz="930156">
              <a:spcBef>
                <a:spcPct val="0"/>
              </a:spcBef>
              <a:buFont typeface="Wingdings" panose="05000000000000000000" pitchFamily="2" charset="2"/>
              <a:buChar char="§"/>
            </a:pPr>
            <a:r>
              <a:rPr lang="en-US" altLang="en-US" dirty="0" smtClean="0"/>
              <a:t>Extreme precipitation and/or rapid snowmelt</a:t>
            </a:r>
          </a:p>
          <a:p>
            <a:pPr defTabSz="930156">
              <a:spcBef>
                <a:spcPct val="0"/>
              </a:spcBef>
            </a:pPr>
            <a:endParaRPr lang="en-US" altLang="en-US" dirty="0" smtClean="0"/>
          </a:p>
          <a:p>
            <a:pPr defTabSz="930156">
              <a:spcBef>
                <a:spcPct val="0"/>
              </a:spcBef>
            </a:pPr>
            <a:r>
              <a:rPr lang="en-US" altLang="en-US" dirty="0" smtClean="0"/>
              <a:t>Source:</a:t>
            </a:r>
            <a:r>
              <a:rPr lang="en-US" altLang="en-US" baseline="0" dirty="0" smtClean="0"/>
              <a:t> </a:t>
            </a:r>
            <a:r>
              <a:rPr lang="en-US" altLang="en-US" dirty="0" smtClean="0"/>
              <a:t>Field et al., 2007</a:t>
            </a:r>
          </a:p>
          <a:p>
            <a:pPr defTabSz="930156">
              <a:spcBef>
                <a:spcPct val="0"/>
              </a:spcBef>
            </a:pPr>
            <a:r>
              <a:rPr lang="en-US" altLang="en-US" dirty="0" smtClean="0"/>
              <a:t>Photo source:</a:t>
            </a:r>
            <a:r>
              <a:rPr lang="en-US" altLang="en-US" baseline="0" dirty="0" smtClean="0"/>
              <a:t> Jim </a:t>
            </a:r>
            <a:r>
              <a:rPr lang="en-US" altLang="en-US" baseline="0" dirty="0" err="1" smtClean="0"/>
              <a:t>Mone</a:t>
            </a:r>
            <a:r>
              <a:rPr lang="en-US" altLang="en-US" baseline="0" dirty="0" smtClean="0"/>
              <a:t>, Associated Press, https://www.nytimes.com/2014/06/25/us/much-of-minnesota-is-flooded-as-swollen-rivers-overflow.html?_r=0</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3944420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2010 Duluth area flood occurred as a result of severe storms and record rainfall from June 19 and June 20. This 500-year storm event dropped up to 10.1 inches of rain on some areas of northeastern Minnesota in a 48-hour period. Damages to public infrastructure including roads, bridges, and water and sewer systems, as well as electric utilities and communications infrastructure, exceeded $108 million. More than 1,700 private homes and over 100 businesses were impacted or damaged. Excess moisture increased mold growth following the disaster. Additional economic impacts include the effects on tourism (resorts reported up to 50% cancellation rates following the disaster), and local businesses were closed </a:t>
            </a:r>
            <a:r>
              <a:rPr lang="en-US" altLang="en-US" dirty="0" smtClean="0"/>
              <a:t>with </a:t>
            </a:r>
            <a:r>
              <a:rPr lang="en-US" altLang="en-US" dirty="0"/>
              <a:t>some </a:t>
            </a:r>
            <a:r>
              <a:rPr lang="en-US" altLang="en-US" dirty="0" smtClean="0"/>
              <a:t>temporarily laying </a:t>
            </a:r>
            <a:r>
              <a:rPr lang="en-US" altLang="en-US" dirty="0"/>
              <a:t>off staff.</a:t>
            </a:r>
          </a:p>
          <a:p>
            <a:pPr eaLnBrk="1" hangingPunct="1">
              <a:spcBef>
                <a:spcPct val="0"/>
              </a:spcBef>
            </a:pPr>
            <a:endParaRPr lang="en-US" altLang="en-US" dirty="0"/>
          </a:p>
          <a:p>
            <a:pPr eaLnBrk="1" hangingPunct="1">
              <a:spcBef>
                <a:spcPct val="0"/>
              </a:spcBef>
            </a:pPr>
            <a:r>
              <a:rPr lang="en-US" altLang="en-US" dirty="0"/>
              <a:t>Source: Governor Dayton, 2012</a:t>
            </a:r>
          </a:p>
          <a:p>
            <a:pPr eaLnBrk="1" hangingPunct="1">
              <a:spcBef>
                <a:spcPct val="0"/>
              </a:spcBef>
            </a:pPr>
            <a:r>
              <a:rPr lang="en-US" altLang="en-US" dirty="0"/>
              <a:t>Photo sources: Left photo – Rachel </a:t>
            </a:r>
            <a:r>
              <a:rPr lang="en-US" altLang="en-US" dirty="0" err="1"/>
              <a:t>Agurkis</a:t>
            </a:r>
            <a:r>
              <a:rPr lang="en-US" altLang="en-US" dirty="0"/>
              <a:t>; right photo – Derek Montgomery, MPR</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513160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Flooding can cause potential increases in the following public health issues:</a:t>
            </a:r>
          </a:p>
          <a:p>
            <a:pPr marL="182936" indent="-182936">
              <a:buFont typeface="Wingdings" pitchFamily="2" charset="2"/>
              <a:buChar char="§"/>
              <a:defRPr/>
            </a:pPr>
            <a:r>
              <a:rPr lang="en-US" dirty="0" smtClean="0"/>
              <a:t>physical injuries (including drowning) and death</a:t>
            </a:r>
          </a:p>
          <a:p>
            <a:pPr marL="182936" indent="-182936">
              <a:buFont typeface="Wingdings" pitchFamily="2" charset="2"/>
              <a:buChar char="§"/>
              <a:defRPr/>
            </a:pPr>
            <a:r>
              <a:rPr lang="en-US" dirty="0" smtClean="0"/>
              <a:t>allergies or allergic reactions (from mold formed due to increased moisture)</a:t>
            </a:r>
          </a:p>
          <a:p>
            <a:pPr marL="182936" indent="-182936">
              <a:buFont typeface="Wingdings" pitchFamily="2" charset="2"/>
              <a:buChar char="§"/>
              <a:defRPr/>
            </a:pPr>
            <a:r>
              <a:rPr lang="en-US" dirty="0" smtClean="0"/>
              <a:t>food and water-borne illnesses (will be explained further on the next slide)</a:t>
            </a:r>
          </a:p>
          <a:p>
            <a:pPr marL="182936" indent="-182936">
              <a:buFont typeface="Wingdings" pitchFamily="2" charset="2"/>
              <a:buChar char="§"/>
              <a:defRPr/>
            </a:pPr>
            <a:r>
              <a:rPr lang="en-US" dirty="0" smtClean="0"/>
              <a:t>food security: i</a:t>
            </a:r>
            <a:r>
              <a:rPr lang="en-US" sz="1300" dirty="0"/>
              <a:t>ntense precipitation can delay spring planting and damage crops</a:t>
            </a:r>
            <a:endParaRPr lang="en-US" dirty="0" smtClean="0"/>
          </a:p>
          <a:p>
            <a:pPr marL="182936" indent="-182936">
              <a:buFont typeface="Wingdings" pitchFamily="2" charset="2"/>
              <a:buChar char="§"/>
              <a:defRPr/>
            </a:pPr>
            <a:r>
              <a:rPr lang="en-US" dirty="0" smtClean="0"/>
              <a:t>displacement: flooding can force people out of their homes and may even require the evacuation of entire portions of a community</a:t>
            </a:r>
          </a:p>
          <a:p>
            <a:pPr marL="182936" indent="-182936">
              <a:buFont typeface="Wingdings" pitchFamily="2" charset="2"/>
              <a:buChar char="§"/>
              <a:defRPr/>
            </a:pPr>
            <a:r>
              <a:rPr lang="en-US" dirty="0" smtClean="0"/>
              <a:t>mental health issues: primarily due to stress, explained further in a few slides</a:t>
            </a:r>
          </a:p>
          <a:p>
            <a:pPr marL="182936" indent="-182936">
              <a:buFont typeface="Wingdings" pitchFamily="2" charset="2"/>
              <a:buChar char="§"/>
              <a:defRPr/>
            </a:pPr>
            <a:r>
              <a:rPr lang="en-US" dirty="0" smtClean="0"/>
              <a:t>interruption of emergency services, particularly related to the disruption of transportation infrastructure, as show in the picture on this slide </a:t>
            </a:r>
          </a:p>
          <a:p>
            <a:pPr>
              <a:defRPr/>
            </a:pPr>
            <a:endParaRPr lang="en-US" dirty="0" smtClean="0"/>
          </a:p>
          <a:p>
            <a:pPr>
              <a:defRPr/>
            </a:pPr>
            <a:r>
              <a:rPr lang="en-US" dirty="0" smtClean="0"/>
              <a:t>Sources: SHELDUS, 2012; WHO, 2010</a:t>
            </a:r>
          </a:p>
          <a:p>
            <a:pPr>
              <a:defRPr/>
            </a:pPr>
            <a:r>
              <a:rPr lang="en-US" dirty="0" smtClean="0"/>
              <a:t>Photo source: </a:t>
            </a:r>
            <a:r>
              <a:rPr lang="en-US" dirty="0"/>
              <a:t>Oslo, Minnesota – 35 days after the Red River Flood on May 14, 2009. </a:t>
            </a:r>
            <a:r>
              <a:rPr lang="en-US" dirty="0" smtClean="0"/>
              <a:t>Ed </a:t>
            </a:r>
            <a:r>
              <a:rPr lang="en-US" dirty="0" err="1" smtClean="0"/>
              <a:t>Erdahl</a:t>
            </a:r>
            <a:r>
              <a:rPr lang="en-US" dirty="0" smtClean="0"/>
              <a:t>,</a:t>
            </a:r>
            <a:r>
              <a:rPr lang="en-US" baseline="0" dirty="0" smtClean="0"/>
              <a:t> FEMA</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3615872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Flooding can lead to increases in:</a:t>
            </a:r>
          </a:p>
          <a:p>
            <a:pPr marL="182936" indent="-182936">
              <a:buFont typeface="Wingdings" pitchFamily="2" charset="2"/>
              <a:buChar char="§"/>
              <a:defRPr/>
            </a:pPr>
            <a:r>
              <a:rPr lang="en-US" dirty="0" smtClean="0"/>
              <a:t>Foodborne</a:t>
            </a:r>
            <a:r>
              <a:rPr lang="en-US" baseline="0" dirty="0" smtClean="0"/>
              <a:t> illnesses, like Salmonellosis</a:t>
            </a:r>
          </a:p>
          <a:p>
            <a:pPr marL="182936" indent="-182936">
              <a:buFont typeface="Wingdings" pitchFamily="2" charset="2"/>
              <a:buChar char="§"/>
              <a:defRPr/>
            </a:pPr>
            <a:r>
              <a:rPr lang="en-US" baseline="0" dirty="0" smtClean="0"/>
              <a:t>Waterborne illnesses like Cryptosporidium and Giardia</a:t>
            </a:r>
            <a:endParaRPr lang="en-US" dirty="0" smtClean="0"/>
          </a:p>
          <a:p>
            <a:pPr>
              <a:defRPr/>
            </a:pPr>
            <a:endParaRPr lang="en-US" dirty="0" smtClean="0"/>
          </a:p>
          <a:p>
            <a:pPr>
              <a:defRPr/>
            </a:pPr>
            <a:r>
              <a:rPr lang="en-US" dirty="0" smtClean="0"/>
              <a:t>Sources: SHELDUS, 2012; WHO, 2010</a:t>
            </a:r>
          </a:p>
          <a:p>
            <a:pPr>
              <a:defRPr/>
            </a:pPr>
            <a:r>
              <a:rPr lang="en-US" dirty="0" smtClean="0"/>
              <a:t>Image source: Wikipedia</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243512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module will</a:t>
            </a:r>
            <a:r>
              <a:rPr lang="en-US" altLang="en-US" baseline="0" dirty="0" smtClean="0"/>
              <a:t> cover </a:t>
            </a:r>
            <a:r>
              <a:rPr lang="en-US" altLang="en-US" dirty="0" smtClean="0"/>
              <a:t>the following topics:</a:t>
            </a:r>
          </a:p>
          <a:p>
            <a:pPr marL="524123" indent="-524123">
              <a:buFont typeface="+mj-lt"/>
              <a:buAutoNum type="arabicPeriod"/>
            </a:pPr>
            <a:r>
              <a:rPr lang="en-US" altLang="en-US" sz="3300" dirty="0"/>
              <a:t>Importance of water in Minnesota</a:t>
            </a:r>
          </a:p>
          <a:p>
            <a:pPr marL="524123" indent="-524123">
              <a:buFont typeface="+mj-lt"/>
              <a:buAutoNum type="arabicPeriod"/>
            </a:pPr>
            <a:r>
              <a:rPr lang="en-US" altLang="en-US" sz="3300" dirty="0"/>
              <a:t>Climate changes in Minnesota and impacts on water</a:t>
            </a:r>
          </a:p>
          <a:p>
            <a:pPr marL="524123" indent="-524123">
              <a:buFont typeface="+mj-lt"/>
              <a:buAutoNum type="arabicPeriod"/>
            </a:pPr>
            <a:r>
              <a:rPr lang="en-US" altLang="en-US" sz="3300" dirty="0"/>
              <a:t>Public health issues related to climate change impacts on Minnesota’s water sources:</a:t>
            </a:r>
          </a:p>
          <a:p>
            <a:pPr marL="990009" lvl="1" indent="-524123">
              <a:buFont typeface="Arial" panose="020B0604020202020204" pitchFamily="34" charset="0"/>
              <a:buChar char="•"/>
            </a:pPr>
            <a:r>
              <a:rPr lang="en-US" altLang="en-US" sz="2900" dirty="0"/>
              <a:t>Increases in water</a:t>
            </a:r>
          </a:p>
          <a:p>
            <a:pPr marL="990009" lvl="1" indent="-524123">
              <a:buFont typeface="Arial" panose="020B0604020202020204" pitchFamily="34" charset="0"/>
              <a:buChar char="•"/>
            </a:pPr>
            <a:r>
              <a:rPr lang="en-US" altLang="en-US" sz="2900" dirty="0"/>
              <a:t>Decreases in water</a:t>
            </a:r>
          </a:p>
          <a:p>
            <a:pPr marL="990009" lvl="1" indent="-524123">
              <a:buFont typeface="Arial" panose="020B0604020202020204" pitchFamily="34" charset="0"/>
              <a:buChar char="•"/>
            </a:pPr>
            <a:r>
              <a:rPr lang="en-US" altLang="en-US" sz="2900" dirty="0"/>
              <a:t>Increases in water temperature</a:t>
            </a:r>
          </a:p>
          <a:p>
            <a:pPr marL="524123" indent="-524123">
              <a:buFont typeface="+mj-lt"/>
              <a:buAutoNum type="arabicPeriod"/>
            </a:pPr>
            <a:r>
              <a:rPr lang="en-US" altLang="en-US" sz="2900" dirty="0"/>
              <a:t>Strategies: Public Health and Individuals</a:t>
            </a:r>
          </a:p>
          <a:p>
            <a:pPr eaLnBrk="1" hangingPunct="1">
              <a:spcBef>
                <a:spcPct val="0"/>
              </a:spcBef>
            </a:pPr>
            <a:endParaRPr lang="en-US" altLang="en-US" dirty="0" smtClean="0"/>
          </a:p>
          <a:p>
            <a:pPr eaLnBrk="1" hangingPunct="1">
              <a:spcBef>
                <a:spcPct val="0"/>
              </a:spcBef>
            </a:pPr>
            <a:r>
              <a:rPr lang="en-US" altLang="en-US" dirty="0" smtClean="0"/>
              <a:t>The first section covers</a:t>
            </a:r>
            <a:r>
              <a:rPr lang="en-US" altLang="en-US" baseline="0" dirty="0" smtClean="0"/>
              <a:t> the </a:t>
            </a:r>
            <a:r>
              <a:rPr lang="en-US" altLang="en-US" b="1" baseline="0" dirty="0" smtClean="0"/>
              <a:t>Importance of water in Minnesota. </a:t>
            </a:r>
            <a:endParaRPr lang="en-US" altLang="en-US" b="1" dirty="0" smtClean="0"/>
          </a:p>
          <a:p>
            <a:pPr eaLnBrk="1" hangingPunct="1">
              <a:spcBef>
                <a:spcPct val="0"/>
              </a:spcBef>
            </a:pPr>
            <a:endParaRPr lang="en-US" alt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422684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 good example was in Milwaukee, where flooding</a:t>
            </a:r>
            <a:r>
              <a:rPr lang="en-US" baseline="0" dirty="0" smtClean="0"/>
              <a:t> </a:t>
            </a:r>
            <a:r>
              <a:rPr lang="en-US" dirty="0" smtClean="0"/>
              <a:t>lead to a Cryptosporidium</a:t>
            </a:r>
            <a:r>
              <a:rPr lang="en-US" baseline="0" dirty="0" smtClean="0"/>
              <a:t> outbreak in 1993</a:t>
            </a:r>
            <a:r>
              <a:rPr lang="en-US" dirty="0" smtClean="0"/>
              <a:t>:</a:t>
            </a:r>
          </a:p>
          <a:p>
            <a:pPr marL="182936" indent="-182936">
              <a:buFont typeface="Wingdings" pitchFamily="2" charset="2"/>
              <a:buChar char="§"/>
              <a:defRPr/>
            </a:pPr>
            <a:r>
              <a:rPr lang="en-US" dirty="0" smtClean="0"/>
              <a:t>1.6</a:t>
            </a:r>
            <a:r>
              <a:rPr lang="en-US" baseline="0" dirty="0" smtClean="0"/>
              <a:t> million people were affected</a:t>
            </a:r>
          </a:p>
          <a:p>
            <a:pPr marL="182936" indent="-182936">
              <a:buFont typeface="Wingdings" pitchFamily="2" charset="2"/>
              <a:buChar char="§"/>
              <a:defRPr/>
            </a:pPr>
            <a:r>
              <a:rPr lang="en-US" baseline="0" dirty="0" smtClean="0"/>
              <a:t>400,000+ people with significant symptoms</a:t>
            </a:r>
          </a:p>
          <a:p>
            <a:pPr marL="182936" indent="-182936">
              <a:buFont typeface="Wingdings" pitchFamily="2" charset="2"/>
              <a:buChar char="§"/>
              <a:defRPr/>
            </a:pPr>
            <a:r>
              <a:rPr lang="en-US" baseline="0" dirty="0" smtClean="0"/>
              <a:t>100 people died</a:t>
            </a:r>
          </a:p>
          <a:p>
            <a:pPr marL="182936" indent="-182936">
              <a:buFont typeface="Wingdings" pitchFamily="2" charset="2"/>
              <a:buChar char="§"/>
              <a:defRPr/>
            </a:pPr>
            <a:r>
              <a:rPr lang="en-US" baseline="0" dirty="0" smtClean="0"/>
              <a:t>Illness lasted 9 days on average</a:t>
            </a:r>
          </a:p>
          <a:p>
            <a:pPr marL="182936" indent="-182936">
              <a:buFont typeface="Wingdings" pitchFamily="2" charset="2"/>
              <a:buChar char="§"/>
              <a:defRPr/>
            </a:pPr>
            <a:r>
              <a:rPr lang="en-US" baseline="0" dirty="0" smtClean="0"/>
              <a:t>$31.7 million in medical costs</a:t>
            </a:r>
          </a:p>
          <a:p>
            <a:pPr marL="182936" indent="-182936">
              <a:buFont typeface="Wingdings" pitchFamily="2" charset="2"/>
              <a:buChar char="§"/>
              <a:defRPr/>
            </a:pPr>
            <a:r>
              <a:rPr lang="en-US" baseline="0" dirty="0" smtClean="0"/>
              <a:t>$64.6 million in lost productivity</a:t>
            </a:r>
          </a:p>
          <a:p>
            <a:pPr marL="182936" indent="-182936">
              <a:buFont typeface="Wingdings" pitchFamily="2" charset="2"/>
              <a:buChar char="§"/>
              <a:defRPr/>
            </a:pPr>
            <a:endParaRPr lang="en-US" baseline="0" dirty="0" smtClean="0"/>
          </a:p>
          <a:p>
            <a:pPr>
              <a:defRPr/>
            </a:pPr>
            <a:r>
              <a:rPr lang="en-US" dirty="0" smtClean="0"/>
              <a:t>Source: Milwaukee</a:t>
            </a:r>
            <a:r>
              <a:rPr lang="en-US" baseline="0" dirty="0" smtClean="0"/>
              <a:t> Sentinel, 1993</a:t>
            </a:r>
            <a:endParaRPr lang="en-US" dirty="0" smtClean="0"/>
          </a:p>
          <a:p>
            <a:pPr>
              <a:defRPr/>
            </a:pPr>
            <a:r>
              <a:rPr lang="en-US" dirty="0" smtClean="0"/>
              <a:t>Image source: Milwaukee Sentinel, https://onmilwaukee.com/living/articles/ebolainmilwaukee.html</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2519135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Flooding can lead to a host of mental</a:t>
            </a:r>
            <a:r>
              <a:rPr lang="en-US" baseline="0" dirty="0" smtClean="0"/>
              <a:t> </a:t>
            </a:r>
            <a:r>
              <a:rPr lang="en-US" dirty="0" smtClean="0"/>
              <a:t>health issues:</a:t>
            </a:r>
          </a:p>
          <a:p>
            <a:pPr marL="182936" indent="-182936">
              <a:buFont typeface="Wingdings" pitchFamily="2" charset="2"/>
              <a:buChar char="§"/>
              <a:defRPr/>
            </a:pPr>
            <a:r>
              <a:rPr lang="en-US" dirty="0" smtClean="0"/>
              <a:t>Anxiety</a:t>
            </a:r>
            <a:r>
              <a:rPr lang="en-US" baseline="0" dirty="0" smtClean="0"/>
              <a:t> disorders</a:t>
            </a:r>
          </a:p>
          <a:p>
            <a:pPr marL="182936" indent="-182936">
              <a:buFont typeface="Wingdings" pitchFamily="2" charset="2"/>
              <a:buChar char="§"/>
              <a:defRPr/>
            </a:pPr>
            <a:r>
              <a:rPr lang="en-US" baseline="0" dirty="0" smtClean="0"/>
              <a:t>Depression</a:t>
            </a:r>
          </a:p>
          <a:p>
            <a:pPr marL="182936" indent="-182936">
              <a:buFont typeface="Wingdings" pitchFamily="2" charset="2"/>
              <a:buChar char="§"/>
              <a:defRPr/>
            </a:pPr>
            <a:r>
              <a:rPr lang="en-US" baseline="0" dirty="0" smtClean="0"/>
              <a:t>And other psychological effects</a:t>
            </a:r>
          </a:p>
          <a:p>
            <a:pPr marL="182936" indent="-182936">
              <a:buFont typeface="Wingdings" pitchFamily="2" charset="2"/>
              <a:buChar char="§"/>
              <a:defRPr/>
            </a:pPr>
            <a:endParaRPr lang="en-US" baseline="0" dirty="0" smtClean="0"/>
          </a:p>
          <a:p>
            <a:pPr>
              <a:defRPr/>
            </a:pPr>
            <a:endParaRPr lang="en-US" dirty="0" smtClean="0"/>
          </a:p>
          <a:p>
            <a:pPr>
              <a:defRPr/>
            </a:pPr>
            <a:r>
              <a:rPr lang="en-US" dirty="0" smtClean="0"/>
              <a:t>Sources: SHELDUS, 2012; WHO, 2010</a:t>
            </a:r>
          </a:p>
          <a:p>
            <a:pPr>
              <a:defRPr/>
            </a:pPr>
            <a:r>
              <a:rPr lang="en-US" dirty="0" smtClean="0"/>
              <a:t>Image source: Scott Olson,</a:t>
            </a:r>
            <a:r>
              <a:rPr lang="en-US" baseline="0" dirty="0" smtClean="0"/>
              <a:t> Getty Images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2113113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As already mentioned, dew point is a measure of water vapor in the air. The higher the dew point, the more difficult it is for people's sweat to evaporate, which is how they would otherwise shed body heat.</a:t>
            </a:r>
          </a:p>
          <a:p>
            <a:pPr eaLnBrk="1" hangingPunct="1">
              <a:spcBef>
                <a:spcPct val="0"/>
              </a:spcBef>
            </a:pPr>
            <a:endParaRPr lang="en-US" altLang="en-US" dirty="0" smtClean="0"/>
          </a:p>
          <a:p>
            <a:pPr eaLnBrk="1" hangingPunct="1">
              <a:spcBef>
                <a:spcPct val="0"/>
              </a:spcBef>
            </a:pPr>
            <a:r>
              <a:rPr lang="en-US" altLang="en-US" dirty="0" smtClean="0"/>
              <a:t>Most people are comfortable up to 60</a:t>
            </a:r>
            <a:r>
              <a:rPr lang="en-US" altLang="en-US" dirty="0" smtClean="0">
                <a:ea typeface="Calibri" panose="020F0502020204030204" pitchFamily="34" charset="0"/>
                <a:cs typeface="Calibri" panose="020F0502020204030204" pitchFamily="34" charset="0"/>
              </a:rPr>
              <a:t>°F dew point</a:t>
            </a:r>
            <a:r>
              <a:rPr lang="en-US" altLang="en-US" dirty="0" smtClean="0"/>
              <a:t>. From 60</a:t>
            </a:r>
            <a:r>
              <a:rPr lang="en-US" altLang="en-US" dirty="0" smtClean="0">
                <a:ea typeface="Calibri" panose="020F0502020204030204" pitchFamily="34" charset="0"/>
                <a:cs typeface="Calibri" panose="020F0502020204030204" pitchFamily="34" charset="0"/>
              </a:rPr>
              <a:t>° to 64°F, it is okay for most, but everyone perceives the humidity at the upper limit of 64°F. 65° to 69°F dew point is somewhat uncomfortable for most people. Above 70°F dew point is very humid and quite uncomfortable. 75°F dew point and above is extremely uncomfortable and oppressive.</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July 19, 2011 set the state record dew point temperature at 88°F. With an air temperature of 93</a:t>
            </a:r>
            <a:r>
              <a:rPr lang="en-US" altLang="en-US" dirty="0" smtClean="0">
                <a:ea typeface="Calibri" panose="020F0502020204030204" pitchFamily="34" charset="0"/>
                <a:cs typeface="Calibri" panose="020F0502020204030204" pitchFamily="34" charset="0"/>
              </a:rPr>
              <a:t>°F, the </a:t>
            </a:r>
            <a:r>
              <a:rPr lang="en-US" altLang="en-US" dirty="0" smtClean="0"/>
              <a:t>heat index reached 130°F.</a:t>
            </a:r>
            <a:r>
              <a:rPr lang="en-US" altLang="en-US" baseline="30000" dirty="0" smtClean="0"/>
              <a:t> </a:t>
            </a:r>
            <a:r>
              <a:rPr lang="en-US" altLang="en-US" dirty="0" smtClean="0"/>
              <a:t> This record state dew point temperature was recorded at Moorhead Municipal Airport from 7pm to 9pm.</a:t>
            </a:r>
          </a:p>
          <a:p>
            <a:pPr eaLnBrk="1" hangingPunct="1">
              <a:spcBef>
                <a:spcPct val="0"/>
              </a:spcBef>
            </a:pPr>
            <a:endParaRPr lang="en-US" altLang="en-US" dirty="0" smtClean="0"/>
          </a:p>
          <a:p>
            <a:pPr eaLnBrk="1" hangingPunct="1">
              <a:spcBef>
                <a:spcPct val="0"/>
              </a:spcBef>
            </a:pPr>
            <a:r>
              <a:rPr lang="en-US" altLang="en-US" dirty="0" smtClean="0"/>
              <a:t>That date also saw an all-time heat index record for the Twin Cities. The dew point temperature was 82°F, combined with an air temperature of 95°F for a heat index of 119°F. </a:t>
            </a:r>
          </a:p>
          <a:p>
            <a:pPr eaLnBrk="1" hangingPunct="1">
              <a:spcBef>
                <a:spcPct val="0"/>
              </a:spcBef>
            </a:pPr>
            <a:endParaRPr lang="en-US" altLang="en-US" dirty="0" smtClean="0"/>
          </a:p>
          <a:p>
            <a:pPr eaLnBrk="1" hangingPunct="1">
              <a:spcBef>
                <a:spcPct val="0"/>
              </a:spcBef>
            </a:pPr>
            <a:r>
              <a:rPr lang="en-US" altLang="en-US" dirty="0" smtClean="0"/>
              <a:t>Sources:</a:t>
            </a:r>
            <a:r>
              <a:rPr lang="en-US" altLang="en-US" baseline="0" dirty="0" smtClean="0"/>
              <a:t> </a:t>
            </a:r>
            <a:r>
              <a:rPr lang="en-US" altLang="en-US" dirty="0" smtClean="0"/>
              <a:t>MPR, 2011a; Minnesota State Climatology Office,</a:t>
            </a:r>
            <a:r>
              <a:rPr lang="en-US" altLang="en-US" baseline="0" dirty="0" smtClean="0"/>
              <a:t> 2011</a:t>
            </a:r>
            <a:endParaRPr lang="en-US" altLang="en-US" i="0" dirty="0" smtClean="0"/>
          </a:p>
          <a:p>
            <a:pPr eaLnBrk="1" hangingPunct="1">
              <a:spcBef>
                <a:spcPct val="0"/>
              </a:spcBef>
            </a:pPr>
            <a:r>
              <a:rPr lang="en-US" altLang="en-US" i="0" dirty="0" smtClean="0"/>
              <a:t>Image</a:t>
            </a:r>
            <a:r>
              <a:rPr lang="en-US" altLang="en-US" i="0" baseline="0" dirty="0" smtClean="0"/>
              <a:t> source: The Weather Channel, 2011</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463267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a:t>
            </a:r>
            <a:r>
              <a:rPr lang="en-US" altLang="en-US" b="1" dirty="0" smtClean="0"/>
              <a:t>heat index</a:t>
            </a:r>
            <a:r>
              <a:rPr lang="en-US" altLang="en-US" dirty="0" smtClean="0"/>
              <a:t> (</a:t>
            </a:r>
            <a:r>
              <a:rPr lang="en-US" altLang="en-US" b="1" dirty="0" smtClean="0"/>
              <a:t>HI</a:t>
            </a:r>
            <a:r>
              <a:rPr lang="en-US" altLang="en-US" dirty="0" smtClean="0"/>
              <a:t>) is an index that combines air temperature and dew point (or relative humidity in the case of the chart on this slide) to describe how they are perceived by the human body. The previous slide mentioned that Moorhead reached a head index of 130</a:t>
            </a:r>
            <a:r>
              <a:rPr lang="en-US" altLang="en-US" dirty="0" smtClean="0">
                <a:sym typeface="Symbol" panose="05050102010706020507" pitchFamily="18" charset="2"/>
              </a:rPr>
              <a:t>F; that is considered extremely dangerous for health.</a:t>
            </a:r>
            <a:endParaRPr lang="en-US" altLang="en-US" dirty="0" smtClean="0"/>
          </a:p>
          <a:p>
            <a:pPr eaLnBrk="1" hangingPunct="1">
              <a:spcBef>
                <a:spcPct val="0"/>
              </a:spcBef>
            </a:pPr>
            <a:endParaRPr lang="en-US" altLang="en-US" b="1" dirty="0" smtClean="0"/>
          </a:p>
          <a:p>
            <a:pPr eaLnBrk="1" hangingPunct="1">
              <a:spcBef>
                <a:spcPct val="0"/>
              </a:spcBef>
            </a:pPr>
            <a:r>
              <a:rPr lang="en-US" altLang="en-US" dirty="0" smtClean="0"/>
              <a:t>Source:</a:t>
            </a:r>
            <a:r>
              <a:rPr lang="en-US" altLang="en-US" baseline="0" dirty="0" smtClean="0"/>
              <a:t> </a:t>
            </a:r>
            <a:r>
              <a:rPr lang="en-US" altLang="en-US" dirty="0" smtClean="0"/>
              <a:t>NWS, 2011; </a:t>
            </a:r>
            <a:r>
              <a:rPr lang="en-US" altLang="en-US" dirty="0" err="1" smtClean="0"/>
              <a:t>Horstmeyer</a:t>
            </a:r>
            <a:r>
              <a:rPr lang="en-US" altLang="en-US" dirty="0" smtClean="0"/>
              <a:t>, 2008</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3972180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796" indent="-182796">
              <a:spcBef>
                <a:spcPct val="0"/>
              </a:spcBef>
              <a:buFont typeface="Wingdings" panose="05000000000000000000" pitchFamily="2" charset="2"/>
              <a:buChar char="§"/>
            </a:pPr>
            <a:r>
              <a:rPr lang="en-US" altLang="en-US" dirty="0" smtClean="0"/>
              <a:t>Human health issues of extreme heat and humidity include:</a:t>
            </a:r>
          </a:p>
          <a:p>
            <a:pPr marL="975451" lvl="1" indent="-486917">
              <a:spcBef>
                <a:spcPct val="0"/>
              </a:spcBef>
              <a:buFont typeface="Wingdings" panose="05000000000000000000" pitchFamily="2" charset="2"/>
              <a:buChar char="§"/>
            </a:pPr>
            <a:r>
              <a:rPr lang="en-US" altLang="en-US" dirty="0" smtClean="0"/>
              <a:t>heat rash, heat exhaustion, heatstroke, death </a:t>
            </a:r>
          </a:p>
          <a:p>
            <a:pPr marL="975451" lvl="1" indent="-486917">
              <a:spcBef>
                <a:spcPct val="0"/>
              </a:spcBef>
              <a:buFont typeface="Wingdings" panose="05000000000000000000" pitchFamily="2" charset="2"/>
              <a:buChar char="§"/>
            </a:pPr>
            <a:r>
              <a:rPr lang="en-US" altLang="en-US" dirty="0" smtClean="0"/>
              <a:t>Populations more at risk to heat-related illnesses include people with no access to air conditioning, elderly, children, persons on certain medications, athletes, and outdoor workers.</a:t>
            </a:r>
          </a:p>
          <a:p>
            <a:pPr marL="182796" indent="-182796">
              <a:spcBef>
                <a:spcPct val="0"/>
              </a:spcBef>
              <a:buFont typeface="Wingdings" panose="05000000000000000000" pitchFamily="2" charset="2"/>
              <a:buChar char="§"/>
            </a:pPr>
            <a:r>
              <a:rPr lang="en-US" altLang="en-US" dirty="0" smtClean="0"/>
              <a:t>Stressed livestock:</a:t>
            </a:r>
          </a:p>
          <a:p>
            <a:pPr marL="975451" lvl="1" indent="-486917">
              <a:spcBef>
                <a:spcPct val="0"/>
              </a:spcBef>
              <a:buFont typeface="Wingdings" panose="05000000000000000000" pitchFamily="2" charset="2"/>
              <a:buChar char="§"/>
            </a:pPr>
            <a:r>
              <a:rPr lang="en-US" altLang="en-US" dirty="0" smtClean="0"/>
              <a:t>Reduced milk production, </a:t>
            </a:r>
          </a:p>
          <a:p>
            <a:pPr marL="975451" lvl="1" indent="-486917">
              <a:spcBef>
                <a:spcPct val="0"/>
              </a:spcBef>
              <a:buFont typeface="Wingdings" panose="05000000000000000000" pitchFamily="2" charset="2"/>
              <a:buChar char="§"/>
            </a:pPr>
            <a:r>
              <a:rPr lang="en-US" altLang="en-US" dirty="0" smtClean="0"/>
              <a:t>Reproduction problems, </a:t>
            </a:r>
          </a:p>
          <a:p>
            <a:pPr marL="975451" lvl="1" indent="-486917">
              <a:spcBef>
                <a:spcPct val="0"/>
              </a:spcBef>
              <a:buFont typeface="Wingdings" panose="05000000000000000000" pitchFamily="2" charset="2"/>
              <a:buChar char="§"/>
            </a:pPr>
            <a:r>
              <a:rPr lang="en-US" altLang="en-US" dirty="0" smtClean="0"/>
              <a:t>Even death</a:t>
            </a:r>
          </a:p>
          <a:p>
            <a:pPr marL="182796" indent="-182796">
              <a:spcBef>
                <a:spcPct val="0"/>
              </a:spcBef>
              <a:buFont typeface="Wingdings" panose="05000000000000000000" pitchFamily="2" charset="2"/>
              <a:buChar char="§"/>
            </a:pPr>
            <a:r>
              <a:rPr lang="en-US" altLang="en-US" dirty="0" smtClean="0"/>
              <a:t>Algae blooms </a:t>
            </a:r>
          </a:p>
          <a:p>
            <a:pPr marL="182796" indent="-182796">
              <a:spcBef>
                <a:spcPct val="0"/>
              </a:spcBef>
              <a:buFont typeface="Wingdings" panose="05000000000000000000" pitchFamily="2" charset="2"/>
              <a:buChar char="§"/>
            </a:pPr>
            <a:r>
              <a:rPr lang="en-US" altLang="en-US" dirty="0" smtClean="0"/>
              <a:t>Mold</a:t>
            </a:r>
          </a:p>
          <a:p>
            <a:pPr marL="174708" indent="-174708">
              <a:spcBef>
                <a:spcPct val="0"/>
              </a:spcBef>
              <a:buFont typeface="Arial" panose="020B0604020202020204" pitchFamily="34" charset="0"/>
              <a:buChar char="•"/>
            </a:pPr>
            <a:r>
              <a:rPr lang="en-US" altLang="en-US" baseline="0" dirty="0" smtClean="0"/>
              <a:t>Enhance reproduction of certain vectors, like mosquitoes</a:t>
            </a:r>
            <a:endParaRPr lang="en-US" altLang="en-US" dirty="0" smtClean="0"/>
          </a:p>
          <a:p>
            <a:pPr marL="182796" indent="-182796">
              <a:spcBef>
                <a:spcPct val="0"/>
              </a:spcBef>
            </a:pPr>
            <a:endParaRPr lang="en-US" altLang="en-US" dirty="0" smtClean="0"/>
          </a:p>
          <a:p>
            <a:pPr marL="182796" indent="-182796">
              <a:spcBef>
                <a:spcPct val="0"/>
              </a:spcBef>
            </a:pPr>
            <a:r>
              <a:rPr lang="en-US" altLang="en-US" dirty="0" smtClean="0"/>
              <a:t>Sources:</a:t>
            </a:r>
            <a:r>
              <a:rPr lang="en-US" altLang="en-US" baseline="0" dirty="0" smtClean="0"/>
              <a:t> </a:t>
            </a:r>
            <a:r>
              <a:rPr lang="en-US" altLang="en-US" dirty="0" smtClean="0"/>
              <a:t>Karl et al., 2009; NWS, 2011; Seeley, 2012</a:t>
            </a:r>
          </a:p>
          <a:p>
            <a:pPr marL="182796" indent="-182796">
              <a:spcBef>
                <a:spcPct val="0"/>
              </a:spcBef>
            </a:pPr>
            <a:r>
              <a:rPr lang="en-US" altLang="en-US" dirty="0" smtClean="0"/>
              <a:t>Image: Getty Images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2860720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reviews some of the impacts of decreased water volumes, namely drought and lower water levels.</a:t>
            </a:r>
          </a:p>
          <a:p>
            <a:pPr eaLnBrk="1" hangingPunct="1">
              <a:spcBef>
                <a:spcPct val="0"/>
              </a:spcBef>
            </a:pPr>
            <a:endParaRPr lang="en-US" altLang="en-US"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192379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Some areas of the state will experience decreased precipitation. This is a result of localized large storm events, which leave some areas of the state drenched and others without any precipitation. An extended period of below-average precipitation can cause a drought, and it can be worsened by high temperatures or short, intense rainfalls that do not allow rainwater to soak into the ground. </a:t>
            </a:r>
          </a:p>
          <a:p>
            <a:pPr eaLnBrk="1" hangingPunct="1">
              <a:spcBef>
                <a:spcPct val="0"/>
              </a:spcBef>
            </a:pPr>
            <a:endParaRPr lang="en-US" altLang="en-US" dirty="0" smtClean="0"/>
          </a:p>
          <a:p>
            <a:pPr eaLnBrk="1" hangingPunct="1">
              <a:spcBef>
                <a:spcPct val="0"/>
              </a:spcBef>
            </a:pPr>
            <a:r>
              <a:rPr lang="en-US" altLang="en-US" dirty="0" smtClean="0"/>
              <a:t>The National Drought Mitigation Center provides drought outlooks and information for the U.S. The image on this slide shows how much of Minnesota was impacted by drought from the beginning of the NDMC data record for Minnesota (2000) to mid-2016.  Sixteen years of data does not provide enough information to make statements about drought trends in the state, but the data record does reveal that large areas of the state have been impacted by drought over this time period. </a:t>
            </a:r>
          </a:p>
          <a:p>
            <a:pPr eaLnBrk="1" hangingPunct="1">
              <a:spcBef>
                <a:spcPct val="0"/>
              </a:spcBef>
            </a:pPr>
            <a:endParaRPr lang="en-US" altLang="en-US" dirty="0" smtClean="0"/>
          </a:p>
          <a:p>
            <a:pPr eaLnBrk="1" hangingPunct="1">
              <a:spcBef>
                <a:spcPct val="0"/>
              </a:spcBef>
            </a:pPr>
            <a:r>
              <a:rPr lang="en-US" altLang="en-US" dirty="0" smtClean="0"/>
              <a:t>Source: NDMC,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2589998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5451">
              <a:spcBef>
                <a:spcPct val="0"/>
              </a:spcBef>
            </a:pPr>
            <a:r>
              <a:rPr lang="en-US" altLang="en-US" dirty="0" smtClean="0"/>
              <a:t>Water levels depend on the balance between precipitation and evaporation, which are both influenced by temperature and humidity. If evaporation is high and precipitation is low, lake levels can fall.  </a:t>
            </a:r>
          </a:p>
          <a:p>
            <a:pPr defTabSz="975451">
              <a:spcBef>
                <a:spcPct val="0"/>
              </a:spcBef>
            </a:pPr>
            <a:r>
              <a:rPr lang="en-US" altLang="en-US" dirty="0" smtClean="0"/>
              <a:t>Water levels in the Great lakes have fluctuated since 1860. Over the last few decades, they appear to have declined for most of the Lakes. However, for Lake Superior, a rapid increase in water levels – about two feet between January 2013 and December 2014– ended an unprecedented 15-year period when lake levels fell below the long-term average. The rapid change underscores the challenges inherent in predicting drivers of regional climate variability that can significantly impact regional water budgets and lake water levels.</a:t>
            </a:r>
          </a:p>
          <a:p>
            <a:pPr defTabSz="975451">
              <a:spcBef>
                <a:spcPct val="0"/>
              </a:spcBef>
            </a:pPr>
            <a:endParaRPr lang="en-US" altLang="en-US" dirty="0" smtClean="0"/>
          </a:p>
          <a:p>
            <a:pPr defTabSz="975451">
              <a:spcBef>
                <a:spcPct val="0"/>
              </a:spcBef>
            </a:pPr>
            <a:r>
              <a:rPr lang="en-US" altLang="en-US" dirty="0" smtClean="0"/>
              <a:t>Sources: U.S. EPA, 2016c; </a:t>
            </a:r>
            <a:r>
              <a:rPr lang="en-US" altLang="en-US" dirty="0" err="1" smtClean="0"/>
              <a:t>Gronewold</a:t>
            </a:r>
            <a:r>
              <a:rPr lang="en-US" altLang="en-US" baseline="0" dirty="0" smtClean="0"/>
              <a:t> et al., 2015</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3175439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5451">
              <a:spcBef>
                <a:spcPct val="0"/>
              </a:spcBef>
            </a:pPr>
            <a:r>
              <a:rPr lang="en-US" altLang="en-US" dirty="0" smtClean="0"/>
              <a:t>Groundwater levels are also impacted by evaporation and precipitation. The combination of shorter duration but more intense rainfall (meaning more runoff and less infiltration) combined with increased evapotranspiration (the sum of evaporation and plant transpiration from land surface to atmosphere) and increased irrigation is expected to lead to groundwater reduction. Concurrently, reliance on groundwater in many areas of the state is increasing. The figure here shows how the source of water for the Twin Cities metro area, where more than 60% of the state’s population resides, has shifted from surface water to groundwater. The level of the region’s most plentiful aquifer, the Prairie du </a:t>
            </a:r>
            <a:r>
              <a:rPr lang="en-US" altLang="en-US" dirty="0" err="1" smtClean="0"/>
              <a:t>Chien</a:t>
            </a:r>
            <a:r>
              <a:rPr lang="en-US" altLang="en-US" dirty="0" smtClean="0"/>
              <a:t>, has steadily declined as the metro area has become more densely populated. The Minnesota Department of Natural Resources has identified a number of other areas of the state where groundwater quality or quantity is threatened by contamination or depletion.</a:t>
            </a:r>
          </a:p>
          <a:p>
            <a:pPr defTabSz="975451">
              <a:spcBef>
                <a:spcPct val="0"/>
              </a:spcBef>
            </a:pPr>
            <a:endParaRPr lang="en-US" altLang="en-US" dirty="0" smtClean="0"/>
          </a:p>
          <a:p>
            <a:pPr defTabSz="975451">
              <a:spcBef>
                <a:spcPct val="0"/>
              </a:spcBef>
            </a:pPr>
            <a:r>
              <a:rPr lang="en-US" altLang="en-US" dirty="0" smtClean="0"/>
              <a:t>Source: MPCA, 2016; Freshwater Society, 2013</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566087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Drought and lower water levels are associated with the following public health issues:</a:t>
            </a:r>
          </a:p>
          <a:p>
            <a:pPr marL="182936" indent="-182936">
              <a:lnSpc>
                <a:spcPct val="120000"/>
              </a:lnSpc>
              <a:buFont typeface="Wingdings" pitchFamily="2" charset="2"/>
              <a:buChar char="§"/>
              <a:defRPr/>
            </a:pPr>
            <a:r>
              <a:rPr lang="en-US" dirty="0" smtClean="0"/>
              <a:t>Reduced soil moisture reserves, groundwater supplies, lake and wetland levels, and stream flows. </a:t>
            </a:r>
          </a:p>
          <a:p>
            <a:pPr marL="182936" indent="-182936">
              <a:lnSpc>
                <a:spcPct val="120000"/>
              </a:lnSpc>
              <a:buFont typeface="Wingdings" pitchFamily="2" charset="2"/>
              <a:buChar char="§"/>
              <a:defRPr/>
            </a:pPr>
            <a:r>
              <a:rPr lang="en-US" dirty="0" smtClean="0"/>
              <a:t>Potential concentration of pollutants. Effects of dry periods on water quality have not been adequately studied, although lower water availability can reduce dilution of pollutants.</a:t>
            </a:r>
          </a:p>
          <a:p>
            <a:pPr marL="182936" indent="-182936">
              <a:lnSpc>
                <a:spcPct val="120000"/>
              </a:lnSpc>
              <a:buFont typeface="Wingdings" pitchFamily="2" charset="2"/>
              <a:buChar char="§"/>
              <a:defRPr/>
            </a:pPr>
            <a:r>
              <a:rPr lang="en-US" dirty="0" smtClean="0"/>
              <a:t>Decreasing water supply for drinking water and agriculture </a:t>
            </a:r>
          </a:p>
          <a:p>
            <a:pPr marL="670766" lvl="1" indent="-182936">
              <a:lnSpc>
                <a:spcPct val="120000"/>
              </a:lnSpc>
              <a:buFont typeface="Wingdings" pitchFamily="2" charset="2"/>
              <a:buChar char="§"/>
              <a:defRPr/>
            </a:pPr>
            <a:r>
              <a:rPr lang="en-US" dirty="0" smtClean="0"/>
              <a:t>Decreased water supply for agriculture can adversely affect crop progress and soil moisture and therefore food supply </a:t>
            </a:r>
          </a:p>
          <a:p>
            <a:pPr marL="670766" lvl="1" indent="-182936">
              <a:lnSpc>
                <a:spcPct val="120000"/>
              </a:lnSpc>
              <a:buFont typeface="Wingdings" pitchFamily="2" charset="2"/>
              <a:buChar char="§"/>
              <a:defRPr/>
            </a:pPr>
            <a:r>
              <a:rPr lang="en-US" dirty="0" smtClean="0"/>
              <a:t>From 1996 to 2011, the U.S. lost $17.2 billion dollars in crop damage due to drought.</a:t>
            </a:r>
          </a:p>
          <a:p>
            <a:pPr marL="182936" indent="-182936">
              <a:lnSpc>
                <a:spcPct val="120000"/>
              </a:lnSpc>
              <a:buFont typeface="Wingdings" pitchFamily="2" charset="2"/>
              <a:buChar char="§"/>
              <a:defRPr/>
            </a:pPr>
            <a:r>
              <a:rPr lang="en-US" dirty="0" smtClean="0"/>
              <a:t>Wildfire dangers (e.g. </a:t>
            </a:r>
            <a:r>
              <a:rPr lang="en-US" dirty="0" err="1" smtClean="0"/>
              <a:t>Pagami</a:t>
            </a:r>
            <a:r>
              <a:rPr lang="en-US" dirty="0" smtClean="0"/>
              <a:t> Creek Fire, Boundary Waters Canoe Area Wilderness– started in August 18</a:t>
            </a:r>
            <a:r>
              <a:rPr lang="en-US" baseline="30000" dirty="0" smtClean="0"/>
              <a:t>th</a:t>
            </a:r>
            <a:r>
              <a:rPr lang="en-US" dirty="0" smtClean="0"/>
              <a:t> 2011, 92,682 acres as of Oct. 13</a:t>
            </a:r>
            <a:r>
              <a:rPr lang="en-US" baseline="30000" dirty="0" smtClean="0"/>
              <a:t>th</a:t>
            </a:r>
            <a:r>
              <a:rPr lang="en-US" dirty="0" smtClean="0"/>
              <a:t> 2011): which can exacerbate respiratory illnesses and cause injuries, property damage, and mental health impacts similar to those from flooding.</a:t>
            </a:r>
          </a:p>
          <a:p>
            <a:pPr>
              <a:defRPr/>
            </a:pPr>
            <a:endParaRPr lang="en-US" dirty="0" smtClean="0"/>
          </a:p>
          <a:p>
            <a:pPr>
              <a:defRPr/>
            </a:pPr>
            <a:r>
              <a:rPr lang="en-US" dirty="0" smtClean="0"/>
              <a:t>Sources: MDNR 2016a; </a:t>
            </a:r>
            <a:r>
              <a:rPr lang="en-US" dirty="0" err="1" smtClean="0"/>
              <a:t>Kundzewicz</a:t>
            </a:r>
            <a:r>
              <a:rPr lang="en-US" dirty="0" smtClean="0"/>
              <a:t> et al, 2007; MPR, 2011b; Minnesota</a:t>
            </a:r>
            <a:r>
              <a:rPr lang="en-US" baseline="0" dirty="0" smtClean="0"/>
              <a:t> </a:t>
            </a:r>
            <a:r>
              <a:rPr lang="en-US" dirty="0" smtClean="0"/>
              <a:t>State Climatology Office,</a:t>
            </a:r>
            <a:r>
              <a:rPr lang="en-US" baseline="0" dirty="0" smtClean="0"/>
              <a:t> 2017</a:t>
            </a:r>
            <a:r>
              <a:rPr lang="en-US" dirty="0" smtClean="0"/>
              <a:t>; U.S. EPA, 2011; US Forest Service Incident System, 2011; U.S. National Hazard Statistics, 2012</a:t>
            </a:r>
          </a:p>
          <a:p>
            <a:pPr>
              <a:defRPr/>
            </a:pPr>
            <a:endParaRPr lang="en-US" dirty="0" smtClean="0"/>
          </a:p>
          <a:p>
            <a:pPr>
              <a:defRPr/>
            </a:pPr>
            <a:r>
              <a:rPr lang="en-US" dirty="0" smtClean="0"/>
              <a:t>Image source:</a:t>
            </a:r>
            <a:r>
              <a:rPr lang="en-US" baseline="0" dirty="0" smtClean="0"/>
              <a:t> </a:t>
            </a:r>
            <a:r>
              <a:rPr lang="en-US" baseline="0" dirty="0" err="1" smtClean="0"/>
              <a:t>Pexels</a:t>
            </a:r>
            <a:r>
              <a:rPr lang="en-US" baseline="0" dirty="0" smtClean="0"/>
              <a:t>, https://www.pexels.com/photo/forest-tree-fire-hot-50700/</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35240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Minnesota benefits from more freshwater than any of the other 48 contiguous U.S. states, serving the needs of many competing sectors. The viability of Minnesota’s industries, farms, utilities, and municipalities hinges on adequate provision of clean water through controlled, reliable systems. To understand how climate change could impact these systems and the associated health consequences, let’s review some basic details of the water cycle in Minnesota, including major sources and key uses. </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Pexels</a:t>
            </a:r>
            <a:r>
              <a:rPr lang="en-US" altLang="en-US" dirty="0" smtClean="0"/>
              <a:t>, https://www.pexels.com/photo/water-lake-trees-nature-28702/</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82422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This next section covers</a:t>
            </a:r>
            <a:r>
              <a:rPr lang="en-US" baseline="0" dirty="0" smtClean="0"/>
              <a:t> increases in water temperatures. </a:t>
            </a:r>
          </a:p>
          <a:p>
            <a:pPr>
              <a:defRPr/>
            </a:pPr>
            <a:endParaRPr lang="en-US" baseline="0" dirty="0" smtClean="0"/>
          </a:p>
          <a:p>
            <a:pPr>
              <a:defRPr/>
            </a:pPr>
            <a:r>
              <a:rPr lang="en-US" dirty="0" smtClean="0"/>
              <a:t>Lakes moderate temperature by absorbing heat in the summer and releasing it in the winter. With higher summer and winter temperatures, waters absorb more heat in the summer and release less heat in the winter, resulting in overall warmer waters. Warmer water has many implications. </a:t>
            </a:r>
          </a:p>
          <a:p>
            <a:pPr>
              <a:defRPr/>
            </a:pPr>
            <a:endParaRPr lang="en-US" dirty="0" smtClean="0"/>
          </a:p>
          <a:p>
            <a:pPr>
              <a:defRPr/>
            </a:pPr>
            <a:r>
              <a:rPr lang="en-US" dirty="0" smtClean="0"/>
              <a:t>Warmer water can have the following effects that will each be described in more detail:</a:t>
            </a:r>
          </a:p>
          <a:p>
            <a:pPr marL="182936" indent="-182936">
              <a:buFont typeface="Wingdings" pitchFamily="2" charset="2"/>
              <a:buChar char="§"/>
              <a:defRPr/>
            </a:pPr>
            <a:r>
              <a:rPr lang="en-US" dirty="0" smtClean="0"/>
              <a:t>Changes in fish populations &amp; mercury levels</a:t>
            </a:r>
          </a:p>
          <a:p>
            <a:pPr marL="182936" indent="-182936">
              <a:buFont typeface="Wingdings" pitchFamily="2" charset="2"/>
              <a:buChar char="§"/>
              <a:defRPr/>
            </a:pPr>
            <a:r>
              <a:rPr lang="en-US" dirty="0" smtClean="0"/>
              <a:t>Algal blooms</a:t>
            </a:r>
          </a:p>
          <a:p>
            <a:pPr marL="182936" indent="-182936">
              <a:buFont typeface="Wingdings" pitchFamily="2" charset="2"/>
              <a:buChar char="§"/>
              <a:defRPr/>
            </a:pPr>
            <a:r>
              <a:rPr lang="en-US" dirty="0" smtClean="0"/>
              <a:t>Reduced dissolved oxygen</a:t>
            </a:r>
          </a:p>
          <a:p>
            <a:pPr marL="182936" indent="-182936">
              <a:buFont typeface="Wingdings" pitchFamily="2" charset="2"/>
              <a:buChar char="§"/>
              <a:defRPr/>
            </a:pPr>
            <a:r>
              <a:rPr lang="en-US" dirty="0" smtClean="0"/>
              <a:t>Incomplete mixing</a:t>
            </a:r>
          </a:p>
          <a:p>
            <a:pPr marL="182936" indent="-182936">
              <a:buFont typeface="Wingdings" pitchFamily="2" charset="2"/>
              <a:buChar char="§"/>
              <a:defRPr/>
            </a:pPr>
            <a:r>
              <a:rPr lang="en-US" dirty="0" smtClean="0"/>
              <a:t>Changes in the number of vectors, like ticks and mosquitoes</a:t>
            </a:r>
          </a:p>
          <a:p>
            <a:pPr marL="182936" indent="-182936">
              <a:buFont typeface="Wingdings" pitchFamily="2" charset="2"/>
              <a:buChar char="§"/>
              <a:defRPr/>
            </a:pPr>
            <a:r>
              <a:rPr lang="en-US" dirty="0" smtClean="0"/>
              <a:t>Invasive species</a:t>
            </a:r>
          </a:p>
          <a:p>
            <a:pPr>
              <a:defRPr/>
            </a:pPr>
            <a:endParaRPr lang="en-US" dirty="0" smtClean="0"/>
          </a:p>
          <a:p>
            <a:pPr>
              <a:defRPr/>
            </a:pPr>
            <a:r>
              <a:rPr lang="en-US" dirty="0" smtClean="0"/>
              <a:t>Image source:</a:t>
            </a:r>
            <a:r>
              <a:rPr lang="en-US" baseline="0" dirty="0" smtClean="0"/>
              <a:t> </a:t>
            </a:r>
            <a:r>
              <a:rPr lang="en-US" baseline="0" dirty="0" err="1" smtClean="0"/>
              <a:t>Pexels</a:t>
            </a:r>
            <a:r>
              <a:rPr lang="en-US" baseline="0" dirty="0" smtClean="0"/>
              <a:t>, </a:t>
            </a:r>
            <a:r>
              <a:rPr lang="en-US" u="sng" dirty="0">
                <a:hlinkClick r:id="rId3"/>
              </a:rPr>
              <a:t>https://www.pexels.com/photo/food-healthy-water-fish-92918</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1016868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Climate change factors, such as increases in temperature, rainfall intensity, runoff, and water level fluctuations, may be contributing to an increase in mercury concentrations in </a:t>
            </a:r>
            <a:r>
              <a:rPr lang="en-US" sz="1200" kern="1200" dirty="0" err="1" smtClean="0">
                <a:solidFill>
                  <a:schemeClr val="tx1"/>
                </a:solidFill>
                <a:effectLst/>
                <a:latin typeface="NeueHaasGroteskText Std" panose="020B0504020202020204" pitchFamily="34" charset="0"/>
                <a:ea typeface="+mn-ea"/>
                <a:cs typeface="+mn-cs"/>
              </a:rPr>
              <a:t>piscivorous</a:t>
            </a:r>
            <a:r>
              <a:rPr lang="en-US" sz="1200" kern="1200" dirty="0" smtClean="0">
                <a:solidFill>
                  <a:schemeClr val="tx1"/>
                </a:solidFill>
                <a:effectLst/>
                <a:latin typeface="NeueHaasGroteskText Std" panose="020B0504020202020204" pitchFamily="34" charset="0"/>
                <a:ea typeface="+mn-ea"/>
                <a:cs typeface="+mn-cs"/>
              </a:rPr>
              <a:t> (fish eating) fish throughout Minnesota. Climate change factors could alter either the conversion of elemental mercury into methylmercury (more toxic form that enters the food chain) or the transport of methylmercury from the watershed. Increased temperature could enhance mercury bioaccumulation by increasing fish metabolism leading to higher uptake rates. Increased methylmercury production and export are associated with flooding events. Annual water level fluctuations are strongly correlated to mercury levels in young-of-year perch in northern Minnesota lakes.</a:t>
            </a:r>
          </a:p>
          <a:p>
            <a:endParaRPr lang="en-US" sz="1200" kern="1200" dirty="0" smtClean="0">
              <a:solidFill>
                <a:schemeClr val="tx1"/>
              </a:solidFill>
              <a:effectLst/>
              <a:latin typeface="NeueHaasGroteskText Std" panose="020B0504020202020204" pitchFamily="34" charset="0"/>
              <a:ea typeface="+mn-ea"/>
              <a:cs typeface="+mn-cs"/>
            </a:endParaRPr>
          </a:p>
          <a:p>
            <a:r>
              <a:rPr lang="en-US" sz="1200" kern="1200" dirty="0" smtClean="0">
                <a:solidFill>
                  <a:schemeClr val="tx1"/>
                </a:solidFill>
                <a:effectLst/>
                <a:latin typeface="NeueHaasGroteskText Std" panose="020B0504020202020204" pitchFamily="34" charset="0"/>
                <a:ea typeface="+mn-ea"/>
                <a:cs typeface="+mn-cs"/>
              </a:rPr>
              <a:t>Changing fish species and increases in mercury concentrations have recreational fishing consequences as well as important health impacts for people who eat fish.</a:t>
            </a:r>
          </a:p>
          <a:p>
            <a:pPr defTabSz="930156">
              <a:spcBef>
                <a:spcPct val="0"/>
              </a:spcBef>
            </a:pPr>
            <a:endParaRPr lang="en-US" altLang="en-US" dirty="0" smtClean="0"/>
          </a:p>
          <a:p>
            <a:pPr defTabSz="930156">
              <a:spcBef>
                <a:spcPct val="0"/>
              </a:spcBef>
            </a:pPr>
            <a:r>
              <a:rPr lang="en-US" altLang="en-US" dirty="0" smtClean="0"/>
              <a:t>Sources: </a:t>
            </a:r>
            <a:r>
              <a:rPr lang="en-US" altLang="en-US" dirty="0" err="1" smtClean="0"/>
              <a:t>Hayhoe</a:t>
            </a:r>
            <a:r>
              <a:rPr lang="en-US" altLang="en-US" dirty="0" smtClean="0"/>
              <a:t> et al, 2010; Kling et al, 2003; </a:t>
            </a:r>
            <a:r>
              <a:rPr lang="en-US" altLang="en-US" dirty="0" err="1" smtClean="0"/>
              <a:t>Konikow</a:t>
            </a:r>
            <a:r>
              <a:rPr lang="en-US" altLang="en-US" dirty="0" smtClean="0"/>
              <a:t> and </a:t>
            </a:r>
            <a:r>
              <a:rPr lang="en-US" altLang="en-US" dirty="0" err="1" smtClean="0"/>
              <a:t>Kendy</a:t>
            </a:r>
            <a:r>
              <a:rPr lang="en-US" altLang="en-US" dirty="0" smtClean="0"/>
              <a:t>, 2005; Monson, 2009</a:t>
            </a:r>
          </a:p>
          <a:p>
            <a:pPr eaLnBrk="1" hangingPunct="1">
              <a:spcBef>
                <a:spcPct val="0"/>
              </a:spcBef>
              <a:buFontTx/>
              <a:buNone/>
            </a:pPr>
            <a:r>
              <a:rPr lang="en-US" altLang="en-US" dirty="0" smtClean="0"/>
              <a:t>Image source: </a:t>
            </a:r>
            <a:r>
              <a:rPr lang="en-US" altLang="en-US" dirty="0"/>
              <a:t>MDNR, Peter Jacobson, Fisheries Research Supervisor</a:t>
            </a:r>
          </a:p>
          <a:p>
            <a:pPr defTabSz="930156">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3520665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spcBef>
                <a:spcPct val="0"/>
              </a:spcBef>
            </a:pPr>
            <a:r>
              <a:rPr lang="en-US" altLang="en-US" dirty="0" smtClean="0"/>
              <a:t>The increase in water temperatures can lead to blooms in microbial populations</a:t>
            </a:r>
            <a:r>
              <a:rPr lang="en-US" altLang="en-US" baseline="0" dirty="0" smtClean="0"/>
              <a:t> that </a:t>
            </a:r>
            <a:r>
              <a:rPr lang="en-US" altLang="en-US" dirty="0" smtClean="0"/>
              <a:t>can have a negative impact on human health. Blue-green (cyanobacterial) algal blooms contain toxins or other noxious chemicals</a:t>
            </a:r>
            <a:r>
              <a:rPr lang="en-US" altLang="en-US" baseline="0" dirty="0" smtClean="0"/>
              <a:t> that can </a:t>
            </a:r>
            <a:r>
              <a:rPr lang="en-US" altLang="en-US" dirty="0" smtClean="0"/>
              <a:t>harm</a:t>
            </a:r>
            <a:r>
              <a:rPr lang="en-US" altLang="en-US" baseline="0" dirty="0" smtClean="0"/>
              <a:t> humans and pets</a:t>
            </a:r>
            <a:r>
              <a:rPr lang="en-US" altLang="en-US" dirty="0" smtClean="0"/>
              <a:t>. People or animals may develop skin irritation or upper respiratory problems from exposure to harmful algal blooms, and in extreme cases, dogs and other animals have even died after drinking lake water containing these toxins.</a:t>
            </a:r>
          </a:p>
          <a:p>
            <a:pPr defTabSz="930156">
              <a:spcBef>
                <a:spcPct val="0"/>
              </a:spcBef>
            </a:pPr>
            <a:endParaRPr lang="en-US" altLang="en-US" dirty="0" smtClean="0"/>
          </a:p>
          <a:p>
            <a:pPr defTabSz="930156">
              <a:spcBef>
                <a:spcPct val="0"/>
              </a:spcBef>
            </a:pPr>
            <a:r>
              <a:rPr lang="en-US" altLang="en-US" dirty="0" smtClean="0"/>
              <a:t>Additionally, the rise in water temperature can adversely affect different inhabitants of the ecosystem due to species' sensitivity to temperature. The health of a body of water, such as a river, is dependent upon its ability to effectively self-purify through biodegradation, which is hindered when there is a reduced amount of dissolved oxygen. This occurs when water warms and its ability to hold oxygen decreases. </a:t>
            </a:r>
          </a:p>
          <a:p>
            <a:pPr defTabSz="930156">
              <a:spcBef>
                <a:spcPct val="0"/>
              </a:spcBef>
              <a:buFont typeface="Wingdings" panose="05000000000000000000" pitchFamily="2" charset="2"/>
              <a:buChar char="§"/>
            </a:pPr>
            <a:r>
              <a:rPr lang="en-US" altLang="en-US" dirty="0" smtClean="0"/>
              <a:t>Low oxygen stresses aquatic animals such as </a:t>
            </a:r>
            <a:r>
              <a:rPr lang="en-US" altLang="en-US" dirty="0" err="1" smtClean="0"/>
              <a:t>coldwater</a:t>
            </a:r>
            <a:r>
              <a:rPr lang="en-US" altLang="en-US" dirty="0" smtClean="0"/>
              <a:t> fish and their food supply. In summer 2012, warm temperatures caused the death of thousands of northern pike in several shallow southern Minnesota lakes. Northern pike are vulnerable because they're better suited to cooler temperatures and can't seek refuge in the depths when lakes and streams are less than 6 to 8 feet deep. The die-offs are most common in the largest and oldest of the northern pike and other fish species accustomed to colder waters.</a:t>
            </a:r>
          </a:p>
          <a:p>
            <a:pPr defTabSz="930156">
              <a:spcBef>
                <a:spcPct val="0"/>
              </a:spcBef>
              <a:buFont typeface="Wingdings" panose="05000000000000000000" pitchFamily="2" charset="2"/>
              <a:buChar char="§"/>
            </a:pPr>
            <a:r>
              <a:rPr lang="en-US" altLang="en-US" dirty="0" smtClean="0"/>
              <a:t>In lakes with contaminated sediment, warmer water and low-oxygen conditions can more readily mobilize mercury and other persistent pollutants</a:t>
            </a:r>
          </a:p>
          <a:p>
            <a:pPr defTabSz="930156">
              <a:spcBef>
                <a:spcPct val="0"/>
              </a:spcBef>
            </a:pPr>
            <a:endParaRPr lang="en-US" altLang="en-US" dirty="0" smtClean="0"/>
          </a:p>
          <a:p>
            <a:pPr defTabSz="930156">
              <a:spcBef>
                <a:spcPct val="0"/>
              </a:spcBef>
            </a:pPr>
            <a:r>
              <a:rPr lang="en-US" altLang="en-US" dirty="0" smtClean="0"/>
              <a:t>Sources:</a:t>
            </a:r>
            <a:r>
              <a:rPr lang="en-US" altLang="en-US" baseline="0" dirty="0" smtClean="0"/>
              <a:t> </a:t>
            </a:r>
            <a:r>
              <a:rPr lang="en-US" altLang="en-US" baseline="0" dirty="0" err="1" smtClean="0"/>
              <a:t>Karnowski</a:t>
            </a:r>
            <a:r>
              <a:rPr lang="en-US" altLang="en-US" dirty="0" smtClean="0"/>
              <a:t>, 2012; Confalonieri et al., 2007; Karl et al., 2009; MPCA, 2011; Morel et al.,1998; Williamson et al., 2009</a:t>
            </a:r>
          </a:p>
          <a:p>
            <a:pPr defTabSz="930156">
              <a:spcBef>
                <a:spcPct val="0"/>
              </a:spcBef>
            </a:pPr>
            <a:r>
              <a:rPr lang="en-US" altLang="en-US" dirty="0" smtClean="0"/>
              <a:t>Photo</a:t>
            </a:r>
            <a:r>
              <a:rPr lang="en-US" altLang="en-US" baseline="0" dirty="0" smtClean="0"/>
              <a:t> </a:t>
            </a:r>
            <a:r>
              <a:rPr lang="en-US" altLang="en-US" dirty="0" smtClean="0"/>
              <a:t>source: Ohio EPA, </a:t>
            </a:r>
            <a:r>
              <a:rPr lang="en-US" u="sng" dirty="0">
                <a:hlinkClick r:id="rId3"/>
              </a:rPr>
              <a:t>http://epa.ohio.gov/ddagw/hab.aspx</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2603163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5451">
              <a:spcBef>
                <a:spcPct val="0"/>
              </a:spcBef>
            </a:pPr>
            <a:r>
              <a:rPr lang="en-US" altLang="en-US" dirty="0" smtClean="0"/>
              <a:t>Many factors, including temperature, rainfall, duration of the warm season, and severity of winter, have the potential to impact the range and incidence of vectorborne diseases in the U.S.  Several other factors, such as land use, population density, and human behavior can also affect the geographic distribution of disease vectors and disease risk. The primary </a:t>
            </a:r>
            <a:r>
              <a:rPr lang="en-US" altLang="en-US" dirty="0" err="1" smtClean="0"/>
              <a:t>tickborne</a:t>
            </a:r>
            <a:r>
              <a:rPr lang="en-US" altLang="en-US" dirty="0" smtClean="0"/>
              <a:t> diseases endemic to Minnesota include Lyme disease, human </a:t>
            </a:r>
            <a:r>
              <a:rPr lang="en-US" altLang="en-US" dirty="0" err="1" smtClean="0"/>
              <a:t>anaplasmosis</a:t>
            </a:r>
            <a:r>
              <a:rPr lang="en-US" altLang="en-US" dirty="0" smtClean="0"/>
              <a:t>, and </a:t>
            </a:r>
            <a:r>
              <a:rPr lang="en-US" altLang="en-US" dirty="0" err="1" smtClean="0"/>
              <a:t>babesiosis</a:t>
            </a:r>
            <a:r>
              <a:rPr lang="en-US" altLang="en-US" dirty="0" smtClean="0"/>
              <a:t>. Endemic </a:t>
            </a:r>
            <a:r>
              <a:rPr lang="en-US" altLang="en-US" dirty="0" err="1" smtClean="0"/>
              <a:t>mosquitoborne</a:t>
            </a:r>
            <a:r>
              <a:rPr lang="en-US" altLang="en-US" dirty="0" smtClean="0"/>
              <a:t> diseases include West Nile virus disease, La Crosse encephalitis, Jamestown Canyon virus,</a:t>
            </a:r>
            <a:r>
              <a:rPr lang="en-US" altLang="en-US" baseline="0" dirty="0" smtClean="0"/>
              <a:t> </a:t>
            </a:r>
            <a:r>
              <a:rPr lang="en-US" altLang="en-US" dirty="0" smtClean="0"/>
              <a:t>and western equine encephalitis.</a:t>
            </a:r>
          </a:p>
          <a:p>
            <a:pPr defTabSz="975451">
              <a:spcBef>
                <a:spcPct val="0"/>
              </a:spcBef>
            </a:pPr>
            <a:endParaRPr lang="en-US" altLang="en-US" dirty="0" smtClean="0"/>
          </a:p>
          <a:p>
            <a:pPr defTabSz="975451">
              <a:spcBef>
                <a:spcPct val="0"/>
              </a:spcBef>
            </a:pPr>
            <a:r>
              <a:rPr lang="en-US" altLang="en-US" dirty="0" smtClean="0"/>
              <a:t>Phot</a:t>
            </a:r>
            <a:r>
              <a:rPr lang="en-US" altLang="en-US" baseline="0" dirty="0" smtClean="0"/>
              <a:t>o source:</a:t>
            </a:r>
            <a:r>
              <a:rPr lang="en-US" altLang="en-US" dirty="0" smtClean="0"/>
              <a:t> </a:t>
            </a:r>
            <a:r>
              <a:rPr lang="en-US" altLang="en-US" baseline="0" dirty="0" err="1" smtClean="0"/>
              <a:t>Pexels</a:t>
            </a:r>
            <a:r>
              <a:rPr lang="en-US" altLang="en-US" baseline="0" dirty="0" smtClean="0"/>
              <a:t>, </a:t>
            </a:r>
            <a:r>
              <a:rPr lang="en-US" u="sng" dirty="0">
                <a:hlinkClick r:id="rId3"/>
              </a:rPr>
              <a:t>www.pexels.com/photo/black-white-mosquito-86722</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3122736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Lastly, climate change may favor invasive aquatic species in Minnesota waters with repercussions for public health.  </a:t>
            </a:r>
          </a:p>
          <a:p>
            <a:pPr marL="232943" indent="-232943">
              <a:buFont typeface="+mj-lt"/>
              <a:buAutoNum type="arabicPeriod"/>
            </a:pPr>
            <a:r>
              <a:rPr lang="en-US" dirty="0">
                <a:latin typeface="Times New Roman" panose="02020603050405020304" pitchFamily="18" charset="0"/>
                <a:cs typeface="Times New Roman" panose="02020603050405020304" pitchFamily="18" charset="0"/>
              </a:rPr>
              <a:t>Native species may be </a:t>
            </a:r>
            <a:r>
              <a:rPr lang="en-US" dirty="0" smtClean="0">
                <a:latin typeface="Times New Roman" panose="02020603050405020304" pitchFamily="18" charset="0"/>
                <a:cs typeface="Times New Roman" panose="02020603050405020304" pitchFamily="18" charset="0"/>
              </a:rPr>
              <a:t>stressed, </a:t>
            </a:r>
            <a:r>
              <a:rPr lang="en-US" dirty="0">
                <a:latin typeface="Times New Roman" panose="02020603050405020304" pitchFamily="18" charset="0"/>
                <a:cs typeface="Times New Roman" panose="02020603050405020304" pitchFamily="18" charset="0"/>
              </a:rPr>
              <a:t>like trout and </a:t>
            </a:r>
            <a:r>
              <a:rPr lang="en-US" dirty="0" smtClean="0">
                <a:latin typeface="Times New Roman" panose="02020603050405020304" pitchFamily="18" charset="0"/>
                <a:cs typeface="Times New Roman" panose="02020603050405020304" pitchFamily="18" charset="0"/>
              </a:rPr>
              <a:t>salmon (cold </a:t>
            </a:r>
            <a:r>
              <a:rPr lang="en-US" dirty="0">
                <a:latin typeface="Times New Roman" panose="02020603050405020304" pitchFamily="18" charset="0"/>
                <a:cs typeface="Times New Roman" panose="02020603050405020304" pitchFamily="18" charset="0"/>
              </a:rPr>
              <a:t>water </a:t>
            </a:r>
            <a:r>
              <a:rPr lang="en-US" dirty="0" smtClean="0">
                <a:latin typeface="Times New Roman" panose="02020603050405020304" pitchFamily="18" charset="0"/>
                <a:cs typeface="Times New Roman" panose="02020603050405020304" pitchFamily="18" charset="0"/>
              </a:rPr>
              <a:t>fish) may </a:t>
            </a:r>
            <a:r>
              <a:rPr lang="en-US" dirty="0">
                <a:latin typeface="Times New Roman" panose="02020603050405020304" pitchFamily="18" charset="0"/>
                <a:cs typeface="Times New Roman" panose="02020603050405020304" pitchFamily="18" charset="0"/>
              </a:rPr>
              <a:t>not survive in warming waters</a:t>
            </a:r>
          </a:p>
          <a:p>
            <a:pPr marL="232943" indent="-232943">
              <a:buFont typeface="+mj-lt"/>
              <a:buAutoNum type="arabicPeriod"/>
            </a:pPr>
            <a:r>
              <a:rPr lang="en-US" dirty="0">
                <a:latin typeface="Times New Roman" panose="02020603050405020304" pitchFamily="18" charset="0"/>
                <a:cs typeface="Times New Roman" panose="02020603050405020304" pitchFamily="18" charset="0"/>
              </a:rPr>
              <a:t>Invasive species by nature tend to be more successful than natives at adapting to new </a:t>
            </a:r>
            <a:r>
              <a:rPr lang="en-US" dirty="0" smtClean="0">
                <a:latin typeface="Times New Roman" panose="02020603050405020304" pitchFamily="18" charset="0"/>
                <a:cs typeface="Times New Roman" panose="02020603050405020304" pitchFamily="18" charset="0"/>
              </a:rPr>
              <a:t>temperatures</a:t>
            </a:r>
            <a:endParaRPr lang="en-US" dirty="0">
              <a:latin typeface="Times New Roman" panose="02020603050405020304" pitchFamily="18" charset="0"/>
              <a:cs typeface="Times New Roman" panose="02020603050405020304" pitchFamily="18" charset="0"/>
            </a:endParaRPr>
          </a:p>
          <a:p>
            <a:pPr marL="232943" indent="-232943">
              <a:buFont typeface="+mj-lt"/>
              <a:buAutoNum type="arabicPeriod"/>
            </a:pPr>
            <a:r>
              <a:rPr lang="en-US" dirty="0">
                <a:latin typeface="Times New Roman" panose="02020603050405020304" pitchFamily="18" charset="0"/>
                <a:cs typeface="Times New Roman" panose="02020603050405020304" pitchFamily="18" charset="0"/>
              </a:rPr>
              <a:t>While already stressed by the changing environment, native species will have to compete with invasive species for food and habitat, further impacting their survival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Many Minnesotans rely on native fish species to supplement their </a:t>
            </a:r>
            <a:r>
              <a:rPr lang="en-US" dirty="0" smtClean="0">
                <a:latin typeface="Times New Roman" panose="02020603050405020304" pitchFamily="18" charset="0"/>
                <a:cs typeface="Times New Roman" panose="02020603050405020304" pitchFamily="18" charset="0"/>
              </a:rPr>
              <a:t>diet, </a:t>
            </a:r>
            <a:r>
              <a:rPr lang="en-US" dirty="0">
                <a:latin typeface="Times New Roman" panose="02020603050405020304" pitchFamily="18" charset="0"/>
                <a:cs typeface="Times New Roman" panose="02020603050405020304" pitchFamily="18" charset="0"/>
              </a:rPr>
              <a:t>and </a:t>
            </a:r>
            <a:r>
              <a:rPr lang="en-US" dirty="0" smtClean="0">
                <a:latin typeface="Times New Roman" panose="02020603050405020304" pitchFamily="18" charset="0"/>
                <a:cs typeface="Times New Roman" panose="02020603050405020304" pitchFamily="18" charset="0"/>
              </a:rPr>
              <a:t>fishing </a:t>
            </a:r>
            <a:r>
              <a:rPr lang="en-US" dirty="0">
                <a:latin typeface="Times New Roman" panose="02020603050405020304" pitchFamily="18" charset="0"/>
                <a:cs typeface="Times New Roman" panose="02020603050405020304" pitchFamily="18" charset="0"/>
              </a:rPr>
              <a:t>as a </a:t>
            </a:r>
            <a:r>
              <a:rPr lang="en-US" dirty="0" smtClean="0">
                <a:latin typeface="Times New Roman" panose="02020603050405020304" pitchFamily="18" charset="0"/>
                <a:cs typeface="Times New Roman" panose="02020603050405020304" pitchFamily="18" charset="0"/>
              </a:rPr>
              <a:t>recreation, </a:t>
            </a:r>
            <a:r>
              <a:rPr lang="en-US" dirty="0">
                <a:latin typeface="Times New Roman" panose="02020603050405020304" pitchFamily="18" charset="0"/>
                <a:cs typeface="Times New Roman" panose="02020603050405020304" pitchFamily="18" charset="0"/>
              </a:rPr>
              <a:t>benefits one’s health through physical activity and promotes mental well-being through time spent in nature and relaxation. Yet, Minnesota has seen a number of invasive aquatic species in recent years threatening our native fish stock and related economies. Asian carp have moved northward into the St. Croix and Mississippi Rivers, competing for food resources with native fish and other aquatic species. We’ve also seen an influx of zebra mussels and sea lamprey in Minnesota that </a:t>
            </a:r>
            <a:r>
              <a:rPr lang="en-US" dirty="0" smtClean="0">
                <a:latin typeface="Times New Roman" panose="02020603050405020304" pitchFamily="18" charset="0"/>
                <a:cs typeface="Times New Roman" panose="02020603050405020304" pitchFamily="18" charset="0"/>
              </a:rPr>
              <a:t>may </a:t>
            </a:r>
            <a:r>
              <a:rPr lang="en-US" dirty="0">
                <a:latin typeface="Times New Roman" panose="02020603050405020304" pitchFamily="18" charset="0"/>
                <a:cs typeface="Times New Roman" panose="02020603050405020304" pitchFamily="18" charset="0"/>
              </a:rPr>
              <a:t>impact our native food chain and local fishing-related economies, which are </a:t>
            </a:r>
            <a:r>
              <a:rPr lang="en-US" dirty="0" smtClean="0">
                <a:latin typeface="Times New Roman" panose="02020603050405020304" pitchFamily="18" charset="0"/>
                <a:cs typeface="Times New Roman" panose="02020603050405020304" pitchFamily="18" charset="0"/>
              </a:rPr>
              <a:t>crucial </a:t>
            </a:r>
            <a:r>
              <a:rPr lang="en-US" dirty="0">
                <a:latin typeface="Times New Roman" panose="02020603050405020304" pitchFamily="18" charset="0"/>
                <a:cs typeface="Times New Roman" panose="02020603050405020304" pitchFamily="18" charset="0"/>
              </a:rPr>
              <a:t>for many rural communities across the state.  </a:t>
            </a:r>
          </a:p>
          <a:p>
            <a:pPr defTabSz="975660">
              <a:defRPr/>
            </a:pPr>
            <a:endParaRPr lang="en-US" dirty="0">
              <a:latin typeface="Times New Roman" panose="02020603050405020304" pitchFamily="18" charset="0"/>
              <a:cs typeface="Times New Roman" panose="02020603050405020304" pitchFamily="18" charset="0"/>
            </a:endParaRPr>
          </a:p>
          <a:p>
            <a:pPr defTabSz="975660">
              <a:defRPr/>
            </a:pPr>
            <a:r>
              <a:rPr lang="en-US" dirty="0">
                <a:latin typeface="Times New Roman" panose="02020603050405020304" pitchFamily="18" charset="0"/>
                <a:cs typeface="Times New Roman" panose="02020603050405020304" pitchFamily="18" charset="0"/>
              </a:rPr>
              <a:t>Sources: Kemble et al, 2012; MDNR, 2017; Dukes and Mooney, 1999;</a:t>
            </a:r>
            <a:r>
              <a:rPr lang="en-US" dirty="0" smtClean="0"/>
              <a:t> Huff, A. and A. Thomas, 2014</a:t>
            </a:r>
            <a:r>
              <a:rPr lang="en-US" baseline="0" dirty="0" smtClean="0"/>
              <a:t> (</a:t>
            </a:r>
            <a:r>
              <a:rPr lang="en-US" dirty="0" smtClean="0"/>
              <a:t>Lake Superior Climate Change Impacts and Adaptation. Prepared for the Lake Superior </a:t>
            </a:r>
            <a:r>
              <a:rPr lang="en-US" dirty="0" err="1" smtClean="0"/>
              <a:t>Lakewide</a:t>
            </a:r>
            <a:r>
              <a:rPr lang="en-US" dirty="0" smtClean="0"/>
              <a:t> Action and Management Plan – Superior Work Group)</a:t>
            </a:r>
          </a:p>
          <a:p>
            <a:pPr defTabSz="975660">
              <a:defRPr/>
            </a:pPr>
            <a:endParaRPr lang="en-US" dirty="0">
              <a:latin typeface="Times New Roman" panose="02020603050405020304" pitchFamily="18" charset="0"/>
              <a:cs typeface="Times New Roman" panose="02020603050405020304" pitchFamily="18" charset="0"/>
            </a:endParaRPr>
          </a:p>
          <a:p>
            <a:pPr defTabSz="975660">
              <a:defRPr/>
            </a:pPr>
            <a:r>
              <a:rPr lang="en-US" dirty="0">
                <a:latin typeface="Times New Roman" panose="02020603050405020304" pitchFamily="18" charset="0"/>
                <a:cs typeface="Times New Roman" panose="02020603050405020304" pitchFamily="18" charset="0"/>
              </a:rPr>
              <a:t>Photo source: U.S. Fish and Wildlife Service </a:t>
            </a:r>
            <a:r>
              <a:rPr lang="en-US" u="sng" dirty="0">
                <a:latin typeface="Times New Roman" panose="02020603050405020304" pitchFamily="18" charset="0"/>
                <a:cs typeface="Times New Roman" panose="02020603050405020304" pitchFamily="18" charset="0"/>
                <a:hlinkClick r:id="rId3"/>
              </a:rPr>
              <a:t>http://www.100thmeridian.org/photobank</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44</a:t>
            </a:fld>
            <a:endParaRPr lang="en-US" dirty="0"/>
          </a:p>
        </p:txBody>
      </p:sp>
    </p:spTree>
    <p:extLst>
      <p:ext uri="{BB962C8B-B14F-4D97-AF65-F5344CB8AC3E}">
        <p14:creationId xmlns:p14="http://schemas.microsoft.com/office/powerpoint/2010/main" val="728753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final section covers</a:t>
            </a:r>
            <a:r>
              <a:rPr lang="en-US" altLang="en-US" baseline="0" dirty="0" smtClean="0"/>
              <a:t> Public health and individual </a:t>
            </a:r>
            <a:r>
              <a:rPr lang="en-US" altLang="en-US" b="0" baseline="0" dirty="0" smtClean="0"/>
              <a:t>strategies that address water quality and quantity issues related to our changing climate. </a:t>
            </a:r>
            <a:endParaRPr lang="en-US" alt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1005621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Green infrastructure uses vegetation and soil to manage rainwater where it falls. By weaving natural processes into the built environment, green infrastructure provides not only </a:t>
            </a:r>
            <a:r>
              <a:rPr lang="en-US" dirty="0" err="1" smtClean="0"/>
              <a:t>stormwater</a:t>
            </a:r>
            <a:r>
              <a:rPr lang="en-US" dirty="0" smtClean="0"/>
              <a:t> management, but also flood mitigation, air quality management, and much more.</a:t>
            </a:r>
          </a:p>
          <a:p>
            <a:pPr>
              <a:defRPr/>
            </a:pPr>
            <a:r>
              <a:rPr lang="en-US" dirty="0" smtClean="0"/>
              <a:t>Strategies for green infrastructure include </a:t>
            </a:r>
          </a:p>
          <a:p>
            <a:pPr marL="174708" indent="-174708">
              <a:buFont typeface="Arial" pitchFamily="34" charset="0"/>
              <a:buChar char="•"/>
              <a:defRPr/>
            </a:pPr>
            <a:r>
              <a:rPr lang="en-US" dirty="0" smtClean="0"/>
              <a:t>Increasing water storage (such as, retention ponds and wetlands) </a:t>
            </a:r>
          </a:p>
          <a:p>
            <a:pPr marL="174708" indent="-174708">
              <a:buFont typeface="Arial" pitchFamily="34" charset="0"/>
              <a:buChar char="•"/>
              <a:defRPr/>
            </a:pPr>
            <a:r>
              <a:rPr lang="en-US" dirty="0" smtClean="0"/>
              <a:t>Increasing pervious surfaces (such as, rain gardens and pervious pavers) to increase infiltration and reduce flooding.</a:t>
            </a:r>
          </a:p>
          <a:p>
            <a:pPr>
              <a:defRPr/>
            </a:pPr>
            <a:endParaRPr lang="en-US" dirty="0" smtClean="0"/>
          </a:p>
          <a:p>
            <a:pPr>
              <a:defRPr/>
            </a:pPr>
            <a:r>
              <a:rPr lang="en-US" dirty="0" smtClean="0"/>
              <a:t>Sources:</a:t>
            </a:r>
            <a:r>
              <a:rPr lang="en-US" baseline="0" dirty="0" smtClean="0"/>
              <a:t> </a:t>
            </a:r>
            <a:r>
              <a:rPr lang="en-US" dirty="0" smtClean="0"/>
              <a:t>Kessler, 2011; MPCA, 2017</a:t>
            </a:r>
          </a:p>
          <a:p>
            <a:pPr>
              <a:defRPr/>
            </a:pPr>
            <a:r>
              <a:rPr lang="en-US" dirty="0" smtClean="0"/>
              <a:t>Photo source: </a:t>
            </a:r>
            <a:r>
              <a:rPr lang="en-US" dirty="0"/>
              <a:t>The Kestrel Design Group,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2423197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5451">
              <a:spcBef>
                <a:spcPct val="0"/>
              </a:spcBef>
            </a:pPr>
            <a:r>
              <a:rPr lang="en-US" altLang="en-US" dirty="0" smtClean="0"/>
              <a:t>Another strategy for adapting to changes in water quantity is grey infrastructure. Examples of grey infrastructure include increasing capacity of </a:t>
            </a:r>
            <a:r>
              <a:rPr lang="en-US" altLang="en-US" dirty="0" err="1" smtClean="0"/>
              <a:t>stormwater</a:t>
            </a:r>
            <a:r>
              <a:rPr lang="en-US" altLang="en-US" dirty="0" smtClean="0"/>
              <a:t> pipes, storage tanks and wastewater treatment facilities to accommodate larger rain events.</a:t>
            </a:r>
          </a:p>
          <a:p>
            <a:pPr defTabSz="975451">
              <a:spcBef>
                <a:spcPct val="0"/>
              </a:spcBef>
            </a:pPr>
            <a:endParaRPr lang="en-US" altLang="en-US" dirty="0" smtClean="0"/>
          </a:p>
          <a:p>
            <a:pPr defTabSz="975451">
              <a:spcBef>
                <a:spcPct val="0"/>
              </a:spcBef>
            </a:pPr>
            <a:r>
              <a:rPr lang="en-US" altLang="en-US" dirty="0" smtClean="0"/>
              <a:t>Photo source:</a:t>
            </a:r>
            <a:r>
              <a:rPr lang="en-US" altLang="en-US" baseline="0" dirty="0" smtClean="0"/>
              <a:t> Water &amp; Wastes Digest. Available online: </a:t>
            </a:r>
            <a:r>
              <a:rPr lang="en-US" u="sng" dirty="0">
                <a:hlinkClick r:id="rId3"/>
              </a:rPr>
              <a:t>http://www.wwdmag.com/sites/wwdmag.com/files/12.14%20pipes-1197632-1280x960.jpg?1481811313</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3857977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Often</a:t>
            </a:r>
            <a:r>
              <a:rPr lang="en-US" baseline="0" dirty="0" smtClean="0"/>
              <a:t> times, the opportunity lies in a combined approach that leverages both green and grey infrastructure strategies. </a:t>
            </a:r>
            <a:r>
              <a:rPr lang="en-US" dirty="0" smtClean="0"/>
              <a:t>The chart on this slide illustrates how change in land cover, vegetation and impervious surfaces affect the ability of water to infiltrate into the ground and how much water runs off. Moving from the top left to the bottom right, as vegetation is reduced and roads and buildings increase, less and less water is infiltrated and more is shed via runoff.</a:t>
            </a:r>
          </a:p>
          <a:p>
            <a:pPr>
              <a:defRPr/>
            </a:pPr>
            <a:endParaRPr lang="en-US" dirty="0" smtClean="0"/>
          </a:p>
          <a:p>
            <a:pPr>
              <a:defRPr/>
            </a:pPr>
            <a:r>
              <a:rPr lang="en-US" dirty="0" smtClean="0"/>
              <a:t>This shift introduces a challenge,</a:t>
            </a:r>
            <a:r>
              <a:rPr lang="en-US" baseline="0" dirty="0" smtClean="0"/>
              <a:t> where space is at a premium, and the most effective strategy entails utilizing a</a:t>
            </a:r>
            <a:r>
              <a:rPr lang="en-US" dirty="0" smtClean="0"/>
              <a:t> combination of green and grey </a:t>
            </a:r>
            <a:r>
              <a:rPr lang="en-US" dirty="0" err="1" smtClean="0"/>
              <a:t>stormwater</a:t>
            </a:r>
            <a:r>
              <a:rPr lang="en-US" dirty="0" smtClean="0"/>
              <a:t> management solutions. These could include:</a:t>
            </a:r>
          </a:p>
          <a:p>
            <a:pPr marL="548809" indent="-548809">
              <a:buFont typeface="+mj-lt"/>
              <a:buAutoNum type="arabicPeriod"/>
              <a:defRPr/>
            </a:pPr>
            <a:r>
              <a:rPr lang="en-US" dirty="0" smtClean="0"/>
              <a:t>Protecting natural drainage patterns, watersheds and water bodies,</a:t>
            </a:r>
          </a:p>
          <a:p>
            <a:pPr marL="548809" indent="-548809">
              <a:buFont typeface="+mj-lt"/>
              <a:buAutoNum type="arabicPeriod"/>
              <a:defRPr/>
            </a:pPr>
            <a:r>
              <a:rPr lang="en-US" dirty="0" smtClean="0"/>
              <a:t>Infiltrating and collecting water,</a:t>
            </a:r>
          </a:p>
          <a:p>
            <a:pPr marL="548809" indent="-548809">
              <a:buFont typeface="+mj-lt"/>
              <a:buAutoNum type="arabicPeriod"/>
              <a:defRPr/>
            </a:pPr>
            <a:r>
              <a:rPr lang="en-US" dirty="0" smtClean="0"/>
              <a:t>Planting native, drought-resistant plants,</a:t>
            </a:r>
          </a:p>
          <a:p>
            <a:pPr marL="548809" indent="-548809">
              <a:buFont typeface="+mj-lt"/>
              <a:buAutoNum type="arabicPeriod"/>
              <a:defRPr/>
            </a:pPr>
            <a:r>
              <a:rPr lang="en-US" dirty="0" smtClean="0"/>
              <a:t>Conserving water, for example by installing low</a:t>
            </a:r>
            <a:r>
              <a:rPr lang="en-US" baseline="0" dirty="0" smtClean="0"/>
              <a:t> to no </a:t>
            </a:r>
            <a:r>
              <a:rPr lang="en-US" dirty="0" smtClean="0"/>
              <a:t>irrigation plantings,</a:t>
            </a:r>
            <a:r>
              <a:rPr lang="en-US" baseline="0" dirty="0" smtClean="0"/>
              <a:t> and</a:t>
            </a:r>
            <a:endParaRPr lang="en-US" dirty="0" smtClean="0"/>
          </a:p>
          <a:p>
            <a:pPr marL="548809" indent="-548809">
              <a:buFont typeface="+mj-lt"/>
              <a:buAutoNum type="arabicPeriod"/>
              <a:defRPr/>
            </a:pPr>
            <a:r>
              <a:rPr lang="en-US" dirty="0" smtClean="0"/>
              <a:t>Reusing water</a:t>
            </a:r>
          </a:p>
          <a:p>
            <a:pPr>
              <a:defRPr/>
            </a:pPr>
            <a:endParaRPr lang="en-US" dirty="0" smtClean="0"/>
          </a:p>
          <a:p>
            <a:pPr>
              <a:defRPr/>
            </a:pPr>
            <a:endParaRPr lang="en-US" dirty="0" smtClean="0"/>
          </a:p>
          <a:p>
            <a:pPr>
              <a:defRPr/>
            </a:pPr>
            <a:r>
              <a:rPr lang="en-US" dirty="0" smtClean="0"/>
              <a:t>Source: MDNR, 2011</a:t>
            </a:r>
          </a:p>
          <a:p>
            <a:pPr>
              <a:defRPr/>
            </a:pPr>
            <a:endParaRPr lang="en-US" dirty="0" smtClean="0"/>
          </a:p>
          <a:p>
            <a:pPr>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17696452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Emergency preparedness strategies can include identifying risk of water quality and water quantity issues such as water-borne diseases, flooding, and drought-induced wildfires. This slide provides some resources for more information on preparing for floods and extreme weather events.</a:t>
            </a:r>
          </a:p>
          <a:p>
            <a:pPr>
              <a:defRPr/>
            </a:pPr>
            <a:endParaRPr lang="en-US" dirty="0" smtClean="0"/>
          </a:p>
          <a:p>
            <a:pPr>
              <a:defRPr/>
            </a:pPr>
            <a:r>
              <a:rPr lang="en-US" dirty="0" err="1" smtClean="0"/>
              <a:t>MnWARN</a:t>
            </a:r>
            <a:r>
              <a:rPr lang="en-US" dirty="0" smtClean="0"/>
              <a:t>, the Minnesota Water/Wastewater Agency Response Network, is a formal emergency response program in Minnesota whose mission is to promote and support a statewide response to utility emergencies and disasters through mutual assistance for water, wastewater, and </a:t>
            </a:r>
            <a:r>
              <a:rPr lang="en-US" dirty="0" err="1" smtClean="0"/>
              <a:t>stormwater</a:t>
            </a:r>
            <a:r>
              <a:rPr lang="en-US" dirty="0" smtClean="0"/>
              <a:t> utilities in Minnesota. Law enforcement and fire departments have been organized for many years. </a:t>
            </a:r>
            <a:r>
              <a:rPr lang="en-US" dirty="0" err="1" smtClean="0"/>
              <a:t>MnWARN</a:t>
            </a:r>
            <a:r>
              <a:rPr lang="en-US" dirty="0" smtClean="0"/>
              <a:t> is an initiative to organize the water and wastewater professionals to be prepared to respond to water, wastewater, and storm water entities in a professional and timely manner. </a:t>
            </a:r>
            <a:r>
              <a:rPr lang="en-US" dirty="0" err="1" smtClean="0"/>
              <a:t>MnWARN</a:t>
            </a:r>
            <a:r>
              <a:rPr lang="en-US" dirty="0" smtClean="0"/>
              <a:t> assists members utilities with: </a:t>
            </a:r>
          </a:p>
          <a:p>
            <a:pPr>
              <a:buFont typeface="Arial" pitchFamily="34" charset="0"/>
              <a:buChar char="•"/>
              <a:defRPr/>
            </a:pPr>
            <a:r>
              <a:rPr lang="en-US" dirty="0" smtClean="0"/>
              <a:t>Emergency assessment, emergency response, and recovery.</a:t>
            </a:r>
          </a:p>
          <a:p>
            <a:pPr>
              <a:buFont typeface="Arial" pitchFamily="34" charset="0"/>
              <a:buChar char="•"/>
              <a:defRPr/>
            </a:pPr>
            <a:r>
              <a:rPr lang="en-US" dirty="0" smtClean="0"/>
              <a:t>Mutual Aid Agreement for sharing emergency resources with members.</a:t>
            </a:r>
          </a:p>
          <a:p>
            <a:pPr>
              <a:buFont typeface="Arial" pitchFamily="34" charset="0"/>
              <a:buChar char="•"/>
              <a:defRPr/>
            </a:pPr>
            <a:r>
              <a:rPr lang="en-US" dirty="0" smtClean="0"/>
              <a:t>Resources to help recover from a disaster.</a:t>
            </a:r>
          </a:p>
          <a:p>
            <a:pPr>
              <a:buFont typeface="Arial" pitchFamily="34" charset="0"/>
              <a:buChar char="•"/>
              <a:defRPr/>
            </a:pPr>
            <a:r>
              <a:rPr lang="en-US" dirty="0" smtClean="0"/>
              <a:t>Emergency contact network.</a:t>
            </a:r>
          </a:p>
          <a:p>
            <a:pPr>
              <a:buFont typeface="Arial" pitchFamily="34" charset="0"/>
              <a:buChar char="•"/>
              <a:defRPr/>
            </a:pPr>
            <a:r>
              <a:rPr lang="en-US" dirty="0" smtClean="0"/>
              <a:t>Voluntary participation. </a:t>
            </a:r>
          </a:p>
          <a:p>
            <a:pPr>
              <a:defRPr/>
            </a:pPr>
            <a:endParaRPr lang="en-US" dirty="0" smtClean="0"/>
          </a:p>
          <a:p>
            <a:pPr>
              <a:defRPr/>
            </a:pPr>
            <a:r>
              <a:rPr lang="en-US" dirty="0" smtClean="0"/>
              <a:t>The Minnesota Pollution Control Agency (MPCA) provides resources for preparing for and repairing after a flood. Preparation strategies for citizens include storage of hazardous household materials, preparing heating oil tanks, drinking water well contamination, and asbestos. Strategies for after a flood include guidance cleanup for basements, oil, sewage-soaked debris, fuel oil tanks and septic systems. Preparation strategies for businesses include guidance for manure-storage facilities, underground and aboveground storage tanks, industrial hazardous wastes (storage and disposal), and wastewater treatment facilities. </a:t>
            </a:r>
          </a:p>
          <a:p>
            <a:pPr>
              <a:defRPr/>
            </a:pPr>
            <a:endParaRPr lang="en-US" b="1" dirty="0" smtClean="0"/>
          </a:p>
          <a:p>
            <a:pPr>
              <a:defRPr/>
            </a:pPr>
            <a:r>
              <a:rPr lang="en-US" dirty="0" smtClean="0"/>
              <a:t>The Minnesota Department of Health (MDH) provides resources on protecting private wells from floods and preventing water-borne disease outbreaks from contaminated water sources. One example: The MDH Public Health Laboratory (PHL) shipped 1,950 well water test kits to areas impacted by the June 2012 flooding in Aitkin, Carlton, Lake, Pine, and St. Louis counties. MDH Staff also distributed 50 sample kits at Disaster Recovery Centers held on July 6-9, 2012. As of July 20, 2012, 444 samples were received and analyzed by the MDH PHL. Approximately 38% of the samples analyzed were positive for coliform bacteria and 8% of the analyzed samples were positive for e-coli. MDH Well Management staff contacted well owners if the samples tested positive to discuss the results and next steps. MDH PHL staff contacted well owners with negative results, so all well owners who sent in samples received confirmation of test results.</a:t>
            </a:r>
          </a:p>
          <a:p>
            <a:pPr>
              <a:defRPr/>
            </a:pPr>
            <a:endParaRPr lang="en-US" dirty="0" smtClean="0"/>
          </a:p>
          <a:p>
            <a:pPr>
              <a:defRPr/>
            </a:pPr>
            <a:r>
              <a:rPr lang="en-US" dirty="0" smtClean="0"/>
              <a:t>The Federal Emergency Management Agency (FEMA) runs the National Flood Insurance Program, the only flood insurance available to homeowners. The link not only describes the program available to homeowners but also provides resources for responding to floods.</a:t>
            </a:r>
          </a:p>
          <a:p>
            <a:pPr>
              <a:defRPr/>
            </a:pPr>
            <a:endParaRPr lang="en-US" dirty="0" smtClean="0"/>
          </a:p>
          <a:p>
            <a:pPr>
              <a:defRPr/>
            </a:pPr>
            <a:r>
              <a:rPr lang="en-US" dirty="0" smtClean="0"/>
              <a:t>Local hazard mitigation plans as well as local emergency operations plans can provide the guidance and opportunity to prepare for floods and other extreme weather events.</a:t>
            </a:r>
          </a:p>
          <a:p>
            <a:pPr>
              <a:defRPr/>
            </a:pPr>
            <a:endParaRPr lang="en-US" dirty="0" smtClean="0"/>
          </a:p>
          <a:p>
            <a:pPr>
              <a:defRPr/>
            </a:pPr>
            <a:r>
              <a:rPr lang="en-US" dirty="0" smtClean="0"/>
              <a:t>Sources:</a:t>
            </a:r>
            <a:r>
              <a:rPr lang="en-US" baseline="0" dirty="0" smtClean="0"/>
              <a:t> </a:t>
            </a:r>
            <a:r>
              <a:rPr lang="en-US" dirty="0" smtClean="0"/>
              <a:t>Kessler, 2011; MPCA, 2017</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95305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Minnesota is a land of water. </a:t>
            </a:r>
          </a:p>
          <a:p>
            <a:pPr eaLnBrk="1" hangingPunct="1">
              <a:spcBef>
                <a:spcPct val="0"/>
              </a:spcBef>
              <a:buFont typeface="Wingdings" panose="05000000000000000000" pitchFamily="2" charset="2"/>
              <a:buNone/>
            </a:pPr>
            <a:r>
              <a:rPr lang="en-US" altLang="en-US" dirty="0" smtClean="0"/>
              <a:t>Water sources include surface water and groundwater.</a:t>
            </a:r>
          </a:p>
          <a:p>
            <a:pPr eaLnBrk="1" hangingPunct="1">
              <a:spcBef>
                <a:spcPct val="0"/>
              </a:spcBef>
              <a:buFont typeface="Wingdings" panose="05000000000000000000" pitchFamily="2" charset="2"/>
              <a:buChar char="§"/>
            </a:pPr>
            <a:r>
              <a:rPr lang="en-US" altLang="en-US" dirty="0" smtClean="0"/>
              <a:t>Minnesota’s surface water resources include 11,842 lakes (greater than 10 acres), over 69,000 miles of rivers and streams, and over 10.6 million acres of wetlands</a:t>
            </a:r>
          </a:p>
          <a:p>
            <a:pPr eaLnBrk="1" hangingPunct="1">
              <a:spcBef>
                <a:spcPct val="0"/>
              </a:spcBef>
              <a:buFont typeface="Wingdings" panose="05000000000000000000" pitchFamily="2" charset="2"/>
              <a:buChar char="§"/>
            </a:pPr>
            <a:r>
              <a:rPr lang="en-US" altLang="en-US" dirty="0" smtClean="0"/>
              <a:t>Minnesota’s groundwater resources include several aquifers across the state supplying about 75% of Minnesota’s drinking water and nearly 90% of the water used for agricultural irrigation.</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The quality and quantity of the water that we use within our state and that leaves our state through rivers, lakes or underground sources is within our control and our responsibility. We should understand how our actions impact both quantity and quality of water to ensure that this vital resource remains abundant and clean.</a:t>
            </a:r>
          </a:p>
          <a:p>
            <a:pPr eaLnBrk="1" hangingPunct="1">
              <a:spcBef>
                <a:spcPct val="0"/>
              </a:spcBef>
              <a:buFont typeface="Wingdings" panose="05000000000000000000" pitchFamily="2" charset="2"/>
              <a:buNone/>
            </a:pPr>
            <a:endParaRPr lang="en-US" altLang="en-US" dirty="0" smtClean="0"/>
          </a:p>
          <a:p>
            <a:pPr eaLnBrk="1" hangingPunct="1">
              <a:spcBef>
                <a:spcPct val="0"/>
              </a:spcBef>
            </a:pPr>
            <a:r>
              <a:rPr lang="en-US" altLang="en-US" dirty="0" smtClean="0"/>
              <a:t>Sources: MDNR, 2016a; University</a:t>
            </a:r>
            <a:r>
              <a:rPr lang="en-US" altLang="en-US" baseline="0" dirty="0" smtClean="0"/>
              <a:t> of Minnesota, 2011</a:t>
            </a:r>
            <a:endParaRPr lang="en-US" altLang="en-US" dirty="0" smtClean="0"/>
          </a:p>
          <a:p>
            <a:pPr eaLnBrk="1" hangingPunct="1">
              <a:spcBef>
                <a:spcPct val="0"/>
              </a:spcBef>
            </a:pPr>
            <a:r>
              <a:rPr lang="en-US" altLang="en-US" dirty="0" smtClean="0"/>
              <a:t>Image source: University of Minnesota, 2011</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3673903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spcBef>
                <a:spcPct val="0"/>
              </a:spcBef>
            </a:pPr>
            <a:r>
              <a:rPr lang="en-US" altLang="en-US" dirty="0" smtClean="0"/>
              <a:t>Public health strategies for dealing with contaminated water include the following:</a:t>
            </a:r>
          </a:p>
          <a:p>
            <a:pPr defTabSz="930156">
              <a:spcBef>
                <a:spcPct val="0"/>
              </a:spcBef>
              <a:buFont typeface="Wingdings" panose="05000000000000000000" pitchFamily="2" charset="2"/>
              <a:buChar char="§"/>
            </a:pPr>
            <a:r>
              <a:rPr lang="en-US" altLang="en-US" dirty="0" smtClean="0"/>
              <a:t>Drink bottled water during and/or after a flood or outbreak if community</a:t>
            </a:r>
            <a:r>
              <a:rPr lang="en-US" altLang="en-US" baseline="0" dirty="0" smtClean="0"/>
              <a:t> members </a:t>
            </a:r>
            <a:r>
              <a:rPr lang="en-US" altLang="en-US" dirty="0" smtClean="0"/>
              <a:t>rely on a private well</a:t>
            </a:r>
          </a:p>
          <a:p>
            <a:pPr defTabSz="930156">
              <a:spcBef>
                <a:spcPct val="0"/>
              </a:spcBef>
              <a:buFont typeface="Wingdings" panose="05000000000000000000" pitchFamily="2" charset="2"/>
              <a:buChar char="§"/>
            </a:pPr>
            <a:r>
              <a:rPr lang="en-US" altLang="en-US" dirty="0" smtClean="0"/>
              <a:t>Get private well tested </a:t>
            </a:r>
          </a:p>
          <a:p>
            <a:pPr lvl="1" defTabSz="930156">
              <a:spcBef>
                <a:spcPct val="0"/>
              </a:spcBef>
              <a:buFont typeface="Wingdings" panose="05000000000000000000" pitchFamily="2" charset="2"/>
              <a:buChar char="§"/>
            </a:pPr>
            <a:r>
              <a:rPr lang="en-US" altLang="en-US" dirty="0" smtClean="0">
                <a:hlinkClick r:id="rId3"/>
              </a:rPr>
              <a:t>http://www.health.state.mn.us/divs/eh/wells/waterquality/index.html</a:t>
            </a:r>
            <a:r>
              <a:rPr lang="en-US" altLang="en-US" dirty="0" smtClean="0"/>
              <a:t> </a:t>
            </a:r>
          </a:p>
          <a:p>
            <a:pPr defTabSz="930156">
              <a:spcBef>
                <a:spcPct val="0"/>
              </a:spcBef>
              <a:buFont typeface="Wingdings" panose="05000000000000000000" pitchFamily="2" charset="2"/>
              <a:buChar char="§"/>
            </a:pPr>
            <a:r>
              <a:rPr lang="en-US" altLang="en-US" dirty="0" smtClean="0"/>
              <a:t>Treat contaminated water</a:t>
            </a:r>
          </a:p>
          <a:p>
            <a:pPr lvl="1" defTabSz="930156">
              <a:spcBef>
                <a:spcPct val="0"/>
              </a:spcBef>
              <a:buFont typeface="Wingdings" panose="05000000000000000000" pitchFamily="2" charset="2"/>
              <a:buChar char="§"/>
            </a:pPr>
            <a:r>
              <a:rPr lang="en-US" altLang="en-US" dirty="0" smtClean="0">
                <a:hlinkClick r:id="rId4"/>
              </a:rPr>
              <a:t>http://www.health.state.mn.us/divs/eh/wells/waterquality/disinfection.html</a:t>
            </a:r>
            <a:r>
              <a:rPr lang="en-US" altLang="en-US" dirty="0" smtClean="0"/>
              <a:t> </a:t>
            </a:r>
          </a:p>
          <a:p>
            <a:pPr defTabSz="930156">
              <a:spcBef>
                <a:spcPct val="0"/>
              </a:spcBef>
              <a:buFont typeface="Wingdings" panose="05000000000000000000" pitchFamily="2" charset="2"/>
              <a:buChar char="§"/>
            </a:pPr>
            <a:r>
              <a:rPr lang="en-US" altLang="en-US" dirty="0" smtClean="0"/>
              <a:t>Seek information on beaches prior to swimming and avoid visibly contaminated waters. MDH oversees the Minnesota Lake Superior Beach Monitoring Program for 41 beaches along the north shore of Lake Superior. Many local public health departments monitor beach water quality. MDH maintains a listing of contact information for county/city local health departments in Minnesota.</a:t>
            </a:r>
          </a:p>
          <a:p>
            <a:pPr lvl="1" defTabSz="930156">
              <a:spcBef>
                <a:spcPct val="0"/>
              </a:spcBef>
              <a:buFont typeface="Wingdings" panose="05000000000000000000" pitchFamily="2" charset="2"/>
              <a:buChar char="§"/>
            </a:pPr>
            <a:r>
              <a:rPr lang="en-US" altLang="en-US" dirty="0" smtClean="0"/>
              <a:t>Beach info: </a:t>
            </a:r>
            <a:r>
              <a:rPr lang="en-US" altLang="en-US" dirty="0" smtClean="0">
                <a:hlinkClick r:id="rId5"/>
              </a:rPr>
              <a:t>http://www.health.state.mn.us/divs/eh/beaches/index.html</a:t>
            </a:r>
            <a:r>
              <a:rPr lang="en-US" altLang="en-US" dirty="0" smtClean="0"/>
              <a:t> </a:t>
            </a:r>
          </a:p>
          <a:p>
            <a:pPr lvl="1" defTabSz="930156">
              <a:spcBef>
                <a:spcPct val="0"/>
              </a:spcBef>
              <a:buFont typeface="Wingdings" panose="05000000000000000000" pitchFamily="2" charset="2"/>
              <a:buChar char="§"/>
            </a:pPr>
            <a:r>
              <a:rPr lang="en-US" altLang="en-US" dirty="0" smtClean="0"/>
              <a:t>Blue-green algae: </a:t>
            </a:r>
            <a:r>
              <a:rPr lang="en-US" altLang="en-US" u="sng" dirty="0" smtClean="0">
                <a:hlinkClick r:id="rId6"/>
              </a:rPr>
              <a:t>http://</a:t>
            </a:r>
            <a:r>
              <a:rPr lang="en-US" altLang="en-US" u="sng" dirty="0" smtClean="0"/>
              <a:t>http://www.health.state.mn.us/divs/idepc/diseases/hab/index.html</a:t>
            </a:r>
            <a:endParaRPr lang="en-US" altLang="en-US" dirty="0" smtClean="0"/>
          </a:p>
          <a:p>
            <a:pPr defTabSz="930156">
              <a:spcBef>
                <a:spcPct val="0"/>
              </a:spcBef>
              <a:buFont typeface="Wingdings" panose="05000000000000000000" pitchFamily="2" charset="2"/>
              <a:buChar char="§"/>
            </a:pPr>
            <a:r>
              <a:rPr lang="en-US" altLang="en-US" dirty="0" smtClean="0"/>
              <a:t>Track fish consumption advisories</a:t>
            </a:r>
          </a:p>
          <a:p>
            <a:pPr lvl="1" defTabSz="930156">
              <a:spcBef>
                <a:spcPct val="0"/>
              </a:spcBef>
              <a:buFont typeface="Wingdings" panose="05000000000000000000" pitchFamily="2" charset="2"/>
              <a:buChar char="§"/>
            </a:pPr>
            <a:r>
              <a:rPr lang="en-US" altLang="en-US" dirty="0" smtClean="0">
                <a:hlinkClick r:id="rId7"/>
              </a:rPr>
              <a:t>http://www.health.state.mn.us/divs/eh/fish/</a:t>
            </a:r>
            <a:r>
              <a:rPr lang="en-US" altLang="en-US" dirty="0" smtClean="0"/>
              <a:t> </a:t>
            </a:r>
          </a:p>
          <a:p>
            <a:pPr defTabSz="930156">
              <a:spcBef>
                <a:spcPct val="0"/>
              </a:spcBef>
            </a:pPr>
            <a:endParaRPr lang="en-US" altLang="en-US" dirty="0" smtClean="0"/>
          </a:p>
          <a:p>
            <a:pPr defTabSz="930156">
              <a:spcBef>
                <a:spcPct val="0"/>
              </a:spcBef>
            </a:pPr>
            <a:r>
              <a:rPr lang="en-US" altLang="en-US" dirty="0" smtClean="0"/>
              <a:t>MDH, MDNR and MPCA all actively work to reduce contaminants, improve water quality, and notify public about potential outbreaks and activate public health response</a:t>
            </a:r>
          </a:p>
          <a:p>
            <a:pPr defTabSz="930156">
              <a:spcBef>
                <a:spcPct val="0"/>
              </a:spcBef>
            </a:pPr>
            <a:endParaRPr lang="en-US" altLang="en-US" dirty="0" smtClean="0"/>
          </a:p>
          <a:p>
            <a:pPr defTabSz="930156">
              <a:spcBef>
                <a:spcPct val="0"/>
              </a:spcBef>
            </a:pPr>
            <a:r>
              <a:rPr lang="en-US" altLang="en-US" dirty="0" smtClean="0"/>
              <a:t>MDH Programs</a:t>
            </a:r>
            <a:r>
              <a:rPr lang="en-US" altLang="en-US" baseline="0" dirty="0" smtClean="0"/>
              <a:t> include s</a:t>
            </a:r>
            <a:r>
              <a:rPr lang="en-US" altLang="en-US" dirty="0" smtClean="0"/>
              <a:t>ource water protection, drinking water protection, well construction and well sealing, fish consumption advisories, and</a:t>
            </a:r>
            <a:r>
              <a:rPr lang="en-US" altLang="en-US" baseline="0" dirty="0" smtClean="0"/>
              <a:t> others</a:t>
            </a:r>
            <a:r>
              <a:rPr lang="en-US" altLang="en-US" dirty="0" smtClean="0"/>
              <a:t>. </a:t>
            </a:r>
          </a:p>
          <a:p>
            <a:pPr defTabSz="930156">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19849162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smtClean="0"/>
              <a:t>We</a:t>
            </a:r>
            <a:r>
              <a:rPr lang="en-US" baseline="0" dirty="0" smtClean="0"/>
              <a:t> as i</a:t>
            </a:r>
            <a:r>
              <a:rPr lang="en-US" dirty="0" smtClean="0"/>
              <a:t>ndividuals can play</a:t>
            </a:r>
            <a:r>
              <a:rPr lang="en-US" baseline="0" dirty="0" smtClean="0"/>
              <a:t> many roles in mitigating and </a:t>
            </a:r>
            <a:r>
              <a:rPr lang="en-US" b="0" dirty="0" smtClean="0"/>
              <a:t>adapting</a:t>
            </a:r>
            <a:r>
              <a:rPr lang="en-US" dirty="0" smtClean="0"/>
              <a:t> to</a:t>
            </a:r>
            <a:r>
              <a:rPr lang="en-US" baseline="0" dirty="0" smtClean="0"/>
              <a:t> </a:t>
            </a:r>
            <a:r>
              <a:rPr lang="en-US" dirty="0" smtClean="0"/>
              <a:t>climate change. The next slides list </a:t>
            </a:r>
            <a:r>
              <a:rPr lang="en-US" baseline="0" dirty="0" smtClean="0"/>
              <a:t>actions each of us can take to make a difference.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2644618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Energy production is one of the </a:t>
            </a:r>
            <a:r>
              <a:rPr lang="en-US" b="1" dirty="0"/>
              <a:t>big three contributors </a:t>
            </a:r>
            <a:r>
              <a:rPr lang="en-US" dirty="0"/>
              <a:t>to our changing climate because burning oil, coal, and natural gas to generate electric power puts a lot of GHGs into the air. </a:t>
            </a:r>
          </a:p>
          <a:p>
            <a:pPr defTabSz="949478">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2360796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As </a:t>
            </a:r>
            <a:r>
              <a:rPr lang="en-US" dirty="0"/>
              <a:t>individuals, we can each reduce the amount of GHG emissions we cause in a number of </a:t>
            </a:r>
            <a:r>
              <a:rPr lang="en-US" dirty="0" smtClean="0"/>
              <a:t>ways, </a:t>
            </a:r>
            <a:r>
              <a:rPr lang="en-US" dirty="0"/>
              <a:t>like using less energy to heat or cool </a:t>
            </a:r>
            <a:r>
              <a:rPr lang="en-US" dirty="0" smtClean="0"/>
              <a:t>our homes; </a:t>
            </a:r>
            <a:r>
              <a:rPr lang="en-US" dirty="0"/>
              <a:t>using energy-efficient appliances and light bulbs; and </a:t>
            </a:r>
            <a:r>
              <a:rPr lang="en-US" dirty="0" smtClean="0"/>
              <a:t>reducing,</a:t>
            </a:r>
            <a:r>
              <a:rPr lang="en-US" baseline="0" dirty="0" smtClean="0"/>
              <a:t> </a:t>
            </a:r>
            <a:r>
              <a:rPr lang="en-US" dirty="0" smtClean="0"/>
              <a:t>reusing,</a:t>
            </a:r>
            <a:r>
              <a:rPr lang="en-US" baseline="0" dirty="0" smtClean="0"/>
              <a:t> and/or </a:t>
            </a:r>
            <a:r>
              <a:rPr lang="en-US" dirty="0" smtClean="0"/>
              <a:t>recycling </a:t>
            </a:r>
            <a:r>
              <a:rPr lang="en-US" dirty="0"/>
              <a:t>what we buy and </a:t>
            </a:r>
            <a:r>
              <a:rPr lang="en-US" dirty="0" smtClean="0"/>
              <a:t>what we use </a:t>
            </a:r>
            <a:r>
              <a:rPr lang="en-US" dirty="0"/>
              <a:t>on a daily basis. </a:t>
            </a:r>
          </a:p>
          <a:p>
            <a:pPr lvl="0"/>
            <a:endParaRPr lang="en-US" dirty="0"/>
          </a:p>
          <a:p>
            <a:pPr lvl="0"/>
            <a:r>
              <a:rPr lang="en-US" b="1" dirty="0"/>
              <a:t>However</a:t>
            </a:r>
            <a:r>
              <a:rPr lang="en-US" dirty="0"/>
              <a:t>, what is </a:t>
            </a:r>
            <a:r>
              <a:rPr lang="en-US" b="1" dirty="0"/>
              <a:t>really</a:t>
            </a:r>
            <a:r>
              <a:rPr lang="en-US" dirty="0"/>
              <a:t> </a:t>
            </a:r>
            <a:r>
              <a:rPr lang="en-US" b="1" dirty="0"/>
              <a:t>going to make a difference </a:t>
            </a:r>
            <a:r>
              <a:rPr lang="en-US" dirty="0"/>
              <a:t>is having </a:t>
            </a:r>
            <a:r>
              <a:rPr lang="en-US" b="1" dirty="0"/>
              <a:t>all of us rely more </a:t>
            </a:r>
            <a:r>
              <a:rPr lang="en-US" dirty="0"/>
              <a:t>on renewable energy sources like </a:t>
            </a:r>
            <a:r>
              <a:rPr lang="en-US" dirty="0" smtClean="0"/>
              <a:t>solar and wind, </a:t>
            </a:r>
            <a:r>
              <a:rPr lang="en-US" b="1" dirty="0"/>
              <a:t>and less </a:t>
            </a:r>
            <a:r>
              <a:rPr lang="en-US" dirty="0"/>
              <a:t>on fossil fuel energy sources like oil, coal, and natural gas. As individuals, we can support public and private sector </a:t>
            </a:r>
            <a:r>
              <a:rPr lang="en-US" dirty="0" smtClean="0"/>
              <a:t>policies</a:t>
            </a:r>
            <a:r>
              <a:rPr lang="en-US" baseline="0" dirty="0" smtClean="0"/>
              <a:t> </a:t>
            </a:r>
            <a:r>
              <a:rPr lang="en-US" dirty="0" smtClean="0"/>
              <a:t>that </a:t>
            </a:r>
            <a:r>
              <a:rPr lang="en-US" dirty="0"/>
              <a:t>lead to more renewable energy production. A policy example is Minnesota’s Next Generation Energy Act of </a:t>
            </a:r>
            <a:r>
              <a:rPr lang="en-US" dirty="0" smtClean="0"/>
              <a:t>2007,</a:t>
            </a:r>
            <a:r>
              <a:rPr lang="en-US" baseline="0" dirty="0" smtClean="0"/>
              <a:t> which </a:t>
            </a:r>
            <a:r>
              <a:rPr lang="en-US" dirty="0" smtClean="0"/>
              <a:t>has </a:t>
            </a:r>
            <a:r>
              <a:rPr lang="en-US" dirty="0"/>
              <a:t>achievable GHG reduction targets </a:t>
            </a:r>
            <a:r>
              <a:rPr lang="en-US" dirty="0" smtClean="0"/>
              <a:t>for the Year </a:t>
            </a:r>
            <a:r>
              <a:rPr lang="en-US" dirty="0"/>
              <a:t>2025 and beyond. </a:t>
            </a:r>
          </a:p>
          <a:p>
            <a:pPr defTabSz="94947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53</a:t>
            </a:fld>
            <a:endParaRPr lang="en-US" dirty="0"/>
          </a:p>
        </p:txBody>
      </p:sp>
    </p:spTree>
    <p:extLst>
      <p:ext uri="{BB962C8B-B14F-4D97-AF65-F5344CB8AC3E}">
        <p14:creationId xmlns:p14="http://schemas.microsoft.com/office/powerpoint/2010/main" val="1836705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Transportation is the </a:t>
            </a:r>
            <a:r>
              <a:rPr lang="en-US" b="1" dirty="0"/>
              <a:t>second big contributor </a:t>
            </a:r>
            <a:r>
              <a:rPr lang="en-US" dirty="0"/>
              <a:t>to our changing climate because burning fuel to power vehicles emits a lot of GHGs into the air</a:t>
            </a:r>
            <a:r>
              <a:rPr lang="en-US" dirty="0" smtClean="0"/>
              <a: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4135945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We each can reduce </a:t>
            </a:r>
            <a:r>
              <a:rPr lang="en-US" dirty="0"/>
              <a:t>the amount of GHG emissions we cause by using transportation </a:t>
            </a:r>
            <a:r>
              <a:rPr lang="en-US" dirty="0" smtClean="0"/>
              <a:t>options </a:t>
            </a:r>
            <a:r>
              <a:rPr lang="en-US" dirty="0"/>
              <a:t>that burn less gasoline or diesel fuel like walking, biking, using transit, </a:t>
            </a:r>
            <a:r>
              <a:rPr lang="en-US" dirty="0" smtClean="0"/>
              <a:t>and carpooling or telecommuting </a:t>
            </a:r>
            <a:r>
              <a:rPr lang="en-US" dirty="0"/>
              <a:t>when possible. Another option would be to drive an electric </a:t>
            </a:r>
            <a:r>
              <a:rPr lang="en-US" dirty="0" smtClean="0"/>
              <a:t>car </a:t>
            </a:r>
            <a:r>
              <a:rPr lang="en-US" dirty="0"/>
              <a:t>powered by wind or solar energy. </a:t>
            </a:r>
          </a:p>
          <a:p>
            <a:pPr lvl="0"/>
            <a:endParaRPr lang="en-US" dirty="0"/>
          </a:p>
          <a:p>
            <a:pPr lvl="0"/>
            <a:r>
              <a:rPr lang="en-US" b="1" dirty="0" smtClean="0"/>
              <a:t>But</a:t>
            </a:r>
            <a:r>
              <a:rPr lang="en-US" dirty="0" smtClean="0"/>
              <a:t>, what would </a:t>
            </a:r>
            <a:r>
              <a:rPr lang="en-US" b="1" dirty="0" smtClean="0"/>
              <a:t>really have an impact </a:t>
            </a:r>
            <a:r>
              <a:rPr lang="en-US" dirty="0" smtClean="0"/>
              <a:t>is </a:t>
            </a:r>
            <a:r>
              <a:rPr lang="en-US" dirty="0"/>
              <a:t>if </a:t>
            </a:r>
            <a:r>
              <a:rPr lang="en-US" b="1" dirty="0"/>
              <a:t>we all have more transportation options </a:t>
            </a:r>
            <a:r>
              <a:rPr lang="en-US" dirty="0"/>
              <a:t>that either </a:t>
            </a:r>
            <a:r>
              <a:rPr lang="en-US" b="1" dirty="0"/>
              <a:t>burn less </a:t>
            </a:r>
            <a:r>
              <a:rPr lang="en-US" dirty="0"/>
              <a:t>or </a:t>
            </a:r>
            <a:r>
              <a:rPr lang="en-US" b="1" dirty="0"/>
              <a:t>don’t use any </a:t>
            </a:r>
            <a:r>
              <a:rPr lang="en-US" dirty="0"/>
              <a:t>gasoline or diesel fuel. </a:t>
            </a:r>
            <a:r>
              <a:rPr lang="en-US" dirty="0" smtClean="0"/>
              <a:t>This can be done by supporting public </a:t>
            </a:r>
            <a:r>
              <a:rPr lang="en-US" dirty="0"/>
              <a:t>and private sector policies like increasing </a:t>
            </a:r>
            <a:r>
              <a:rPr lang="en-US" dirty="0" smtClean="0"/>
              <a:t>fuel</a:t>
            </a:r>
            <a:r>
              <a:rPr lang="en-US" baseline="0" dirty="0" smtClean="0"/>
              <a:t> efficiency </a:t>
            </a:r>
            <a:r>
              <a:rPr lang="en-US" dirty="0" smtClean="0"/>
              <a:t>standards</a:t>
            </a:r>
            <a:r>
              <a:rPr lang="en-US" dirty="0"/>
              <a:t>, incentivizing the production and purchase of electric vehicles, building more transit options where sufficient population density exists, and </a:t>
            </a:r>
            <a:r>
              <a:rPr lang="en-US" dirty="0" smtClean="0"/>
              <a:t>adopting </a:t>
            </a:r>
            <a:r>
              <a:rPr lang="en-US" dirty="0"/>
              <a:t>policies that support telecommuting.</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1936569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Agriculture is the </a:t>
            </a:r>
            <a:r>
              <a:rPr lang="en-US" b="1" dirty="0"/>
              <a:t>third big contributor </a:t>
            </a:r>
            <a:r>
              <a:rPr lang="en-US" dirty="0"/>
              <a:t>to GHG emissions because it takes a lot of energy to produce, process, and transport food.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15309298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As </a:t>
            </a:r>
            <a:r>
              <a:rPr lang="en-US" dirty="0"/>
              <a:t>individuals, we can each reduce the amount of GHG emissions we cause by buying more locally grown foods, eating fewer processed foods and less meat, and even growing some of our own food. </a:t>
            </a:r>
          </a:p>
          <a:p>
            <a:pPr lvl="0"/>
            <a:endParaRPr lang="en-US" dirty="0"/>
          </a:p>
          <a:p>
            <a:pPr lvl="0"/>
            <a:r>
              <a:rPr lang="en-US" b="1" dirty="0"/>
              <a:t>However</a:t>
            </a:r>
            <a:r>
              <a:rPr lang="en-US" dirty="0"/>
              <a:t>, what is </a:t>
            </a:r>
            <a:r>
              <a:rPr lang="en-US" b="1" dirty="0"/>
              <a:t>really going to make a difference </a:t>
            </a:r>
            <a:r>
              <a:rPr lang="en-US" dirty="0"/>
              <a:t>is if </a:t>
            </a:r>
            <a:r>
              <a:rPr lang="en-US" b="1" dirty="0"/>
              <a:t>we all have access </a:t>
            </a:r>
            <a:r>
              <a:rPr lang="en-US" dirty="0"/>
              <a:t>to foods that are produced, processed, and transported </a:t>
            </a:r>
            <a:r>
              <a:rPr lang="en-US" b="1" dirty="0"/>
              <a:t>using less energy</a:t>
            </a:r>
            <a:r>
              <a:rPr lang="en-US" dirty="0"/>
              <a:t>. As individuals, we can support public and private sector policies </a:t>
            </a:r>
            <a:r>
              <a:rPr lang="en-US" b="1" dirty="0"/>
              <a:t>that incentivize</a:t>
            </a:r>
            <a:r>
              <a:rPr lang="en-US" dirty="0"/>
              <a:t> foods produced with fewer chemicals, foods that are less processed and closer to their natural state, and foods that are transported shorter distances.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49147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dirty="0"/>
              <a:t>To summarize, </a:t>
            </a:r>
          </a:p>
          <a:p>
            <a:pPr marL="26602">
              <a:defRPr/>
            </a:pPr>
            <a:endParaRPr lang="en-US" sz="1300" dirty="0"/>
          </a:p>
          <a:p>
            <a:pPr marL="465887" indent="-465887">
              <a:lnSpc>
                <a:spcPct val="120000"/>
              </a:lnSpc>
              <a:buClr>
                <a:schemeClr val="accent3"/>
              </a:buClr>
              <a:buFont typeface="Arial" panose="020B0604020202020204" pitchFamily="34" charset="0"/>
              <a:buChar char="•"/>
              <a:defRPr/>
            </a:pPr>
            <a:r>
              <a:rPr lang="en-US" sz="2400" dirty="0"/>
              <a:t>Water has always been an important and abundant resource in Minnesota</a:t>
            </a:r>
          </a:p>
          <a:p>
            <a:pPr marL="465887" indent="-465887">
              <a:lnSpc>
                <a:spcPct val="120000"/>
              </a:lnSpc>
              <a:buClr>
                <a:schemeClr val="accent3"/>
              </a:buClr>
              <a:buFont typeface="Arial" panose="020B0604020202020204" pitchFamily="34" charset="0"/>
              <a:buChar char="•"/>
              <a:defRPr/>
            </a:pPr>
            <a:r>
              <a:rPr lang="en-US" sz="2400" dirty="0"/>
              <a:t>Minnesota’s climate is predicted to change in the future with consequences for water quality and quantity</a:t>
            </a:r>
          </a:p>
          <a:p>
            <a:pPr marL="465887" indent="-465887">
              <a:lnSpc>
                <a:spcPct val="120000"/>
              </a:lnSpc>
              <a:buClr>
                <a:schemeClr val="accent3"/>
              </a:buClr>
              <a:buFont typeface="Arial" panose="020B0604020202020204" pitchFamily="34" charset="0"/>
              <a:buChar char="•"/>
              <a:defRPr/>
            </a:pPr>
            <a:r>
              <a:rPr lang="en-US" sz="2400" dirty="0"/>
              <a:t>There are serious public health issues related to:</a:t>
            </a:r>
          </a:p>
          <a:p>
            <a:pPr marL="1397660" lvl="2" indent="-465887">
              <a:lnSpc>
                <a:spcPct val="120000"/>
              </a:lnSpc>
              <a:buClr>
                <a:schemeClr val="accent3"/>
              </a:buClr>
              <a:buFont typeface="Arial" panose="020B0604020202020204" pitchFamily="34" charset="0"/>
              <a:buChar char="•"/>
              <a:defRPr/>
            </a:pPr>
            <a:r>
              <a:rPr lang="en-US" dirty="0" smtClean="0"/>
              <a:t>Increases in water</a:t>
            </a:r>
          </a:p>
          <a:p>
            <a:pPr marL="1397660" lvl="2" indent="-465887">
              <a:lnSpc>
                <a:spcPct val="120000"/>
              </a:lnSpc>
              <a:buClr>
                <a:schemeClr val="accent3"/>
              </a:buClr>
              <a:buFont typeface="Arial" panose="020B0604020202020204" pitchFamily="34" charset="0"/>
              <a:buChar char="•"/>
              <a:defRPr/>
            </a:pPr>
            <a:r>
              <a:rPr lang="en-US" dirty="0" smtClean="0"/>
              <a:t>Decreases in water</a:t>
            </a:r>
          </a:p>
          <a:p>
            <a:pPr marL="1397660" lvl="2" indent="-465887">
              <a:lnSpc>
                <a:spcPct val="120000"/>
              </a:lnSpc>
              <a:buClr>
                <a:schemeClr val="accent3"/>
              </a:buClr>
              <a:buFont typeface="Arial" panose="020B0604020202020204" pitchFamily="34" charset="0"/>
              <a:buChar char="•"/>
              <a:defRPr/>
            </a:pPr>
            <a:r>
              <a:rPr lang="en-US" dirty="0" smtClean="0"/>
              <a:t>Increases in water temperature</a:t>
            </a:r>
          </a:p>
          <a:p>
            <a:pPr marL="465887" indent="-465887">
              <a:lnSpc>
                <a:spcPct val="120000"/>
              </a:lnSpc>
              <a:buClr>
                <a:schemeClr val="accent3"/>
              </a:buClr>
              <a:buFont typeface="Arial" panose="020B0604020202020204" pitchFamily="34" charset="0"/>
              <a:buChar char="•"/>
              <a:defRPr/>
            </a:pPr>
            <a:r>
              <a:rPr lang="en-US" sz="2400" dirty="0"/>
              <a:t>Strategies to prevent injury and illness include infrastructure adaptation and public health planning and response</a:t>
            </a:r>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3878512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59</a:t>
            </a:fld>
            <a:endParaRPr lang="en-US" dirty="0"/>
          </a:p>
        </p:txBody>
      </p:sp>
    </p:spTree>
    <p:extLst>
      <p:ext uri="{BB962C8B-B14F-4D97-AF65-F5344CB8AC3E}">
        <p14:creationId xmlns:p14="http://schemas.microsoft.com/office/powerpoint/2010/main" val="381184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slide shows a diagram of the hydrologic cycle. The hydrologic (or water) cycle describes the existence and movement of water on, in, and above the Earth. As its name implies, the hydrologic cycle is a continuous process, and has no starting or end </a:t>
            </a:r>
            <a:r>
              <a:rPr lang="en-US" dirty="0" smtClean="0"/>
              <a:t>point. </a:t>
            </a:r>
            <a:r>
              <a:rPr lang="en-US" dirty="0"/>
              <a:t>Surface water (e.g., oceans, lakes and rivers) evaporates into the air. Water also transpires from plants and evaporates from soils (these two processes combined are called evapotranspiration). This water vapor reaches the upper layers of the atmosphere and condenses to form clouds and eventually raindrops. Precipitation falls as rain or snow, and either runs off into surface water bodies or infiltrates into groundwater aquifers. Groundwater discharges into surface water bodies and the process continues.</a:t>
            </a:r>
          </a:p>
          <a:p>
            <a:pPr>
              <a:defRPr/>
            </a:pPr>
            <a:r>
              <a:rPr lang="en-US" dirty="0"/>
              <a:t>As long as the land and the oceans are replenished with the water that is lost to the atmosphere, this water cycle is balanced. </a:t>
            </a:r>
          </a:p>
          <a:p>
            <a:pPr>
              <a:defRPr/>
            </a:pPr>
            <a:endParaRPr lang="en-US" dirty="0"/>
          </a:p>
          <a:p>
            <a:pPr>
              <a:defRPr/>
            </a:pPr>
            <a:r>
              <a:rPr lang="en-US" dirty="0"/>
              <a:t>Climate change can alter the hydrologic cycle because:</a:t>
            </a:r>
          </a:p>
          <a:p>
            <a:pPr marL="174692" indent="-174692">
              <a:buFont typeface="Wingdings" pitchFamily="2" charset="2"/>
              <a:buChar char="§"/>
              <a:defRPr/>
            </a:pPr>
            <a:r>
              <a:rPr lang="en-US" dirty="0"/>
              <a:t>Increases in temperature lead to increases in the moisture-holding capacity of the atmosphere (increased water vapor</a:t>
            </a:r>
            <a:r>
              <a:rPr lang="en-US" dirty="0" smtClean="0"/>
              <a:t>).</a:t>
            </a:r>
            <a:endParaRPr lang="en-US" dirty="0"/>
          </a:p>
          <a:p>
            <a:pPr marL="174692" indent="-174692">
              <a:buFont typeface="Wingdings" pitchFamily="2" charset="2"/>
              <a:buChar char="§"/>
              <a:defRPr/>
            </a:pPr>
            <a:r>
              <a:rPr lang="en-US" dirty="0"/>
              <a:t>Precipitation comes mainly from weather systems that feed on the water vapor stored in the atmosphere. This has generally increased precipitation intensity and the risk of heavy rain and snow storms.</a:t>
            </a:r>
          </a:p>
          <a:p>
            <a:pPr marL="174692" indent="-174692">
              <a:buFont typeface="Wingdings" pitchFamily="2" charset="2"/>
              <a:buChar char="§"/>
              <a:defRPr/>
            </a:pPr>
            <a:r>
              <a:rPr lang="en-US" dirty="0" smtClean="0"/>
              <a:t>The warmer climate can increase risks of both drought − where it is not raining − and floods − where it is − but at different times and/or places.</a:t>
            </a:r>
            <a:endParaRPr lang="en-US" dirty="0"/>
          </a:p>
          <a:p>
            <a:pPr>
              <a:defRPr/>
            </a:pPr>
            <a:endParaRPr lang="en-US" dirty="0"/>
          </a:p>
          <a:p>
            <a:pPr>
              <a:defRPr/>
            </a:pPr>
            <a:r>
              <a:rPr lang="en-US" dirty="0"/>
              <a:t>Sources: Solomon et al, 2007</a:t>
            </a:r>
          </a:p>
          <a:p>
            <a:pPr>
              <a:defRPr/>
            </a:pPr>
            <a:r>
              <a:rPr lang="en-US" dirty="0"/>
              <a:t>Image source: University of Minnesota, 2011</a:t>
            </a:r>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12816771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61</a:t>
            </a:fld>
            <a:endParaRPr lang="en-US" dirty="0"/>
          </a:p>
        </p:txBody>
      </p:sp>
    </p:spTree>
    <p:extLst>
      <p:ext uri="{BB962C8B-B14F-4D97-AF65-F5344CB8AC3E}">
        <p14:creationId xmlns:p14="http://schemas.microsoft.com/office/powerpoint/2010/main" val="4149659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62</a:t>
            </a:fld>
            <a:endParaRPr lang="en-US" dirty="0"/>
          </a:p>
        </p:txBody>
      </p:sp>
    </p:spTree>
    <p:extLst>
      <p:ext uri="{BB962C8B-B14F-4D97-AF65-F5344CB8AC3E}">
        <p14:creationId xmlns:p14="http://schemas.microsoft.com/office/powerpoint/2010/main" val="31302382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63</a:t>
            </a:fld>
            <a:endParaRPr lang="en-US" dirty="0"/>
          </a:p>
        </p:txBody>
      </p:sp>
    </p:spTree>
    <p:extLst>
      <p:ext uri="{BB962C8B-B14F-4D97-AF65-F5344CB8AC3E}">
        <p14:creationId xmlns:p14="http://schemas.microsoft.com/office/powerpoint/2010/main" val="33195050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64</a:t>
            </a:fld>
            <a:endParaRPr lang="en-US" dirty="0"/>
          </a:p>
        </p:txBody>
      </p:sp>
    </p:spTree>
    <p:extLst>
      <p:ext uri="{BB962C8B-B14F-4D97-AF65-F5344CB8AC3E}">
        <p14:creationId xmlns:p14="http://schemas.microsoft.com/office/powerpoint/2010/main" val="2588291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65</a:t>
            </a:fld>
            <a:endParaRPr lang="en-US" dirty="0"/>
          </a:p>
        </p:txBody>
      </p:sp>
    </p:spTree>
    <p:extLst>
      <p:ext uri="{BB962C8B-B14F-4D97-AF65-F5344CB8AC3E}">
        <p14:creationId xmlns:p14="http://schemas.microsoft.com/office/powerpoint/2010/main" val="33135376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66</a:t>
            </a:fld>
            <a:endParaRPr lang="en-US" dirty="0"/>
          </a:p>
        </p:txBody>
      </p:sp>
    </p:spTree>
    <p:extLst>
      <p:ext uri="{BB962C8B-B14F-4D97-AF65-F5344CB8AC3E}">
        <p14:creationId xmlns:p14="http://schemas.microsoft.com/office/powerpoint/2010/main" val="10108449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67</a:t>
            </a:fld>
            <a:endParaRPr lang="en-US" dirty="0"/>
          </a:p>
        </p:txBody>
      </p:sp>
    </p:spTree>
    <p:extLst>
      <p:ext uri="{BB962C8B-B14F-4D97-AF65-F5344CB8AC3E}">
        <p14:creationId xmlns:p14="http://schemas.microsoft.com/office/powerpoint/2010/main" val="1953335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68</a:t>
            </a:fld>
            <a:endParaRPr lang="en-US" dirty="0"/>
          </a:p>
        </p:txBody>
      </p:sp>
    </p:spTree>
    <p:extLst>
      <p:ext uri="{BB962C8B-B14F-4D97-AF65-F5344CB8AC3E}">
        <p14:creationId xmlns:p14="http://schemas.microsoft.com/office/powerpoint/2010/main" val="2980381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69</a:t>
            </a:fld>
            <a:endParaRPr lang="en-US" dirty="0"/>
          </a:p>
        </p:txBody>
      </p:sp>
    </p:spTree>
    <p:extLst>
      <p:ext uri="{BB962C8B-B14F-4D97-AF65-F5344CB8AC3E}">
        <p14:creationId xmlns:p14="http://schemas.microsoft.com/office/powerpoint/2010/main" val="401390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On average, about 19% of Minnesota’s total water use comes from ground water. The remaining water used comes from surface water. You can also see from this chart that the total water use in Minnesota has been increasing since 1985. Surface water use has risen from 700 billion gallons per year in 1985 to 1100 billion gallons per year in 2010. Groundwater use has risen from 170 billion gallons in 1985 to 250 billion gallons in 2010. </a:t>
            </a:r>
          </a:p>
          <a:p>
            <a:pPr eaLnBrk="1" hangingPunct="1">
              <a:spcBef>
                <a:spcPct val="0"/>
              </a:spcBef>
            </a:pPr>
            <a:endParaRPr lang="en-US" altLang="en-US" dirty="0" smtClean="0"/>
          </a:p>
          <a:p>
            <a:pPr eaLnBrk="1" hangingPunct="1">
              <a:spcBef>
                <a:spcPct val="0"/>
              </a:spcBef>
            </a:pPr>
            <a:r>
              <a:rPr lang="en-US" altLang="en-US" dirty="0" smtClean="0"/>
              <a:t>Source: MDNR, 2016a</a:t>
            </a:r>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1416977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largest portion of our water use is for power generation, which comes from surface water sources, and is illustrated as the dark blue line at the top of this chart. Power generation water use is mostly non-consumptive, meaning that the water is returned to its source immediately after use. </a:t>
            </a:r>
          </a:p>
          <a:p>
            <a:pPr eaLnBrk="1" hangingPunct="1">
              <a:spcBef>
                <a:spcPct val="0"/>
              </a:spcBef>
            </a:pPr>
            <a:endParaRPr lang="en-US" altLang="en-US" dirty="0" smtClean="0"/>
          </a:p>
          <a:p>
            <a:pPr eaLnBrk="1" hangingPunct="1">
              <a:spcBef>
                <a:spcPct val="0"/>
              </a:spcBef>
            </a:pPr>
            <a:r>
              <a:rPr lang="en-US" altLang="en-US" dirty="0" smtClean="0"/>
              <a:t>Public Water Supply, noted on the chart in red, and Industrial Processing, noted</a:t>
            </a:r>
            <a:r>
              <a:rPr lang="en-US" altLang="en-US" baseline="0" dirty="0" smtClean="0"/>
              <a:t> on the chart in green,</a:t>
            </a:r>
            <a:r>
              <a:rPr lang="en-US" altLang="en-US" dirty="0" smtClean="0"/>
              <a:t> account for the majority of non-power water use in Minnesota. The majority of the public water supply comes from groundwater resources. All ground water withdrawals are considered consumptive, which means that the water is not directly returned to the same source. Consumptive ground water uses pose a resource management concern because the amount of water available for use from that resource is reduced and is only replaced through recharge. Recharge amounts are dependent on climate, primarily precipitation, and the amount of recharge can be greatly affected by human actions, such as land use patterns.</a:t>
            </a:r>
          </a:p>
          <a:p>
            <a:pPr eaLnBrk="1" hangingPunct="1">
              <a:spcBef>
                <a:spcPct val="0"/>
              </a:spcBef>
            </a:pPr>
            <a:endParaRPr lang="en-US" altLang="en-US" dirty="0" smtClean="0"/>
          </a:p>
          <a:p>
            <a:pPr eaLnBrk="1" hangingPunct="1">
              <a:spcBef>
                <a:spcPct val="0"/>
              </a:spcBef>
            </a:pPr>
            <a:r>
              <a:rPr lang="en-US" altLang="en-US" dirty="0" smtClean="0"/>
              <a:t>Water use for Irrigation, indicated on the chart in purple, has increased over time with more acres regularly irrigated -– the amount of irrigated agriculture in Minnesota has increased by about 30% since the year 2000, which is about a 140,000 acre increase.  Annual precipitation drives changes to irrigation demand on a yearly basis. </a:t>
            </a:r>
          </a:p>
          <a:p>
            <a:pPr eaLnBrk="1" hangingPunct="1">
              <a:spcBef>
                <a:spcPct val="0"/>
              </a:spcBef>
            </a:pPr>
            <a:endParaRPr lang="en-US" altLang="en-US" dirty="0" smtClean="0"/>
          </a:p>
          <a:p>
            <a:pPr eaLnBrk="1" hangingPunct="1">
              <a:spcBef>
                <a:spcPct val="0"/>
              </a:spcBef>
            </a:pPr>
            <a:r>
              <a:rPr lang="en-US" altLang="en-US" dirty="0" smtClean="0"/>
              <a:t>Source: MDNR, 2016a</a:t>
            </a:r>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411836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Char char="§"/>
            </a:pPr>
            <a:r>
              <a:rPr lang="en-US" altLang="en-US" dirty="0" smtClean="0"/>
              <a:t> 78% of Minnesotans rely on public drinking water which is largely from groundwater (~70%)</a:t>
            </a:r>
          </a:p>
          <a:p>
            <a:pPr eaLnBrk="1" hangingPunct="1">
              <a:spcBef>
                <a:spcPct val="0"/>
              </a:spcBef>
              <a:buFont typeface="Wingdings" panose="05000000000000000000" pitchFamily="2" charset="2"/>
              <a:buChar char="§"/>
            </a:pPr>
            <a:r>
              <a:rPr lang="en-US" altLang="en-US" dirty="0" smtClean="0"/>
              <a:t> 1.1 million Minnesotans (~20%) rely on private wells for their household drinking water, most of which comes from groundwater</a:t>
            </a:r>
          </a:p>
          <a:p>
            <a:pPr eaLnBrk="1" hangingPunct="1">
              <a:spcBef>
                <a:spcPct val="0"/>
              </a:spcBef>
              <a:buFont typeface="Wingdings" panose="05000000000000000000" pitchFamily="2" charset="2"/>
              <a:buChar char="§"/>
            </a:pPr>
            <a:r>
              <a:rPr lang="en-US" altLang="en-US" dirty="0" smtClean="0"/>
              <a:t> A small fraction of private homeowners in the state use surface water for their homes.</a:t>
            </a:r>
          </a:p>
          <a:p>
            <a:pPr eaLnBrk="1" hangingPunct="1">
              <a:spcBef>
                <a:spcPct val="0"/>
              </a:spcBef>
            </a:pPr>
            <a:endParaRPr lang="en-US" altLang="en-US" dirty="0" smtClean="0"/>
          </a:p>
          <a:p>
            <a:pPr eaLnBrk="1" hangingPunct="1">
              <a:spcBef>
                <a:spcPct val="0"/>
              </a:spcBef>
            </a:pPr>
            <a:r>
              <a:rPr lang="en-US" altLang="en-US" dirty="0" smtClean="0"/>
              <a:t>Sources: MDNR, 2016a; University of Minnesota, 2011</a:t>
            </a:r>
          </a:p>
          <a:p>
            <a:pPr eaLnBrk="1" hangingPunct="1">
              <a:spcBef>
                <a:spcPct val="0"/>
              </a:spcBef>
            </a:pPr>
            <a:r>
              <a:rPr lang="en-US" altLang="en-US" dirty="0" smtClean="0"/>
              <a:t>Image source: </a:t>
            </a:r>
            <a:r>
              <a:rPr lang="en-US" altLang="en-US" dirty="0" err="1" smtClean="0"/>
              <a:t>Pexels</a:t>
            </a:r>
            <a:r>
              <a:rPr lang="en-US" altLang="en-US" dirty="0" smtClean="0"/>
              <a:t>, </a:t>
            </a:r>
            <a:r>
              <a:rPr lang="en-US" u="sng" dirty="0">
                <a:hlinkClick r:id="rId3"/>
              </a:rPr>
              <a:t>https://www.pexels.com/photo/water-flows-from-the-tap-to-sink-6256/</a:t>
            </a:r>
            <a:r>
              <a:rPr lang="en-US" dirty="0"/>
              <a:t> </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251060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6/12/2018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6/12/2018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6/12/2018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6/12/2018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6/12/2018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6/12/2018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6/12/2018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6/12/2018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6/12/2018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6/12/2018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6/12/2018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6/12/2018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6/12/2018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6/12/2018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6/12/2018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6/12/2018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6/12/2018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6/12/2018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6/12/2018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6/12/2018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6/12/2018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6/12/2018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6/12/2018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6/12/2018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6/12/2018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6/12/2018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6/12/2018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6/12/2018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6/12/2018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6/12/2018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6/12/2018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6/12/2018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6/12/2018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6/12/2018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6/12/2018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6/12/2018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6/12/2018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6/12/2018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24.png"/><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hyperlink" Target="http://www.mnwarn.org/)" TargetMode="External"/><Relationship Id="rId7"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hyperlink" Target="http://www.fema.gov/business/nfip/" TargetMode="External"/><Relationship Id="rId5" Type="http://schemas.openxmlformats.org/officeDocument/2006/relationships/hyperlink" Target="http://www.health.state.mn.us/divs/eh/wells/natural/floodprecautions.html" TargetMode="External"/><Relationship Id="rId4" Type="http://schemas.openxmlformats.org/officeDocument/2006/relationships/hyperlink" Target="http://www.pca.state.mn.us/waste/floods-minimizing-pollution-and-health-risk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www.health.state.mn.us/divs/eh/wells/waterquality/index.html" TargetMode="External"/><Relationship Id="rId7" Type="http://schemas.openxmlformats.org/officeDocument/2006/relationships/hyperlink" Target="http://www.health.state.mn.us/divs/eh/fish/"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hyperlink" Target="http://www.health.state.mn.us/divs/idepc/diseases/hab/index.html" TargetMode="External"/><Relationship Id="rId5" Type="http://schemas.openxmlformats.org/officeDocument/2006/relationships/hyperlink" Target="http://www.health.state.mn.us/divs/eh/beaches/index.html" TargetMode="External"/><Relationship Id="rId4" Type="http://schemas.openxmlformats.org/officeDocument/2006/relationships/hyperlink" Target="http://www.health.state.mn.us/divs/eh/wells/waterquality/disinfection.html"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hyperlink" Target="http://www.arborday.org/trees/climatechange/plantatree.cfm" TargetMode="External"/><Relationship Id="rId7" Type="http://schemas.openxmlformats.org/officeDocument/2006/relationships/hyperlink" Target="https://doitgreen.org/topics/gardening/achieving-sustainable-lawn" TargetMode="External"/><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hyperlink" Target="https://doitgreen.org/topics/gardening/save-rainwater" TargetMode="External"/><Relationship Id="rId5" Type="http://schemas.openxmlformats.org/officeDocument/2006/relationships/hyperlink" Target="https://doitgreen.org/topics/climate-change/connection-between-recycling-and-global-warming" TargetMode="External"/><Relationship Id="rId4" Type="http://schemas.openxmlformats.org/officeDocument/2006/relationships/hyperlink" Target="https://doitgreen.org/topics/food/eating-low-back-basic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eqb.state.mn.us/content/climate-change" TargetMode="External"/><Relationship Id="rId7" Type="http://schemas.openxmlformats.org/officeDocument/2006/relationships/hyperlink" Target="http://downloads.globalchange.gov/usimpacts/pdfs/climate-impacts-report.pdf" TargetMode="External"/><Relationship Id="rId2" Type="http://schemas.openxmlformats.org/officeDocument/2006/relationships/notesSlide" Target="../notesSlides/notesSlide61.xml"/><Relationship Id="rId1" Type="http://schemas.openxmlformats.org/officeDocument/2006/relationships/slideLayout" Target="../slideLayouts/slideLayout21.xml"/><Relationship Id="rId6" Type="http://schemas.openxmlformats.org/officeDocument/2006/relationships/hyperlink" Target="http://www.shorstmeyer.com/wxfaqs/humidity/humidity.html" TargetMode="External"/><Relationship Id="rId5" Type="http://schemas.openxmlformats.org/officeDocument/2006/relationships/hyperlink" Target="https://eos.org/project-updates/water-levels-surge-on-great-lakes" TargetMode="External"/><Relationship Id="rId4" Type="http://schemas.openxmlformats.org/officeDocument/2006/relationships/hyperlink" Target="http://freshwater.org/wp-content/uploads/2013/04/Updated-MNs-Groundwater-Paper-lo-res.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twincities.com/localnews/ci_21062734/heat-wave-takes-toll-minnesotas-fish" TargetMode="External"/><Relationship Id="rId2" Type="http://schemas.openxmlformats.org/officeDocument/2006/relationships/notesSlide" Target="../notesSlides/notesSlide62.xml"/><Relationship Id="rId1" Type="http://schemas.openxmlformats.org/officeDocument/2006/relationships/slideLayout" Target="../slideLayouts/slideLayout21.xml"/><Relationship Id="rId6" Type="http://schemas.openxmlformats.org/officeDocument/2006/relationships/hyperlink" Target="http://www.dnr.state.mn.us/whaf/index.html" TargetMode="External"/><Relationship Id="rId5" Type="http://schemas.openxmlformats.org/officeDocument/2006/relationships/hyperlink" Target="http://www.health.state.mn.us/divs/climatechange/docs/mnprofile2015.pdf" TargetMode="External"/><Relationship Id="rId4" Type="http://schemas.openxmlformats.org/officeDocument/2006/relationships/hyperlink" Target="http://www.ucsusa.org/sites/default/files/legacy/assets/documents/global_warming/greatlakes_final.pdf"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pca.state.mn.us/waste/floods-minimizing-pollution-and-health-risks" TargetMode="External"/><Relationship Id="rId3" Type="http://schemas.openxmlformats.org/officeDocument/2006/relationships/hyperlink" Target="http://www.dnr.state.mn.us/waters/index.html" TargetMode="External"/><Relationship Id="rId7" Type="http://schemas.openxmlformats.org/officeDocument/2006/relationships/hyperlink" Target="https://www.pca.state.mn.us/water/threats-minnesotas-groundwater" TargetMode="External"/><Relationship Id="rId12" Type="http://schemas.openxmlformats.org/officeDocument/2006/relationships/hyperlink" Target="http://www.climate.umn.edu/pdf/july_19_2011_technical.pdf" TargetMode="External"/><Relationship Id="rId2" Type="http://schemas.openxmlformats.org/officeDocument/2006/relationships/notesSlide" Target="../notesSlides/notesSlide63.xml"/><Relationship Id="rId1" Type="http://schemas.openxmlformats.org/officeDocument/2006/relationships/slideLayout" Target="../slideLayouts/slideLayout21.xml"/><Relationship Id="rId6" Type="http://schemas.openxmlformats.org/officeDocument/2006/relationships/hyperlink" Target="https://www.pca.state.mn.us/water/blue-green-algae-and-harmful-algal-blooms" TargetMode="External"/><Relationship Id="rId11" Type="http://schemas.openxmlformats.org/officeDocument/2006/relationships/hyperlink" Target="http://www.mprnews.org/story/2012/08/25/regional/air-conditioning-global-warming" TargetMode="External"/><Relationship Id="rId5" Type="http://schemas.openxmlformats.org/officeDocument/2006/relationships/hyperlink" Target="http://www.dnr.state.mn.us/invasives/index.html" TargetMode="External"/><Relationship Id="rId10" Type="http://schemas.openxmlformats.org/officeDocument/2006/relationships/hyperlink" Target="http://minnesota.publicradio.org/display/web/2011/09/13/pagami-fire-60000-acres-evacuations-underway" TargetMode="External"/><Relationship Id="rId4" Type="http://schemas.openxmlformats.org/officeDocument/2006/relationships/hyperlink" Target="http://www.dnr.state.mn.us/climate/summaries_and_publications/mega_rain_events.html" TargetMode="External"/><Relationship Id="rId9" Type="http://schemas.openxmlformats.org/officeDocument/2006/relationships/hyperlink" Target="http://minnesota.publicradio.org/collections/special/columns/updraft/archive/2011/07/another_48_hours_of_relentless.shtml"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www.nws.noaa.gov/os/heat/index.shtml" TargetMode="External"/><Relationship Id="rId3" Type="http://schemas.openxmlformats.org/officeDocument/2006/relationships/hyperlink" Target="http://www.dnr.state.mn.us/climate/drought/index.html" TargetMode="External"/><Relationship Id="rId7" Type="http://schemas.openxmlformats.org/officeDocument/2006/relationships/hyperlink" Target="http://www.ncdc.noaa.gov/cag/" TargetMode="External"/><Relationship Id="rId2" Type="http://schemas.openxmlformats.org/officeDocument/2006/relationships/notesSlide" Target="../notesSlides/notesSlide64.xml"/><Relationship Id="rId1" Type="http://schemas.openxmlformats.org/officeDocument/2006/relationships/slideLayout" Target="../slideLayouts/slideLayout21.xml"/><Relationship Id="rId6" Type="http://schemas.openxmlformats.org/officeDocument/2006/relationships/hyperlink" Target="http://droughtmonitor.unl.edu/Home.aspx" TargetMode="External"/><Relationship Id="rId5" Type="http://schemas.openxmlformats.org/officeDocument/2006/relationships/hyperlink" Target="http://climate.nasa.gov/causes" TargetMode="External"/><Relationship Id="rId4" Type="http://schemas.openxmlformats.org/officeDocument/2006/relationships/hyperlink" Target="https://www.nasa.gov/mission_pages/noaa-n/climate/climate_weather.html" TargetMode="External"/><Relationship Id="rId9" Type="http://schemas.openxmlformats.org/officeDocument/2006/relationships/hyperlink" Target="http://climate.umn.edu/seeley/ASABE_2012.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3.epa.gov/climatechange/science/indicators/snow-ice/snowfall.html" TargetMode="External"/><Relationship Id="rId3" Type="http://schemas.openxmlformats.org/officeDocument/2006/relationships/hyperlink" Target="http://hvri.geog.sc.edu/SHELDUS" TargetMode="External"/><Relationship Id="rId7" Type="http://schemas.openxmlformats.org/officeDocument/2006/relationships/hyperlink" Target="https://www3.epa.gov/climatechange/basics" TargetMode="External"/><Relationship Id="rId2" Type="http://schemas.openxmlformats.org/officeDocument/2006/relationships/notesSlide" Target="../notesSlides/notesSlide65.xml"/><Relationship Id="rId1" Type="http://schemas.openxmlformats.org/officeDocument/2006/relationships/slideLayout" Target="../slideLayouts/slideLayout21.xml"/><Relationship Id="rId6" Type="http://schemas.openxmlformats.org/officeDocument/2006/relationships/hyperlink" Target="http://epa.gov/climatechange/effects/agriculture.html" TargetMode="External"/><Relationship Id="rId5" Type="http://schemas.openxmlformats.org/officeDocument/2006/relationships/hyperlink" Target="http://planthardiness.ars.usda.gov/" TargetMode="External"/><Relationship Id="rId4" Type="http://schemas.openxmlformats.org/officeDocument/2006/relationships/hyperlink" Target="http://www.int-res.com/articles/cr_oa/c047p123.pdf"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whatsyourimpact.org/fight-climate-change/drive-less" TargetMode="External"/><Relationship Id="rId3" Type="http://schemas.openxmlformats.org/officeDocument/2006/relationships/hyperlink" Target="https://www.epa.gov/climate-indicators/great-lakes" TargetMode="External"/><Relationship Id="rId7" Type="http://schemas.openxmlformats.org/officeDocument/2006/relationships/hyperlink" Target="https://www.wrc.umn.edu/sites/wrc.umn.edu/files/mwsframeworkcompletefinal1_201.pdf" TargetMode="External"/><Relationship Id="rId2" Type="http://schemas.openxmlformats.org/officeDocument/2006/relationships/notesSlide" Target="../notesSlides/notesSlide66.xml"/><Relationship Id="rId1" Type="http://schemas.openxmlformats.org/officeDocument/2006/relationships/slideLayout" Target="../slideLayouts/slideLayout21.xml"/><Relationship Id="rId6" Type="http://schemas.openxmlformats.org/officeDocument/2006/relationships/hyperlink" Target="http://www.nws.noaa.gov/om/hazstats.shtml" TargetMode="External"/><Relationship Id="rId11" Type="http://schemas.openxmlformats.org/officeDocument/2006/relationships/hyperlink" Target="http://climate.umn.edu/climateChange/climateChangeObservedNu.htm" TargetMode="External"/><Relationship Id="rId5" Type="http://schemas.openxmlformats.org/officeDocument/2006/relationships/hyperlink" Target="http://www.inciweb.org/incident/2534/" TargetMode="External"/><Relationship Id="rId10" Type="http://schemas.openxmlformats.org/officeDocument/2006/relationships/hyperlink" Target="http://www.xcelenergy.com/programs_and_rebates/residential_programs_and_rebates/renewable_energy_options_residential" TargetMode="External"/><Relationship Id="rId4" Type="http://schemas.openxmlformats.org/officeDocument/2006/relationships/hyperlink" Target="http://www.epa.gov/climatechange/what-you-can-do-home" TargetMode="External"/><Relationship Id="rId9" Type="http://schemas.openxmlformats.org/officeDocument/2006/relationships/hyperlink" Target="http://www.who.int/mediacentre/factsheets/fs266/en/"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en.wikipedia.org/wiki/Salmonella" TargetMode="External"/><Relationship Id="rId3" Type="http://schemas.openxmlformats.org/officeDocument/2006/relationships/hyperlink" Target="https://www.pexels.com/photo/water-lake-trees-nature-28702/" TargetMode="External"/><Relationship Id="rId7" Type="http://schemas.openxmlformats.org/officeDocument/2006/relationships/hyperlink" Target="https://www.nytimes.com/2014/06/25/us/much-of-minnesota-is-flooded-as-swollen-rivers-overflow.html?_r=0" TargetMode="External"/><Relationship Id="rId2" Type="http://schemas.openxmlformats.org/officeDocument/2006/relationships/notesSlide" Target="../notesSlides/notesSlide67.xml"/><Relationship Id="rId1" Type="http://schemas.openxmlformats.org/officeDocument/2006/relationships/slideLayout" Target="../slideLayouts/slideLayout21.xml"/><Relationship Id="rId6" Type="http://schemas.openxmlformats.org/officeDocument/2006/relationships/hyperlink" Target="https://www.pexels.com/photo/blur-boat-boy-child-386003/" TargetMode="External"/><Relationship Id="rId5" Type="http://schemas.openxmlformats.org/officeDocument/2006/relationships/hyperlink" Target="https://www.pexels.com/photo/water-flows-from-the-tap-to-sink-6256/" TargetMode="External"/><Relationship Id="rId10" Type="http://schemas.openxmlformats.org/officeDocument/2006/relationships/hyperlink" Target="http://www.nbcnews.com/slideshow/weather/flooding-along-mississippi-42899212" TargetMode="External"/><Relationship Id="rId4" Type="http://schemas.openxmlformats.org/officeDocument/2006/relationships/hyperlink" Target="https://www.wrc.umn.edu/sites/wrc.umn.edu/files/mwsframeworkcompletefinal1_201.pdf" TargetMode="External"/><Relationship Id="rId9" Type="http://schemas.openxmlformats.org/officeDocument/2006/relationships/hyperlink" Target="https://onmilwaukee.com/living/articles/ebolainmilwaukee.html"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www.pexels.com/photo/black-white-mosquito-86722" TargetMode="External"/><Relationship Id="rId13" Type="http://schemas.openxmlformats.org/officeDocument/2006/relationships/hyperlink" Target="https://www.pexels.com/photo/shallow-focus-photography-of-yellow-string-light-185699/" TargetMode="External"/><Relationship Id="rId3" Type="http://schemas.openxmlformats.org/officeDocument/2006/relationships/hyperlink" Target="http://www.skysports.com/tennis/news/32833/9977948/stan-wawrinka-eases-through-but-jack-sock-collapses-with-heat-exhaustion" TargetMode="External"/><Relationship Id="rId7" Type="http://schemas.openxmlformats.org/officeDocument/2006/relationships/hyperlink" Target="http://epa.ohio.gov/ddagw/hab.aspx" TargetMode="External"/><Relationship Id="rId12" Type="http://schemas.openxmlformats.org/officeDocument/2006/relationships/hyperlink" Target="https://www.pexels.com/photo/person-wearing-black-and-gray-sleeveless-dress-riding-a-step-through-bicycle-112588/" TargetMode="External"/><Relationship Id="rId17" Type="http://schemas.openxmlformats.org/officeDocument/2006/relationships/hyperlink" Target="http://www.pexels.com/photo/rainy-rain-raindrops-window-110874" TargetMode="External"/><Relationship Id="rId2" Type="http://schemas.openxmlformats.org/officeDocument/2006/relationships/notesSlide" Target="../notesSlides/notesSlide68.xml"/><Relationship Id="rId16" Type="http://schemas.openxmlformats.org/officeDocument/2006/relationships/hyperlink" Target="https://www.pexels.com/photo/road-street-desert-industry-932/" TargetMode="External"/><Relationship Id="rId1" Type="http://schemas.openxmlformats.org/officeDocument/2006/relationships/slideLayout" Target="../slideLayouts/slideLayout21.xml"/><Relationship Id="rId6" Type="http://schemas.openxmlformats.org/officeDocument/2006/relationships/hyperlink" Target="https://www.pexels.com/photo/food-healthy-water-fish-92918" TargetMode="External"/><Relationship Id="rId11" Type="http://schemas.openxmlformats.org/officeDocument/2006/relationships/hyperlink" Target="http://www.wwdmag.com/sites/wwdmag.com/files/12.14%20pipes-1197632-1280x960.jpg?1481811313" TargetMode="External"/><Relationship Id="rId5" Type="http://schemas.openxmlformats.org/officeDocument/2006/relationships/hyperlink" Target="https://www.pexels.com/photo/forest-tree-fire-hot-50700/" TargetMode="External"/><Relationship Id="rId15" Type="http://schemas.openxmlformats.org/officeDocument/2006/relationships/hyperlink" Target="https://www.pexels.com/photo/agriculture-ball-shaped-ecology-environment-82728/" TargetMode="External"/><Relationship Id="rId10" Type="http://schemas.openxmlformats.org/officeDocument/2006/relationships/hyperlink" Target="http://www.greenroofs.com/projects/pview.php?id=1000" TargetMode="External"/><Relationship Id="rId4" Type="http://schemas.openxmlformats.org/officeDocument/2006/relationships/hyperlink" Target="https://www.pexels.com/photo/earth-field-desert-dry-96865/" TargetMode="External"/><Relationship Id="rId9" Type="http://schemas.openxmlformats.org/officeDocument/2006/relationships/hyperlink" Target="http://www.100thmeridian.org/photobank" TargetMode="External"/><Relationship Id="rId14" Type="http://schemas.openxmlformats.org/officeDocument/2006/relationships/hyperlink" Target="https://www.pexels.com/photo/lemon-orange-red-berries-ginger-peanut-on-wooden-table-10364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2706624" y="6095010"/>
            <a:ext cx="7260336" cy="668354"/>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Minnesota Climate &amp; Health Program </a:t>
            </a:r>
            <a:r>
              <a:rPr lang="en-US" smtClean="0">
                <a:solidFill>
                  <a:schemeClr val="accent2"/>
                </a:solidFill>
              </a:rPr>
              <a:t>|</a:t>
            </a:r>
            <a:r>
              <a:rPr lang="en-US" smtClean="0"/>
              <a:t> Environmental Impacts Analysis Unit</a:t>
            </a:r>
          </a:p>
          <a:p>
            <a:endParaRPr lang="en-US" dirty="0"/>
          </a:p>
        </p:txBody>
      </p:sp>
      <p:sp>
        <p:nvSpPr>
          <p:cNvPr id="8" name="Rectangle 7"/>
          <p:cNvSpPr/>
          <p:nvPr/>
        </p:nvSpPr>
        <p:spPr>
          <a:xfrm>
            <a:off x="2266876" y="5633345"/>
            <a:ext cx="8139832" cy="461665"/>
          </a:xfrm>
          <a:prstGeom prst="rect">
            <a:avLst/>
          </a:prstGeom>
        </p:spPr>
        <p:txBody>
          <a:bodyPr wrap="square">
            <a:spAutoFit/>
          </a:bodyPr>
          <a:lstStyle/>
          <a:p>
            <a:pPr algn="ctr"/>
            <a:r>
              <a:rPr lang="en-US" sz="2400" b="1" dirty="0" smtClean="0">
                <a:solidFill>
                  <a:schemeClr val="accent1"/>
                </a:solidFill>
              </a:rPr>
              <a:t>HEALTH AND CLIMATE CHANGE TRAINING MODULE SERIES</a:t>
            </a:r>
            <a:endParaRPr lang="en-US" sz="2400" b="1" dirty="0">
              <a:solidFill>
                <a:schemeClr val="accent1"/>
              </a:solidFill>
            </a:endParaRPr>
          </a:p>
        </p:txBody>
      </p:sp>
      <p:sp>
        <p:nvSpPr>
          <p:cNvPr id="7" name="Title 6"/>
          <p:cNvSpPr>
            <a:spLocks noGrp="1"/>
          </p:cNvSpPr>
          <p:nvPr>
            <p:ph type="ctrTitle"/>
          </p:nvPr>
        </p:nvSpPr>
        <p:spPr>
          <a:xfrm>
            <a:off x="0" y="4187952"/>
            <a:ext cx="12192000" cy="1199223"/>
          </a:xfrm>
          <a:solidFill>
            <a:schemeClr val="accent3"/>
          </a:solidFill>
        </p:spPr>
        <p:txBody>
          <a:bodyPr/>
          <a:lstStyle/>
          <a:p>
            <a:r>
              <a:rPr lang="en-US" dirty="0" smtClean="0"/>
              <a:t>WATER QUALITY AND QUANTITY</a:t>
            </a:r>
            <a:endParaRPr lang="en-US" dirty="0"/>
          </a:p>
        </p:txBody>
      </p:sp>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9" name="TextBox 8"/>
          <p:cNvSpPr txBox="1"/>
          <p:nvPr/>
        </p:nvSpPr>
        <p:spPr>
          <a:xfrm>
            <a:off x="11383618" y="185530"/>
            <a:ext cx="662609" cy="371061"/>
          </a:xfrm>
          <a:prstGeom prst="rect">
            <a:avLst/>
          </a:prstGeom>
          <a:noFill/>
        </p:spPr>
        <p:txBody>
          <a:bodyPr wrap="square" rtlCol="0">
            <a:spAutoFit/>
          </a:bodyPr>
          <a:lstStyle/>
          <a:p>
            <a:r>
              <a:rPr lang="en-US" b="1" smtClean="0">
                <a:solidFill>
                  <a:schemeClr val="bg1"/>
                </a:solidFill>
              </a:rPr>
              <a:t>2018</a:t>
            </a:r>
            <a:endParaRPr lang="en-US" b="1" dirty="0">
              <a:solidFill>
                <a:schemeClr val="bg1"/>
              </a:solidFill>
            </a:endParaRPr>
          </a:p>
        </p:txBody>
      </p:sp>
    </p:spTree>
    <p:extLst>
      <p:ext uri="{BB962C8B-B14F-4D97-AF65-F5344CB8AC3E}">
        <p14:creationId xmlns:p14="http://schemas.microsoft.com/office/powerpoint/2010/main" val="28542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pic>
        <p:nvPicPr>
          <p:cNvPr id="7" name="Picture 6" title="Young boy fishing"/>
          <p:cNvPicPr>
            <a:picLocks noChangeAspect="1"/>
          </p:cNvPicPr>
          <p:nvPr/>
        </p:nvPicPr>
        <p:blipFill rotWithShape="1">
          <a:blip r:embed="rId3" cstate="print">
            <a:extLst>
              <a:ext uri="{28A0092B-C50C-407E-A947-70E740481C1C}">
                <a14:useLocalDpi xmlns:a14="http://schemas.microsoft.com/office/drawing/2010/main" val="0"/>
              </a:ext>
            </a:extLst>
          </a:blip>
          <a:srcRect r="10380" b="1546"/>
          <a:stretch/>
        </p:blipFill>
        <p:spPr>
          <a:xfrm>
            <a:off x="4672096" y="1333306"/>
            <a:ext cx="7525655" cy="5511632"/>
          </a:xfrm>
          <a:prstGeom prst="rect">
            <a:avLst/>
          </a:prstGeom>
        </p:spPr>
      </p:pic>
      <p:sp>
        <p:nvSpPr>
          <p:cNvPr id="3" name="Content Placeholder 2"/>
          <p:cNvSpPr>
            <a:spLocks noGrp="1"/>
          </p:cNvSpPr>
          <p:nvPr>
            <p:ph idx="1"/>
          </p:nvPr>
        </p:nvSpPr>
        <p:spPr>
          <a:xfrm>
            <a:off x="362309" y="2006220"/>
            <a:ext cx="4088921" cy="4122693"/>
          </a:xfrm>
        </p:spPr>
        <p:txBody>
          <a:bodyPr>
            <a:normAutofit/>
          </a:bodyPr>
          <a:lstStyle/>
          <a:p>
            <a:pPr>
              <a:spcAft>
                <a:spcPts val="0"/>
              </a:spcAft>
            </a:pPr>
            <a:r>
              <a:rPr lang="en-US" sz="2400" dirty="0" smtClean="0"/>
              <a:t>Minnesota is rich in water resources</a:t>
            </a:r>
          </a:p>
          <a:p>
            <a:pPr>
              <a:spcAft>
                <a:spcPts val="0"/>
              </a:spcAft>
            </a:pPr>
            <a:r>
              <a:rPr lang="en-US" sz="2400" dirty="0" smtClean="0"/>
              <a:t>High quality, abundant water is essential for Minnesotans</a:t>
            </a:r>
          </a:p>
          <a:p>
            <a:pPr>
              <a:spcAft>
                <a:spcPts val="0"/>
              </a:spcAft>
            </a:pPr>
            <a:r>
              <a:rPr lang="en-US" sz="2400" dirty="0" smtClean="0"/>
              <a:t>Understanding the basic water cycle properties is fundamental to understanding the impacts of climate change on water</a:t>
            </a:r>
          </a:p>
        </p:txBody>
      </p:sp>
      <p:sp>
        <p:nvSpPr>
          <p:cNvPr id="2" name="Title 1"/>
          <p:cNvSpPr>
            <a:spLocks noGrp="1"/>
          </p:cNvSpPr>
          <p:nvPr>
            <p:ph type="title"/>
          </p:nvPr>
        </p:nvSpPr>
        <p:spPr/>
        <p:txBody>
          <a:bodyPr/>
          <a:lstStyle/>
          <a:p>
            <a:pPr algn="l"/>
            <a:r>
              <a:rPr lang="en-US" dirty="0" smtClean="0"/>
              <a:t>WATER IS ESSENTIAL</a:t>
            </a:r>
            <a:endParaRPr lang="en-US" dirty="0"/>
          </a:p>
        </p:txBody>
      </p:sp>
    </p:spTree>
    <p:extLst>
      <p:ext uri="{BB962C8B-B14F-4D97-AF65-F5344CB8AC3E}">
        <p14:creationId xmlns:p14="http://schemas.microsoft.com/office/powerpoint/2010/main" val="3270245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11</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t>Importance of water in Minnesota</a:t>
            </a:r>
          </a:p>
          <a:p>
            <a:pPr marL="457200" indent="-457200">
              <a:spcAft>
                <a:spcPts val="0"/>
              </a:spcAft>
              <a:buFont typeface="+mj-lt"/>
              <a:buAutoNum type="arabicPeriod"/>
            </a:pPr>
            <a:r>
              <a:rPr lang="en-US" dirty="0" smtClean="0">
                <a:solidFill>
                  <a:schemeClr val="accent3"/>
                </a:solidFill>
              </a:rPr>
              <a:t>Climate change impacts on Minnesota water sources</a:t>
            </a:r>
          </a:p>
          <a:p>
            <a:pPr marL="457200" indent="-457200">
              <a:spcAft>
                <a:spcPts val="0"/>
              </a:spcAft>
              <a:buFont typeface="+mj-lt"/>
              <a:buAutoNum type="arabicPeriod"/>
            </a:pPr>
            <a:r>
              <a:rPr lang="en-US" dirty="0" smtClean="0"/>
              <a:t>Public health issues related to:</a:t>
            </a:r>
          </a:p>
          <a:p>
            <a:pPr lvl="1">
              <a:spcAft>
                <a:spcPts val="0"/>
              </a:spcAft>
            </a:pPr>
            <a:r>
              <a:rPr lang="en-US" dirty="0" smtClean="0"/>
              <a:t>Increases in water</a:t>
            </a:r>
          </a:p>
          <a:p>
            <a:pPr lvl="1">
              <a:spcAft>
                <a:spcPts val="0"/>
              </a:spcAft>
            </a:pPr>
            <a:r>
              <a:rPr lang="en-US" dirty="0" smtClean="0"/>
              <a:t>Decreases in water</a:t>
            </a:r>
          </a:p>
          <a:p>
            <a:pPr lvl="1">
              <a:spcAft>
                <a:spcPts val="0"/>
              </a:spcAft>
            </a:pPr>
            <a:r>
              <a:rPr lang="en-US" dirty="0" smtClean="0"/>
              <a:t>Increases in water temperature</a:t>
            </a:r>
          </a:p>
          <a:p>
            <a:pPr marL="457200" indent="-457200">
              <a:spcAft>
                <a:spcPts val="0"/>
              </a:spcAft>
              <a:buFont typeface="+mj-lt"/>
              <a:buAutoNum type="arabicPeriod"/>
            </a:pPr>
            <a:r>
              <a:rPr lang="en-US" dirty="0" smtClean="0"/>
              <a:t>Strategies: Public health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1759114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152400"/>
            <a:ext cx="10515600" cy="914400"/>
          </a:xfrm>
        </p:spPr>
        <p:txBody>
          <a:bodyPr>
            <a:normAutofit/>
          </a:bodyPr>
          <a:lstStyle/>
          <a:p>
            <a:pPr algn="l"/>
            <a:r>
              <a:rPr lang="en-US" dirty="0" smtClean="0"/>
              <a:t>WEATHER VERSUS CLIMATE</a:t>
            </a:r>
            <a:endParaRPr lang="en-US" dirty="0"/>
          </a:p>
        </p:txBody>
      </p:sp>
      <p:sp>
        <p:nvSpPr>
          <p:cNvPr id="2" name="Lightning Bolt 1" descr="Lightening bolt" title="Lightening bolt"/>
          <p:cNvSpPr/>
          <p:nvPr/>
        </p:nvSpPr>
        <p:spPr>
          <a:xfrm>
            <a:off x="983363" y="3229737"/>
            <a:ext cx="1435100" cy="1435100"/>
          </a:xfrm>
          <a:prstGeom prst="lightningBol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6"/>
          <p:cNvSpPr>
            <a:spLocks noGrp="1"/>
          </p:cNvSpPr>
          <p:nvPr>
            <p:ph type="body" sz="quarter" idx="16"/>
          </p:nvPr>
        </p:nvSpPr>
        <p:spPr>
          <a:xfrm>
            <a:off x="2876550" y="2992841"/>
            <a:ext cx="2866328" cy="1858809"/>
          </a:xfrm>
        </p:spPr>
        <p:txBody>
          <a:bodyPr/>
          <a:lstStyle/>
          <a:p>
            <a:r>
              <a:rPr lang="en-US" sz="2600" b="1" dirty="0" smtClean="0"/>
              <a:t>Weather:</a:t>
            </a:r>
            <a:r>
              <a:rPr lang="en-US" sz="2600" dirty="0"/>
              <a:t> </a:t>
            </a:r>
            <a:r>
              <a:rPr lang="en-US" sz="2400" dirty="0" smtClean="0"/>
              <a:t/>
            </a:r>
            <a:br>
              <a:rPr lang="en-US" sz="2400" dirty="0" smtClean="0"/>
            </a:br>
            <a:r>
              <a:rPr lang="en-US" sz="2400" dirty="0" smtClean="0"/>
              <a:t>conditions of the atmosphere over a short period of time</a:t>
            </a:r>
            <a:endParaRPr lang="en-US" sz="2400" b="1" dirty="0" smtClean="0"/>
          </a:p>
        </p:txBody>
      </p:sp>
      <p:sp>
        <p:nvSpPr>
          <p:cNvPr id="5" name="Sun 4" descr="Sun" title="Sun"/>
          <p:cNvSpPr/>
          <p:nvPr/>
        </p:nvSpPr>
        <p:spPr>
          <a:xfrm>
            <a:off x="6337300" y="3096745"/>
            <a:ext cx="1651000" cy="1651000"/>
          </a:xfrm>
          <a:prstGeom prst="su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9"/>
          <p:cNvSpPr>
            <a:spLocks noGrp="1"/>
          </p:cNvSpPr>
          <p:nvPr>
            <p:ph type="body" sz="quarter" idx="18"/>
          </p:nvPr>
        </p:nvSpPr>
        <p:spPr>
          <a:xfrm>
            <a:off x="8270023" y="2992841"/>
            <a:ext cx="2866328" cy="1858809"/>
          </a:xfrm>
        </p:spPr>
        <p:txBody>
          <a:bodyPr/>
          <a:lstStyle/>
          <a:p>
            <a:r>
              <a:rPr lang="en-US" sz="2600" b="1" dirty="0" smtClean="0"/>
              <a:t>Climate: </a:t>
            </a:r>
            <a:r>
              <a:rPr lang="en-US" sz="2400" b="1" dirty="0" smtClean="0"/>
              <a:t/>
            </a:r>
            <a:br>
              <a:rPr lang="en-US" sz="2400" b="1" dirty="0" smtClean="0"/>
            </a:br>
            <a:r>
              <a:rPr lang="en-US" sz="2400" dirty="0" smtClean="0"/>
              <a:t>conditions of the atmosphere over long periods of time</a:t>
            </a:r>
            <a:endParaRPr lang="en-US" sz="2400" b="1" dirty="0"/>
          </a:p>
        </p:txBody>
      </p:sp>
      <p:sp>
        <p:nvSpPr>
          <p:cNvPr id="9" name="Slide Number Placeholder 8"/>
          <p:cNvSpPr>
            <a:spLocks noGrp="1"/>
          </p:cNvSpPr>
          <p:nvPr>
            <p:ph type="sldNum" sz="quarter" idx="12"/>
          </p:nvPr>
        </p:nvSpPr>
        <p:spPr/>
        <p:txBody>
          <a:bodyPr/>
          <a:lstStyle/>
          <a:p>
            <a:fld id="{48F63A3B-78C7-47BE-AE5E-E10140E04643}" type="slidenum">
              <a:rPr lang="en-US" smtClean="0"/>
              <a:t>12</a:t>
            </a:fld>
            <a:endParaRPr lang="en-US" dirty="0"/>
          </a:p>
        </p:txBody>
      </p:sp>
      <p:cxnSp>
        <p:nvCxnSpPr>
          <p:cNvPr id="8" name="Straight Connector 7" title="Decorative line"/>
          <p:cNvCxnSpPr/>
          <p:nvPr/>
        </p:nvCxnSpPr>
        <p:spPr>
          <a:xfrm flipV="1">
            <a:off x="0" y="1259835"/>
            <a:ext cx="12192000" cy="6130"/>
          </a:xfrm>
          <a:prstGeom prst="line">
            <a:avLst/>
          </a:prstGeom>
          <a:ln w="139700">
            <a:solidFill>
              <a:schemeClr val="accent3"/>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30882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DEFINITIONS</a:t>
            </a:r>
            <a:endParaRPr lang="en-US" dirty="0"/>
          </a:p>
        </p:txBody>
      </p:sp>
      <p:pic>
        <p:nvPicPr>
          <p:cNvPr id="11" name="Picture 2" descr="Image of green leaves" title="Image of green leaves"/>
          <p:cNvPicPr>
            <a:picLocks noChangeAspect="1" noChangeArrowheads="1"/>
          </p:cNvPicPr>
          <p:nvPr/>
        </p:nvPicPr>
        <p:blipFill rotWithShape="1">
          <a:blip r:embed="rId3"/>
          <a:srcRect r="31122"/>
          <a:stretch/>
        </p:blipFill>
        <p:spPr bwMode="auto">
          <a:xfrm rot="5400000">
            <a:off x="3276598" y="-2057399"/>
            <a:ext cx="5638803" cy="121920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normAutofit fontScale="92500" lnSpcReduction="20000"/>
          </a:bodyPr>
          <a:lstStyle/>
          <a:p>
            <a:pPr>
              <a:buClr>
                <a:schemeClr val="bg1"/>
              </a:buClr>
            </a:pPr>
            <a:r>
              <a:rPr lang="en-US" b="1" dirty="0" smtClean="0"/>
              <a:t>CLIMATE ADAPTATION: </a:t>
            </a:r>
            <a:br>
              <a:rPr lang="en-US" b="1" dirty="0" smtClean="0"/>
            </a:br>
            <a:r>
              <a:rPr lang="en-US" dirty="0" smtClean="0"/>
              <a:t>efforts to anticipate and prepare for the effects of climate change, and thereby to reduce the associated health burden</a:t>
            </a:r>
          </a:p>
          <a:p>
            <a:pPr>
              <a:buClr>
                <a:schemeClr val="bg1"/>
              </a:buClr>
            </a:pPr>
            <a:r>
              <a:rPr lang="en-US" b="1" dirty="0" smtClean="0"/>
              <a:t>CLIMATE MITIGATION: </a:t>
            </a:r>
            <a:br>
              <a:rPr lang="en-US" b="1" dirty="0" smtClean="0"/>
            </a:br>
            <a:r>
              <a:rPr lang="en-US" dirty="0" smtClean="0"/>
              <a:t>efforts to slow, stabilize, or reverse climate change by reducing greenhouse gas emissions</a:t>
            </a:r>
            <a:endParaRPr lang="en-US" b="1" dirty="0"/>
          </a:p>
        </p:txBody>
      </p:sp>
    </p:spTree>
    <p:extLst>
      <p:ext uri="{BB962C8B-B14F-4D97-AF65-F5344CB8AC3E}">
        <p14:creationId xmlns:p14="http://schemas.microsoft.com/office/powerpoint/2010/main" val="1017261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pic>
        <p:nvPicPr>
          <p:cNvPr id="7" name="Content Placeholder 6" descr="Graphic showing the health effects of climate change" title="Graphic showing the health effects of climate chang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5136"/>
          <a:stretch/>
        </p:blipFill>
        <p:spPr>
          <a:xfrm>
            <a:off x="1516843" y="1203157"/>
            <a:ext cx="8962662" cy="5525717"/>
          </a:xfrm>
        </p:spPr>
      </p:pic>
      <p:sp>
        <p:nvSpPr>
          <p:cNvPr id="2" name="Title 1"/>
          <p:cNvSpPr>
            <a:spLocks noGrp="1"/>
          </p:cNvSpPr>
          <p:nvPr>
            <p:ph type="title"/>
          </p:nvPr>
        </p:nvSpPr>
        <p:spPr/>
        <p:txBody>
          <a:bodyPr/>
          <a:lstStyle/>
          <a:p>
            <a:pPr algn="l"/>
            <a:r>
              <a:rPr lang="en-US" dirty="0" smtClean="0"/>
              <a:t>CLIMATE AND HEALTH ARE LINKED</a:t>
            </a:r>
            <a:endParaRPr lang="en-US" dirty="0"/>
          </a:p>
        </p:txBody>
      </p:sp>
      <p:cxnSp>
        <p:nvCxnSpPr>
          <p:cNvPr id="8" name="Straight Connector 7" title="Decorative line"/>
          <p:cNvCxnSpPr/>
          <p:nvPr/>
        </p:nvCxnSpPr>
        <p:spPr>
          <a:xfrm flipV="1">
            <a:off x="0" y="1259835"/>
            <a:ext cx="12192000" cy="6130"/>
          </a:xfrm>
          <a:prstGeom prst="line">
            <a:avLst/>
          </a:prstGeom>
          <a:ln w="139700">
            <a:solidFill>
              <a:schemeClr val="accent3"/>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71711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5" name="Picture 4" descr="Graph of Minnesota's average annual temperature from 1895-2016" title="Graph of Minnesota's average annual temperature from 1895-2016"/>
          <p:cNvPicPr>
            <a:picLocks noChangeAspect="1"/>
          </p:cNvPicPr>
          <p:nvPr/>
        </p:nvPicPr>
        <p:blipFill rotWithShape="1">
          <a:blip r:embed="rId3"/>
          <a:srcRect t="11250"/>
          <a:stretch/>
        </p:blipFill>
        <p:spPr>
          <a:xfrm>
            <a:off x="1094783" y="2499995"/>
            <a:ext cx="10002433" cy="3672840"/>
          </a:xfrm>
          <a:prstGeom prst="rect">
            <a:avLst/>
          </a:prstGeom>
        </p:spPr>
      </p:pic>
      <p:sp>
        <p:nvSpPr>
          <p:cNvPr id="7" name="Rectangle 6"/>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15</a:t>
            </a:fld>
            <a:endParaRPr lang="en-US" dirty="0"/>
          </a:p>
        </p:txBody>
      </p:sp>
      <p:cxnSp>
        <p:nvCxnSpPr>
          <p:cNvPr id="8" name="Straight Connector 7" title="Decorative line"/>
          <p:cNvCxnSpPr/>
          <p:nvPr/>
        </p:nvCxnSpPr>
        <p:spPr>
          <a:xfrm flipV="1">
            <a:off x="0" y="1255834"/>
            <a:ext cx="12192000" cy="6130"/>
          </a:xfrm>
          <a:prstGeom prst="line">
            <a:avLst/>
          </a:prstGeom>
          <a:ln w="139700">
            <a:solidFill>
              <a:schemeClr val="accent3"/>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82417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589"/>
            <a:ext cx="10515600" cy="914400"/>
          </a:xfrm>
        </p:spPr>
        <p:txBody>
          <a:bodyPr anchor="ctr">
            <a:noAutofit/>
          </a:bodyPr>
          <a:lstStyle/>
          <a:p>
            <a:pPr algn="l"/>
            <a:r>
              <a:rPr lang="en-US" sz="3200" dirty="0" smtClean="0"/>
              <a:t>CHANGING TEMPERATURES BY GEOGRAPHY AND SEASON</a:t>
            </a:r>
            <a:endParaRPr lang="en-US" sz="3200" dirty="0"/>
          </a:p>
        </p:txBody>
      </p:sp>
      <p:grpSp>
        <p:nvGrpSpPr>
          <p:cNvPr id="12" name="Group 11" descr="Maps of Minnesota Showing Temperatuire Change" title="Maps of Minnesota Showing Temperatuire Change"/>
          <p:cNvGrpSpPr/>
          <p:nvPr/>
        </p:nvGrpSpPr>
        <p:grpSpPr>
          <a:xfrm>
            <a:off x="904700" y="1911131"/>
            <a:ext cx="10666615" cy="4674254"/>
            <a:chOff x="145499" y="2474607"/>
            <a:chExt cx="8846101" cy="3448328"/>
          </a:xfrm>
        </p:grpSpPr>
        <p:grpSp>
          <p:nvGrpSpPr>
            <p:cNvPr id="13" name="Group 12"/>
            <p:cNvGrpSpPr/>
            <p:nvPr/>
          </p:nvGrpSpPr>
          <p:grpSpPr>
            <a:xfrm>
              <a:off x="145499" y="2895600"/>
              <a:ext cx="8846101" cy="3027335"/>
              <a:chOff x="145499" y="2895600"/>
              <a:chExt cx="8846101" cy="3027335"/>
            </a:xfrm>
          </p:grpSpPr>
          <p:pic>
            <p:nvPicPr>
              <p:cNvPr id="15" name="Picture 14" descr="Annual Average Temperature in Minnesota" title="Annual Average Temperature in Minnesota"/>
              <p:cNvPicPr>
                <a:picLocks noChangeAspect="1"/>
              </p:cNvPicPr>
              <p:nvPr/>
            </p:nvPicPr>
            <p:blipFill rotWithShape="1">
              <a:blip r:embed="rId3" cstate="print">
                <a:extLst>
                  <a:ext uri="{28A0092B-C50C-407E-A947-70E740481C1C}">
                    <a14:useLocalDpi xmlns:a14="http://schemas.microsoft.com/office/drawing/2010/main" val="0"/>
                  </a:ext>
                </a:extLst>
              </a:blip>
              <a:srcRect l="26603" r="4174"/>
              <a:stretch/>
            </p:blipFill>
            <p:spPr>
              <a:xfrm>
                <a:off x="145499" y="2895600"/>
                <a:ext cx="2978701" cy="2743200"/>
              </a:xfrm>
              <a:prstGeom prst="rect">
                <a:avLst/>
              </a:prstGeom>
            </p:spPr>
          </p:pic>
          <p:pic>
            <p:nvPicPr>
              <p:cNvPr id="16" name="Picture 15" descr="Winter Low Temperature in Minnesota" title="Winter Low Temperature in Minnesota"/>
              <p:cNvPicPr>
                <a:picLocks noChangeAspect="1"/>
              </p:cNvPicPr>
              <p:nvPr/>
            </p:nvPicPr>
            <p:blipFill rotWithShape="1">
              <a:blip r:embed="rId4" cstate="print">
                <a:extLst>
                  <a:ext uri="{28A0092B-C50C-407E-A947-70E740481C1C}">
                    <a14:useLocalDpi xmlns:a14="http://schemas.microsoft.com/office/drawing/2010/main" val="0"/>
                  </a:ext>
                </a:extLst>
              </a:blip>
              <a:srcRect l="26893" r="3883"/>
              <a:stretch/>
            </p:blipFill>
            <p:spPr>
              <a:xfrm>
                <a:off x="3080262" y="2895600"/>
                <a:ext cx="2978808" cy="2743200"/>
              </a:xfrm>
              <a:prstGeom prst="rect">
                <a:avLst/>
              </a:prstGeom>
            </p:spPr>
          </p:pic>
          <p:pic>
            <p:nvPicPr>
              <p:cNvPr id="17" name="Picture 16" descr="Summer High Temperature in Minnesota" title="Summer High Temperature in Minnesota"/>
              <p:cNvPicPr>
                <a:picLocks noChangeAspect="1"/>
              </p:cNvPicPr>
              <p:nvPr/>
            </p:nvPicPr>
            <p:blipFill rotWithShape="1">
              <a:blip r:embed="rId5" cstate="print">
                <a:extLst>
                  <a:ext uri="{28A0092B-C50C-407E-A947-70E740481C1C}">
                    <a14:useLocalDpi xmlns:a14="http://schemas.microsoft.com/office/drawing/2010/main" val="0"/>
                  </a:ext>
                </a:extLst>
              </a:blip>
              <a:srcRect l="27088" r="4175"/>
              <a:stretch/>
            </p:blipFill>
            <p:spPr>
              <a:xfrm>
                <a:off x="6013842" y="2895600"/>
                <a:ext cx="2977758" cy="2743200"/>
              </a:xfrm>
              <a:prstGeom prst="rect">
                <a:avLst/>
              </a:prstGeom>
            </p:spPr>
          </p:pic>
          <p:sp>
            <p:nvSpPr>
              <p:cNvPr id="18" name="TextBox 17"/>
              <p:cNvSpPr txBox="1"/>
              <p:nvPr/>
            </p:nvSpPr>
            <p:spPr>
              <a:xfrm>
                <a:off x="388248" y="5650468"/>
                <a:ext cx="8229600" cy="272467"/>
              </a:xfrm>
              <a:prstGeom prst="rect">
                <a:avLst/>
              </a:prstGeom>
              <a:noFill/>
            </p:spPr>
            <p:txBody>
              <a:bodyPr wrap="square" rtlCol="0">
                <a:spAutoFit/>
              </a:bodyPr>
              <a:lstStyle/>
              <a:p>
                <a:pPr>
                  <a:defRPr/>
                </a:pPr>
                <a:r>
                  <a:rPr lang="en-US" kern="0" dirty="0">
                    <a:solidFill>
                      <a:prstClr val="black"/>
                    </a:solidFill>
                  </a:rPr>
                  <a:t>        Annual Average	            </a:t>
                </a:r>
                <a:r>
                  <a:rPr lang="en-US" kern="0" dirty="0" smtClean="0">
                    <a:solidFill>
                      <a:prstClr val="black"/>
                    </a:solidFill>
                  </a:rPr>
                  <a:t>            </a:t>
                </a:r>
                <a:r>
                  <a:rPr lang="en-US" kern="0" dirty="0">
                    <a:solidFill>
                      <a:prstClr val="black"/>
                    </a:solidFill>
                  </a:rPr>
                  <a:t>Winter Lows	               </a:t>
                </a:r>
                <a:r>
                  <a:rPr lang="en-US" kern="0" dirty="0" smtClean="0">
                    <a:solidFill>
                      <a:prstClr val="black"/>
                    </a:solidFill>
                  </a:rPr>
                  <a:t>                       Summer </a:t>
                </a:r>
                <a:r>
                  <a:rPr lang="en-US" kern="0" dirty="0">
                    <a:solidFill>
                      <a:prstClr val="black"/>
                    </a:solidFill>
                  </a:rPr>
                  <a:t>Highs </a:t>
                </a:r>
              </a:p>
            </p:txBody>
          </p:sp>
        </p:grpSp>
        <p:sp>
          <p:nvSpPr>
            <p:cNvPr id="14" name="TextBox 13"/>
            <p:cNvSpPr txBox="1"/>
            <p:nvPr/>
          </p:nvSpPr>
          <p:spPr>
            <a:xfrm>
              <a:off x="1483467" y="2474607"/>
              <a:ext cx="6172200" cy="385994"/>
            </a:xfrm>
            <a:prstGeom prst="rect">
              <a:avLst/>
            </a:prstGeom>
            <a:noFill/>
          </p:spPr>
          <p:txBody>
            <a:bodyPr wrap="square" rtlCol="0">
              <a:spAutoFit/>
            </a:bodyPr>
            <a:lstStyle/>
            <a:p>
              <a:pPr algn="ctr">
                <a:defRPr/>
              </a:pPr>
              <a:r>
                <a:rPr lang="en-US" sz="2800" kern="0" dirty="0">
                  <a:solidFill>
                    <a:schemeClr val="accent1"/>
                  </a:solidFill>
                </a:rPr>
                <a:t>Total </a:t>
              </a:r>
              <a:r>
                <a:rPr lang="en-US" sz="2800" kern="0" dirty="0" smtClean="0">
                  <a:solidFill>
                    <a:schemeClr val="accent1"/>
                  </a:solidFill>
                </a:rPr>
                <a:t>Temperature </a:t>
              </a:r>
              <a:r>
                <a:rPr lang="en-US" sz="2800" kern="0" dirty="0">
                  <a:solidFill>
                    <a:schemeClr val="accent1"/>
                  </a:solidFill>
                </a:rPr>
                <a:t>C</a:t>
              </a:r>
              <a:r>
                <a:rPr lang="en-US" sz="2800" kern="0" dirty="0" smtClean="0">
                  <a:solidFill>
                    <a:schemeClr val="accent1"/>
                  </a:solidFill>
                </a:rPr>
                <a:t>hange</a:t>
              </a:r>
              <a:r>
                <a:rPr lang="en-US" sz="2800" kern="0" dirty="0">
                  <a:solidFill>
                    <a:schemeClr val="accent1"/>
                  </a:solidFill>
                </a:rPr>
                <a:t>, 1895-2015</a:t>
              </a:r>
            </a:p>
          </p:txBody>
        </p:sp>
      </p:grpSp>
      <p:pic>
        <p:nvPicPr>
          <p:cNvPr id="3" name="Picture 2" descr="Minnesota Department of Natural Resources Logo" title="Minnesota Department of Natural Resources Logo"/>
          <p:cNvPicPr>
            <a:picLocks noChangeAspect="1"/>
          </p:cNvPicPr>
          <p:nvPr/>
        </p:nvPicPr>
        <p:blipFill>
          <a:blip r:embed="rId6"/>
          <a:stretch>
            <a:fillRect/>
          </a:stretch>
        </p:blipFill>
        <p:spPr>
          <a:xfrm>
            <a:off x="904700" y="1415244"/>
            <a:ext cx="2206943" cy="542591"/>
          </a:xfrm>
          <a:prstGeom prst="rect">
            <a:avLst/>
          </a:prstGeom>
        </p:spPr>
      </p:pic>
      <p:cxnSp>
        <p:nvCxnSpPr>
          <p:cNvPr id="11" name="Straight Connector 10" title="Decorative line"/>
          <p:cNvCxnSpPr/>
          <p:nvPr/>
        </p:nvCxnSpPr>
        <p:spPr>
          <a:xfrm flipV="1">
            <a:off x="0" y="1255834"/>
            <a:ext cx="12192000" cy="6130"/>
          </a:xfrm>
          <a:prstGeom prst="line">
            <a:avLst/>
          </a:prstGeom>
          <a:ln w="139700">
            <a:solidFill>
              <a:schemeClr val="accent3"/>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5544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ENVIRONMENTAL CHANGES</a:t>
            </a:r>
            <a:endParaRPr lang="en-US" dirty="0"/>
          </a:p>
        </p:txBody>
      </p:sp>
      <p:sp>
        <p:nvSpPr>
          <p:cNvPr id="3" name="Content Placeholder 2"/>
          <p:cNvSpPr>
            <a:spLocks noGrp="1"/>
          </p:cNvSpPr>
          <p:nvPr>
            <p:ph idx="1"/>
          </p:nvPr>
        </p:nvSpPr>
        <p:spPr>
          <a:xfrm>
            <a:off x="838200" y="1501404"/>
            <a:ext cx="10515600" cy="490855"/>
          </a:xfrm>
        </p:spPr>
        <p:txBody>
          <a:bodyPr>
            <a:normAutofit lnSpcReduction="10000"/>
          </a:bodyPr>
          <a:lstStyle/>
          <a:p>
            <a:pPr algn="ctr">
              <a:spcBef>
                <a:spcPct val="0"/>
              </a:spcBef>
              <a:buFontTx/>
              <a:buNone/>
            </a:pPr>
            <a:r>
              <a:rPr lang="en-US" altLang="en-US" sz="2800" dirty="0" smtClean="0">
                <a:solidFill>
                  <a:schemeClr val="accent1"/>
                </a:solidFill>
              </a:rPr>
              <a:t>Changing Plant Hardiness Zones</a:t>
            </a:r>
            <a:endParaRPr lang="en-US" altLang="en-US" sz="2800" dirty="0">
              <a:solidFill>
                <a:schemeClr val="accent1"/>
              </a:solidFill>
            </a:endParaRPr>
          </a:p>
        </p:txBody>
      </p:sp>
      <p:pic>
        <p:nvPicPr>
          <p:cNvPr id="4" name="Picture 3" descr="Maps showing the change in plant hardiness zones in the U.S." title="Maps showing the change in plant hardiness zones in the U.S."/>
          <p:cNvPicPr>
            <a:picLocks noChangeAspect="1"/>
          </p:cNvPicPr>
          <p:nvPr/>
        </p:nvPicPr>
        <p:blipFill rotWithShape="1">
          <a:blip r:embed="rId3" cstate="print">
            <a:extLst>
              <a:ext uri="{28A0092B-C50C-407E-A947-70E740481C1C}">
                <a14:useLocalDpi xmlns:a14="http://schemas.microsoft.com/office/drawing/2010/main" val="0"/>
              </a:ext>
            </a:extLst>
          </a:blip>
          <a:srcRect t="63903" b="14921"/>
          <a:stretch/>
        </p:blipFill>
        <p:spPr>
          <a:xfrm>
            <a:off x="98746" y="2220686"/>
            <a:ext cx="11912500" cy="3501458"/>
          </a:xfrm>
          <a:prstGeom prst="rect">
            <a:avLst/>
          </a:prstGeom>
        </p:spPr>
      </p:pic>
      <p:sp>
        <p:nvSpPr>
          <p:cNvPr id="8" name="Content Placeholder 2"/>
          <p:cNvSpPr txBox="1">
            <a:spLocks/>
          </p:cNvSpPr>
          <p:nvPr/>
        </p:nvSpPr>
        <p:spPr>
          <a:xfrm>
            <a:off x="1550139"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After USDA Plant Hardiness Zone Map, USDA Miscellaneous Publication No. 1475, Issued January 1990.</a:t>
            </a:r>
            <a:endParaRPr lang="en-US" altLang="en-US" sz="1200" dirty="0">
              <a:solidFill>
                <a:schemeClr val="accent1"/>
              </a:solidFill>
            </a:endParaRPr>
          </a:p>
        </p:txBody>
      </p:sp>
      <p:sp>
        <p:nvSpPr>
          <p:cNvPr id="11" name="Content Placeholder 2"/>
          <p:cNvSpPr txBox="1">
            <a:spLocks/>
          </p:cNvSpPr>
          <p:nvPr/>
        </p:nvSpPr>
        <p:spPr>
          <a:xfrm>
            <a:off x="7232135"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Arbor Day Foundation Plant Hardness Zone Map published in 2015.</a:t>
            </a:r>
            <a:endParaRPr lang="en-US" altLang="en-US" sz="1200" dirty="0">
              <a:solidFill>
                <a:schemeClr val="accent1"/>
              </a:solidFill>
            </a:endParaRPr>
          </a:p>
        </p:txBody>
      </p:sp>
      <p:pic>
        <p:nvPicPr>
          <p:cNvPr id="5" name="Picture 4" descr="Map key" title="Map key"/>
          <p:cNvPicPr>
            <a:picLocks noChangeAspect="1"/>
          </p:cNvPicPr>
          <p:nvPr/>
        </p:nvPicPr>
        <p:blipFill rotWithShape="1">
          <a:blip r:embed="rId3" cstate="print">
            <a:extLst>
              <a:ext uri="{28A0092B-C50C-407E-A947-70E740481C1C}">
                <a14:useLocalDpi xmlns:a14="http://schemas.microsoft.com/office/drawing/2010/main" val="0"/>
              </a:ext>
            </a:extLst>
          </a:blip>
          <a:srcRect l="31636" t="91008" r="32210" b="5271"/>
          <a:stretch/>
        </p:blipFill>
        <p:spPr>
          <a:xfrm>
            <a:off x="4609507" y="6121524"/>
            <a:ext cx="2890977" cy="412996"/>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cxnSp>
        <p:nvCxnSpPr>
          <p:cNvPr id="9" name="Straight Connector 8" title="Decorative line"/>
          <p:cNvCxnSpPr/>
          <p:nvPr/>
        </p:nvCxnSpPr>
        <p:spPr>
          <a:xfrm flipV="1">
            <a:off x="0" y="1259835"/>
            <a:ext cx="12192000" cy="6130"/>
          </a:xfrm>
          <a:prstGeom prst="line">
            <a:avLst/>
          </a:prstGeom>
          <a:ln w="139700">
            <a:solidFill>
              <a:schemeClr val="accent3"/>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65951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INCREASES</a:t>
            </a:r>
            <a:endParaRPr lang="en-US" dirty="0"/>
          </a:p>
        </p:txBody>
      </p:sp>
      <p:sp>
        <p:nvSpPr>
          <p:cNvPr id="3" name="Content Placeholder 2"/>
          <p:cNvSpPr>
            <a:spLocks noGrp="1"/>
          </p:cNvSpPr>
          <p:nvPr>
            <p:ph idx="1"/>
          </p:nvPr>
        </p:nvSpPr>
        <p:spPr>
          <a:xfrm>
            <a:off x="838200" y="1648722"/>
            <a:ext cx="10515600" cy="490855"/>
          </a:xfrm>
        </p:spPr>
        <p:txBody>
          <a:bodyPr>
            <a:normAutofit lnSpcReduction="10000"/>
          </a:bodyPr>
          <a:lstStyle/>
          <a:p>
            <a:pPr algn="ctr">
              <a:spcBef>
                <a:spcPct val="0"/>
              </a:spcBef>
              <a:buFontTx/>
              <a:buNone/>
            </a:pPr>
            <a:r>
              <a:rPr lang="en-US" altLang="en-US" sz="2800" dirty="0" smtClean="0">
                <a:solidFill>
                  <a:schemeClr val="accent1"/>
                </a:solidFill>
              </a:rPr>
              <a:t>Minnesota Average Annual Precipitation, 1895-2016</a:t>
            </a:r>
            <a:endParaRPr lang="en-US" altLang="en-US" sz="2800" dirty="0">
              <a:solidFill>
                <a:schemeClr val="accent1"/>
              </a:solidFill>
            </a:endParaRPr>
          </a:p>
        </p:txBody>
      </p:sp>
      <p:graphicFrame>
        <p:nvGraphicFramePr>
          <p:cNvPr id="11" name="Chart 10" descr="Graph of Minnesota's average annual precipitation from 1895-2016" title="Graph of Minnesota's average annual precipitation from 1895-2016"/>
          <p:cNvGraphicFramePr>
            <a:graphicFrameLocks/>
          </p:cNvGraphicFramePr>
          <p:nvPr>
            <p:extLst/>
          </p:nvPr>
        </p:nvGraphicFramePr>
        <p:xfrm>
          <a:off x="529855" y="2429604"/>
          <a:ext cx="5451253" cy="3241036"/>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txBox="1">
            <a:spLocks/>
          </p:cNvSpPr>
          <p:nvPr/>
        </p:nvSpPr>
        <p:spPr>
          <a:xfrm>
            <a:off x="2272501" y="5763829"/>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-0.2”/decade</a:t>
            </a:r>
            <a:endParaRPr lang="en-US" altLang="en-US" sz="2000" dirty="0">
              <a:solidFill>
                <a:schemeClr val="accent2"/>
              </a:solidFill>
            </a:endParaRPr>
          </a:p>
        </p:txBody>
      </p:sp>
      <p:graphicFrame>
        <p:nvGraphicFramePr>
          <p:cNvPr id="14" name="Chart 13" descr="Graph of Minnesota's average annual precipitation from 1895-2016" title="Graph of Minnesota's average annual precipitation from 1895-2016"/>
          <p:cNvGraphicFramePr>
            <a:graphicFrameLocks/>
          </p:cNvGraphicFramePr>
          <p:nvPr>
            <p:extLst/>
          </p:nvPr>
        </p:nvGraphicFramePr>
        <p:xfrm>
          <a:off x="6387103" y="2429604"/>
          <a:ext cx="4966697" cy="3241036"/>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2"/>
          <p:cNvSpPr txBox="1">
            <a:spLocks/>
          </p:cNvSpPr>
          <p:nvPr/>
        </p:nvSpPr>
        <p:spPr>
          <a:xfrm>
            <a:off x="7887471" y="5769793"/>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+0.5”/decade</a:t>
            </a:r>
            <a:endParaRPr lang="en-US" altLang="en-US" sz="2000" dirty="0">
              <a:solidFill>
                <a:schemeClr val="accent2"/>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18</a:t>
            </a:fld>
            <a:endParaRPr lang="en-US" dirty="0"/>
          </a:p>
        </p:txBody>
      </p:sp>
      <p:cxnSp>
        <p:nvCxnSpPr>
          <p:cNvPr id="9" name="Straight Connector 8" title="Decorative line"/>
          <p:cNvCxnSpPr/>
          <p:nvPr/>
        </p:nvCxnSpPr>
        <p:spPr>
          <a:xfrm flipV="1">
            <a:off x="0" y="1259835"/>
            <a:ext cx="12192000" cy="6130"/>
          </a:xfrm>
          <a:prstGeom prst="line">
            <a:avLst/>
          </a:prstGeom>
          <a:ln w="139700">
            <a:solidFill>
              <a:schemeClr val="accent3"/>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25220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MORE EXTREME RAIN EVENTS</a:t>
            </a:r>
            <a:endParaRPr lang="en-US" dirty="0"/>
          </a:p>
        </p:txBody>
      </p:sp>
      <p:graphicFrame>
        <p:nvGraphicFramePr>
          <p:cNvPr id="4" name="Diagram 3" descr="Timeline graphic" title="Timeline graphic"/>
          <p:cNvGraphicFramePr/>
          <p:nvPr>
            <p:extLst/>
          </p:nvPr>
        </p:nvGraphicFramePr>
        <p:xfrm>
          <a:off x="56865" y="2313943"/>
          <a:ext cx="12078269" cy="111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2 mega rain events occurred in the 1860s"/>
          <p:cNvPicPr>
            <a:picLocks noChangeAspect="1"/>
          </p:cNvPicPr>
          <p:nvPr/>
        </p:nvPicPr>
        <p:blipFill rotWithShape="1">
          <a:blip r:embed="rId8" cstate="print">
            <a:extLst>
              <a:ext uri="{28A0092B-C50C-407E-A947-70E740481C1C}">
                <a14:useLocalDpi xmlns:a14="http://schemas.microsoft.com/office/drawing/2010/main" val="0"/>
              </a:ext>
            </a:extLst>
          </a:blip>
          <a:srcRect l="31028" t="20896" r="38840" b="47661"/>
          <a:stretch/>
        </p:blipFill>
        <p:spPr>
          <a:xfrm>
            <a:off x="79273" y="3033394"/>
            <a:ext cx="742328" cy="1002460"/>
          </a:xfrm>
          <a:prstGeom prst="rect">
            <a:avLst/>
          </a:prstGeom>
        </p:spPr>
      </p:pic>
      <p:sp>
        <p:nvSpPr>
          <p:cNvPr id="25" name="Rectangle 24"/>
          <p:cNvSpPr/>
          <p:nvPr/>
        </p:nvSpPr>
        <p:spPr>
          <a:xfrm>
            <a:off x="263160" y="3311703"/>
            <a:ext cx="424520" cy="584775"/>
          </a:xfrm>
          <a:prstGeom prst="rect">
            <a:avLst/>
          </a:prstGeom>
        </p:spPr>
        <p:txBody>
          <a:bodyPr wrap="square">
            <a:spAutoFit/>
          </a:bodyPr>
          <a:lstStyle/>
          <a:p>
            <a:r>
              <a:rPr lang="en-US" sz="3200" b="1" dirty="0">
                <a:solidFill>
                  <a:schemeClr val="bg1"/>
                </a:solidFill>
              </a:rPr>
              <a:t>2</a:t>
            </a:r>
          </a:p>
        </p:txBody>
      </p:sp>
      <p:pic>
        <p:nvPicPr>
          <p:cNvPr id="22" name="Picture 21" descr="1 mega rain event occurred in the 191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3730363" y="3031259"/>
            <a:ext cx="481587" cy="650348"/>
          </a:xfrm>
          <a:prstGeom prst="rect">
            <a:avLst/>
          </a:prstGeom>
        </p:spPr>
      </p:pic>
      <p:sp>
        <p:nvSpPr>
          <p:cNvPr id="7" name="Rectangle 6"/>
          <p:cNvSpPr/>
          <p:nvPr/>
        </p:nvSpPr>
        <p:spPr>
          <a:xfrm>
            <a:off x="3799786"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21" name="Picture 20" descr="1 mega rain event occurred in the 194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5855205" y="3031259"/>
            <a:ext cx="481587" cy="650348"/>
          </a:xfrm>
          <a:prstGeom prst="rect">
            <a:avLst/>
          </a:prstGeom>
        </p:spPr>
      </p:pic>
      <p:sp>
        <p:nvSpPr>
          <p:cNvPr id="23" name="Rectangle 22"/>
          <p:cNvSpPr/>
          <p:nvPr/>
        </p:nvSpPr>
        <p:spPr>
          <a:xfrm>
            <a:off x="5926761"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8" name="Picture 17" descr="1 mega rain even occurred in the 198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8720932" y="3031259"/>
            <a:ext cx="481587" cy="650348"/>
          </a:xfrm>
          <a:prstGeom prst="rect">
            <a:avLst/>
          </a:prstGeom>
        </p:spPr>
      </p:pic>
      <p:pic>
        <p:nvPicPr>
          <p:cNvPr id="15" name="Picture 14" descr="3 megarain events occurred in the 197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7717862" y="2981661"/>
            <a:ext cx="1003070" cy="1354573"/>
          </a:xfrm>
          <a:prstGeom prst="rect">
            <a:avLst/>
          </a:prstGeom>
        </p:spPr>
      </p:pic>
      <p:sp>
        <p:nvSpPr>
          <p:cNvPr id="26" name="Rectangle 25"/>
          <p:cNvSpPr/>
          <p:nvPr/>
        </p:nvSpPr>
        <p:spPr>
          <a:xfrm>
            <a:off x="7980047" y="3400286"/>
            <a:ext cx="424520" cy="769441"/>
          </a:xfrm>
          <a:prstGeom prst="rect">
            <a:avLst/>
          </a:prstGeom>
        </p:spPr>
        <p:txBody>
          <a:bodyPr wrap="square">
            <a:spAutoFit/>
          </a:bodyPr>
          <a:lstStyle/>
          <a:p>
            <a:r>
              <a:rPr lang="en-US" sz="4400" b="1" dirty="0">
                <a:solidFill>
                  <a:schemeClr val="bg1"/>
                </a:solidFill>
              </a:rPr>
              <a:t>3</a:t>
            </a:r>
          </a:p>
        </p:txBody>
      </p:sp>
      <p:sp>
        <p:nvSpPr>
          <p:cNvPr id="24" name="Rectangle 23"/>
          <p:cNvSpPr/>
          <p:nvPr/>
        </p:nvSpPr>
        <p:spPr>
          <a:xfrm>
            <a:off x="8790355" y="3153956"/>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3" name="Picture 12" descr="3 megarain events occurred in the 200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9836671" y="2988773"/>
            <a:ext cx="1003070" cy="1354573"/>
          </a:xfrm>
          <a:prstGeom prst="rect">
            <a:avLst/>
          </a:prstGeom>
        </p:spPr>
      </p:pic>
      <p:sp>
        <p:nvSpPr>
          <p:cNvPr id="27" name="Rectangle 26"/>
          <p:cNvSpPr/>
          <p:nvPr/>
        </p:nvSpPr>
        <p:spPr>
          <a:xfrm>
            <a:off x="10102002" y="3349736"/>
            <a:ext cx="424520" cy="769441"/>
          </a:xfrm>
          <a:prstGeom prst="rect">
            <a:avLst/>
          </a:prstGeom>
        </p:spPr>
        <p:txBody>
          <a:bodyPr wrap="square">
            <a:spAutoFit/>
          </a:bodyPr>
          <a:lstStyle/>
          <a:p>
            <a:r>
              <a:rPr lang="en-US" sz="4400" b="1" dirty="0">
                <a:solidFill>
                  <a:schemeClr val="bg1"/>
                </a:solidFill>
              </a:rPr>
              <a:t>3</a:t>
            </a:r>
          </a:p>
        </p:txBody>
      </p:sp>
      <p:pic>
        <p:nvPicPr>
          <p:cNvPr id="5" name="Picture 4" descr="4 megarain events occurred in the 2010s"/>
          <p:cNvPicPr>
            <a:picLocks noChangeAspect="1"/>
          </p:cNvPicPr>
          <p:nvPr/>
        </p:nvPicPr>
        <p:blipFill rotWithShape="1">
          <a:blip r:embed="rId11" cstate="print">
            <a:extLst>
              <a:ext uri="{28A0092B-C50C-407E-A947-70E740481C1C}">
                <a14:useLocalDpi xmlns:a14="http://schemas.microsoft.com/office/drawing/2010/main" val="0"/>
              </a:ext>
            </a:extLst>
          </a:blip>
          <a:srcRect l="31028" t="20896" r="38840" b="47661"/>
          <a:stretch/>
        </p:blipFill>
        <p:spPr>
          <a:xfrm>
            <a:off x="10285903" y="2947884"/>
            <a:ext cx="1399999" cy="1890597"/>
          </a:xfrm>
          <a:prstGeom prst="rect">
            <a:avLst/>
          </a:prstGeom>
        </p:spPr>
      </p:pic>
      <p:sp>
        <p:nvSpPr>
          <p:cNvPr id="28" name="Rectangle 27"/>
          <p:cNvSpPr/>
          <p:nvPr/>
        </p:nvSpPr>
        <p:spPr>
          <a:xfrm>
            <a:off x="10710423" y="3552630"/>
            <a:ext cx="424520" cy="923330"/>
          </a:xfrm>
          <a:prstGeom prst="rect">
            <a:avLst/>
          </a:prstGeom>
        </p:spPr>
        <p:txBody>
          <a:bodyPr wrap="square">
            <a:spAutoFit/>
          </a:bodyPr>
          <a:lstStyle/>
          <a:p>
            <a:r>
              <a:rPr lang="en-US" sz="5400" b="1" dirty="0" smtClean="0">
                <a:solidFill>
                  <a:schemeClr val="bg1"/>
                </a:solidFill>
              </a:rPr>
              <a:t>4</a:t>
            </a:r>
            <a:endParaRPr lang="en-US" sz="5400" b="1" dirty="0">
              <a:solidFill>
                <a:schemeClr val="bg1"/>
              </a:solidFill>
            </a:endParaRPr>
          </a:p>
        </p:txBody>
      </p:sp>
      <p:sp>
        <p:nvSpPr>
          <p:cNvPr id="3" name="Content Placeholder 2"/>
          <p:cNvSpPr>
            <a:spLocks noGrp="1"/>
          </p:cNvSpPr>
          <p:nvPr>
            <p:ph idx="1"/>
          </p:nvPr>
        </p:nvSpPr>
        <p:spPr>
          <a:xfrm>
            <a:off x="687680" y="4619423"/>
            <a:ext cx="10529644" cy="2248461"/>
          </a:xfrm>
        </p:spPr>
        <p:txBody>
          <a:bodyPr>
            <a:normAutofit/>
          </a:bodyPr>
          <a:lstStyle/>
          <a:p>
            <a:pPr algn="ctr">
              <a:spcBef>
                <a:spcPct val="0"/>
              </a:spcBef>
              <a:spcAft>
                <a:spcPts val="600"/>
              </a:spcAft>
              <a:buFontTx/>
              <a:buNone/>
            </a:pPr>
            <a:r>
              <a:rPr lang="en-US" altLang="en-US" sz="6400" b="1" dirty="0" smtClean="0">
                <a:solidFill>
                  <a:schemeClr val="accent1"/>
                </a:solidFill>
              </a:rPr>
              <a:t>7</a:t>
            </a:r>
            <a:r>
              <a:rPr lang="en-US" altLang="en-US" sz="4600" b="1" dirty="0" smtClean="0">
                <a:solidFill>
                  <a:schemeClr val="accent1"/>
                </a:solidFill>
              </a:rPr>
              <a:t> </a:t>
            </a:r>
            <a:r>
              <a:rPr lang="en-US" altLang="en-US" sz="4000" b="1" dirty="0" smtClean="0">
                <a:solidFill>
                  <a:schemeClr val="accent1"/>
                </a:solidFill>
              </a:rPr>
              <a:t>OF THE </a:t>
            </a:r>
            <a:r>
              <a:rPr lang="en-US" altLang="en-US" sz="6400" b="1" dirty="0" smtClean="0">
                <a:solidFill>
                  <a:schemeClr val="accent1"/>
                </a:solidFill>
              </a:rPr>
              <a:t>15</a:t>
            </a:r>
          </a:p>
          <a:p>
            <a:pPr algn="ctr">
              <a:spcBef>
                <a:spcPct val="0"/>
              </a:spcBef>
              <a:spcAft>
                <a:spcPts val="600"/>
              </a:spcAft>
              <a:buFontTx/>
              <a:buNone/>
            </a:pPr>
            <a:r>
              <a:rPr lang="en-US" altLang="en-US" sz="2800" dirty="0" smtClean="0">
                <a:solidFill>
                  <a:schemeClr val="accent1"/>
                </a:solidFill>
              </a:rPr>
              <a:t>MINNESOTA MEGA-RAIN EVENTS HAVE</a:t>
            </a:r>
          </a:p>
          <a:p>
            <a:pPr algn="ctr">
              <a:spcBef>
                <a:spcPct val="0"/>
              </a:spcBef>
              <a:spcAft>
                <a:spcPts val="600"/>
              </a:spcAft>
              <a:buFontTx/>
              <a:buNone/>
            </a:pPr>
            <a:r>
              <a:rPr lang="en-US" altLang="en-US" sz="2800" dirty="0" smtClean="0">
                <a:solidFill>
                  <a:schemeClr val="accent1"/>
                </a:solidFill>
              </a:rPr>
              <a:t>OCCURRED SINCE 2002</a:t>
            </a:r>
          </a:p>
        </p:txBody>
      </p:sp>
      <p:sp>
        <p:nvSpPr>
          <p:cNvPr id="6" name="Slide Number Placeholder 5"/>
          <p:cNvSpPr>
            <a:spLocks noGrp="1"/>
          </p:cNvSpPr>
          <p:nvPr>
            <p:ph type="sldNum" sz="quarter" idx="12"/>
          </p:nvPr>
        </p:nvSpPr>
        <p:spPr/>
        <p:txBody>
          <a:bodyPr/>
          <a:lstStyle/>
          <a:p>
            <a:fld id="{48F63A3B-78C7-47BE-AE5E-E10140E04643}" type="slidenum">
              <a:rPr lang="en-US" smtClean="0"/>
              <a:t>19</a:t>
            </a:fld>
            <a:endParaRPr lang="en-US" dirty="0"/>
          </a:p>
        </p:txBody>
      </p:sp>
      <p:cxnSp>
        <p:nvCxnSpPr>
          <p:cNvPr id="20" name="Straight Connector 19" title="Decorative line"/>
          <p:cNvCxnSpPr/>
          <p:nvPr/>
        </p:nvCxnSpPr>
        <p:spPr>
          <a:xfrm flipV="1">
            <a:off x="0" y="1273087"/>
            <a:ext cx="12192000" cy="6130"/>
          </a:xfrm>
          <a:prstGeom prst="line">
            <a:avLst/>
          </a:prstGeom>
          <a:ln w="139700">
            <a:solidFill>
              <a:schemeClr val="accent3"/>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2531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sp>
        <p:nvSpPr>
          <p:cNvPr id="3" name="Content Placeholder 2"/>
          <p:cNvSpPr>
            <a:spLocks noGrp="1"/>
          </p:cNvSpPr>
          <p:nvPr>
            <p:ph idx="1"/>
          </p:nvPr>
        </p:nvSpPr>
        <p:spPr>
          <a:xfrm>
            <a:off x="838200" y="2965937"/>
            <a:ext cx="10515600" cy="3211025"/>
          </a:xfrm>
        </p:spPr>
        <p:txBody>
          <a:bodyPr/>
          <a:lstStyle/>
          <a:p>
            <a:pPr marL="0" indent="0" algn="ctr">
              <a:buNone/>
            </a:pPr>
            <a:r>
              <a:rPr lang="en-US" dirty="0" smtClean="0"/>
              <a:t>The </a:t>
            </a:r>
            <a:r>
              <a:rPr lang="en-US" dirty="0" smtClean="0"/>
              <a:t>Minnesota Department of Health (MDH) developed this presentation based on scientific research published in peer-reviewed journals. References for information can be found in the relevant slides and/or at the end of the presentation.</a:t>
            </a:r>
            <a:endParaRPr lang="en-US" dirty="0"/>
          </a:p>
        </p:txBody>
      </p:sp>
      <p:sp>
        <p:nvSpPr>
          <p:cNvPr id="2" name="Title 1"/>
          <p:cNvSpPr>
            <a:spLocks noGrp="1"/>
          </p:cNvSpPr>
          <p:nvPr>
            <p:ph type="title"/>
          </p:nvPr>
        </p:nvSpPr>
        <p:spPr/>
        <p:txBody>
          <a:bodyPr/>
          <a:lstStyle/>
          <a:p>
            <a:pPr algn="l"/>
            <a:r>
              <a:rPr lang="en-US" dirty="0" smtClean="0"/>
              <a:t>NOTICE</a:t>
            </a:r>
            <a:endParaRPr lang="en-US" dirty="0"/>
          </a:p>
        </p:txBody>
      </p:sp>
    </p:spTree>
    <p:extLst>
      <p:ext uri="{BB962C8B-B14F-4D97-AF65-F5344CB8AC3E}">
        <p14:creationId xmlns:p14="http://schemas.microsoft.com/office/powerpoint/2010/main" val="1220999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PRECIPITATION CHANGES</a:t>
            </a:r>
          </a:p>
        </p:txBody>
      </p:sp>
      <p:pic>
        <p:nvPicPr>
          <p:cNvPr id="5" name="Picture 1" descr="Maps of Minnesota county flood and drought disasters" title="Maps of Minnesota county flood and drought disasters"/>
          <p:cNvPicPr>
            <a:picLocks noChangeAspect="1"/>
          </p:cNvPicPr>
          <p:nvPr/>
        </p:nvPicPr>
        <p:blipFill rotWithShape="1">
          <a:blip r:embed="rId3">
            <a:extLst>
              <a:ext uri="{28A0092B-C50C-407E-A947-70E740481C1C}">
                <a14:useLocalDpi xmlns:a14="http://schemas.microsoft.com/office/drawing/2010/main" val="0"/>
              </a:ext>
            </a:extLst>
          </a:blip>
          <a:srcRect r="4883"/>
          <a:stretch/>
        </p:blipFill>
        <p:spPr bwMode="auto">
          <a:xfrm>
            <a:off x="5195605" y="1552078"/>
            <a:ext cx="6936235" cy="51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normAutofit/>
          </a:bodyPr>
          <a:lstStyle/>
          <a:p>
            <a:pPr indent="0" algn="r">
              <a:spcBef>
                <a:spcPct val="0"/>
              </a:spcBef>
              <a:buFontTx/>
              <a:buNone/>
            </a:pPr>
            <a:r>
              <a:rPr lang="en-US" altLang="en-US" sz="2400" dirty="0" smtClean="0"/>
              <a:t>Blue counties were declared disaster </a:t>
            </a:r>
            <a:r>
              <a:rPr lang="en-US" altLang="en-US" sz="2400" dirty="0"/>
              <a:t>areas due to </a:t>
            </a:r>
            <a:r>
              <a:rPr lang="en-US" altLang="en-US" sz="2400" dirty="0" smtClean="0"/>
              <a:t>flooding. </a:t>
            </a:r>
          </a:p>
          <a:p>
            <a:pPr indent="0" algn="r">
              <a:spcBef>
                <a:spcPct val="0"/>
              </a:spcBef>
              <a:buFontTx/>
              <a:buNone/>
            </a:pPr>
            <a:r>
              <a:rPr lang="en-US" altLang="en-US" sz="2400" dirty="0" smtClean="0"/>
              <a:t>Brown counties were </a:t>
            </a:r>
            <a:r>
              <a:rPr lang="en-US" altLang="en-US" sz="2400" dirty="0"/>
              <a:t>declared </a:t>
            </a:r>
            <a:r>
              <a:rPr lang="en-US" altLang="en-US" sz="2400" dirty="0" smtClean="0"/>
              <a:t>disaster </a:t>
            </a:r>
            <a:r>
              <a:rPr lang="en-US" altLang="en-US" sz="2400" dirty="0"/>
              <a:t>areas due to drought. </a:t>
            </a:r>
            <a:endParaRPr lang="en-US" altLang="en-US" sz="2400" dirty="0" smtClean="0"/>
          </a:p>
          <a:p>
            <a:pPr indent="0" algn="r">
              <a:spcBef>
                <a:spcPct val="0"/>
              </a:spcBef>
              <a:buFontTx/>
              <a:buNone/>
            </a:pPr>
            <a:r>
              <a:rPr lang="en-US" altLang="en-US" sz="2400" dirty="0" smtClean="0"/>
              <a:t>Light blue, cross-hatched counties received both designations</a:t>
            </a:r>
            <a:r>
              <a:rPr lang="en-US" altLang="en-US" sz="2400" dirty="0"/>
              <a:t>.</a:t>
            </a:r>
          </a:p>
        </p:txBody>
      </p:sp>
    </p:spTree>
    <p:extLst>
      <p:ext uri="{BB962C8B-B14F-4D97-AF65-F5344CB8AC3E}">
        <p14:creationId xmlns:p14="http://schemas.microsoft.com/office/powerpoint/2010/main" val="2407517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t>Importance of water in Minnesota</a:t>
            </a:r>
          </a:p>
          <a:p>
            <a:pPr marL="457200" indent="-457200">
              <a:spcAft>
                <a:spcPts val="0"/>
              </a:spcAft>
              <a:buFont typeface="+mj-lt"/>
              <a:buAutoNum type="arabicPeriod"/>
            </a:pPr>
            <a:r>
              <a:rPr lang="en-US" dirty="0" smtClean="0"/>
              <a:t>Climate change impacts on Minnesota water sources</a:t>
            </a:r>
          </a:p>
          <a:p>
            <a:pPr marL="457200" indent="-457200">
              <a:spcAft>
                <a:spcPts val="0"/>
              </a:spcAft>
              <a:buFont typeface="+mj-lt"/>
              <a:buAutoNum type="arabicPeriod"/>
            </a:pPr>
            <a:r>
              <a:rPr lang="en-US" dirty="0" smtClean="0">
                <a:solidFill>
                  <a:schemeClr val="accent3"/>
                </a:solidFill>
              </a:rPr>
              <a:t>Public health issues related to:</a:t>
            </a:r>
          </a:p>
          <a:p>
            <a:pPr lvl="1">
              <a:spcAft>
                <a:spcPts val="0"/>
              </a:spcAft>
            </a:pPr>
            <a:r>
              <a:rPr lang="en-US" dirty="0" smtClean="0">
                <a:solidFill>
                  <a:schemeClr val="accent3"/>
                </a:solidFill>
              </a:rPr>
              <a:t>Increases in water</a:t>
            </a:r>
          </a:p>
          <a:p>
            <a:pPr lvl="1">
              <a:spcAft>
                <a:spcPts val="0"/>
              </a:spcAft>
            </a:pPr>
            <a:r>
              <a:rPr lang="en-US" dirty="0" smtClean="0">
                <a:solidFill>
                  <a:schemeClr val="accent3"/>
                </a:solidFill>
              </a:rPr>
              <a:t>Decreases in water</a:t>
            </a:r>
          </a:p>
          <a:p>
            <a:pPr lvl="1">
              <a:spcAft>
                <a:spcPts val="0"/>
              </a:spcAft>
            </a:pPr>
            <a:r>
              <a:rPr lang="en-US" dirty="0" smtClean="0">
                <a:solidFill>
                  <a:schemeClr val="accent3"/>
                </a:solidFill>
              </a:rPr>
              <a:t>Increases in water temperature</a:t>
            </a:r>
          </a:p>
          <a:p>
            <a:pPr marL="457200" indent="-457200">
              <a:spcAft>
                <a:spcPts val="0"/>
              </a:spcAft>
              <a:buFont typeface="+mj-lt"/>
              <a:buAutoNum type="arabicPeriod"/>
            </a:pPr>
            <a:r>
              <a:rPr lang="en-US" dirty="0" smtClean="0"/>
              <a:t>Strategies: Public health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17481912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PUBLIC HEALTH ISSUES: </a:t>
            </a:r>
            <a:r>
              <a:rPr lang="en-US" dirty="0">
                <a:solidFill>
                  <a:schemeClr val="accent3"/>
                </a:solidFill>
              </a:rPr>
              <a:t>INCREASES IN WATER</a:t>
            </a:r>
            <a:endParaRPr lang="en-US" dirty="0"/>
          </a:p>
        </p:txBody>
      </p:sp>
      <p:pic>
        <p:nvPicPr>
          <p:cNvPr id="5" name="Picture Placeholder 4" title="Lake"/>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742" b="5742"/>
          <a:stretch>
            <a:fillRect/>
          </a:stretch>
        </p:blipFill>
        <p:spPr/>
      </p:pic>
      <p:sp>
        <p:nvSpPr>
          <p:cNvPr id="4" name="Content Placeholder 3"/>
          <p:cNvSpPr>
            <a:spLocks noGrp="1"/>
          </p:cNvSpPr>
          <p:nvPr>
            <p:ph idx="1"/>
          </p:nvPr>
        </p:nvSpPr>
        <p:spPr/>
        <p:txBody>
          <a:bodyPr/>
          <a:lstStyle/>
          <a:p>
            <a:pPr marL="457200" indent="0">
              <a:buNone/>
            </a:pPr>
            <a:r>
              <a:rPr lang="en-US" b="1" dirty="0" smtClean="0"/>
              <a:t>Key Topics</a:t>
            </a:r>
          </a:p>
          <a:p>
            <a:r>
              <a:rPr lang="en-US" dirty="0" smtClean="0"/>
              <a:t>Precipitation changes</a:t>
            </a:r>
          </a:p>
          <a:p>
            <a:r>
              <a:rPr lang="en-US" dirty="0" smtClean="0"/>
              <a:t>Flooding</a:t>
            </a:r>
          </a:p>
          <a:p>
            <a:r>
              <a:rPr lang="en-US" dirty="0" smtClean="0"/>
              <a:t>Humidity and dew point</a:t>
            </a:r>
            <a:endParaRPr lang="en-US" dirty="0"/>
          </a:p>
        </p:txBody>
      </p:sp>
    </p:spTree>
    <p:extLst>
      <p:ext uri="{BB962C8B-B14F-4D97-AF65-F5344CB8AC3E}">
        <p14:creationId xmlns:p14="http://schemas.microsoft.com/office/powerpoint/2010/main" val="805151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23</a:t>
            </a:fld>
            <a:endParaRPr lang="en-US" dirty="0"/>
          </a:p>
        </p:txBody>
      </p:sp>
      <p:pic>
        <p:nvPicPr>
          <p:cNvPr id="7" name="Picture 6" title="Map showing the change in precipitation in the U.S."/>
          <p:cNvPicPr>
            <a:picLocks noChangeAspect="1"/>
          </p:cNvPicPr>
          <p:nvPr/>
        </p:nvPicPr>
        <p:blipFill rotWithShape="1">
          <a:blip r:embed="rId3">
            <a:extLst>
              <a:ext uri="{28A0092B-C50C-407E-A947-70E740481C1C}">
                <a14:useLocalDpi xmlns:a14="http://schemas.microsoft.com/office/drawing/2010/main" val="0"/>
              </a:ext>
            </a:extLst>
          </a:blip>
          <a:srcRect t="2585" b="8219"/>
          <a:stretch/>
        </p:blipFill>
        <p:spPr>
          <a:xfrm>
            <a:off x="128124" y="1358537"/>
            <a:ext cx="6579779" cy="5362938"/>
          </a:xfrm>
          <a:prstGeom prst="rect">
            <a:avLst/>
          </a:prstGeom>
        </p:spPr>
      </p:pic>
      <p:sp>
        <p:nvSpPr>
          <p:cNvPr id="3" name="Content Placeholder 2"/>
          <p:cNvSpPr>
            <a:spLocks noGrp="1"/>
          </p:cNvSpPr>
          <p:nvPr>
            <p:ph idx="1"/>
          </p:nvPr>
        </p:nvSpPr>
        <p:spPr>
          <a:xfrm>
            <a:off x="7210375" y="2701919"/>
            <a:ext cx="4324700" cy="2252351"/>
          </a:xfrm>
        </p:spPr>
        <p:txBody>
          <a:bodyPr>
            <a:normAutofit/>
          </a:bodyPr>
          <a:lstStyle/>
          <a:p>
            <a:pPr marL="0" indent="0" algn="ctr">
              <a:spcAft>
                <a:spcPts val="0"/>
              </a:spcAft>
              <a:buNone/>
            </a:pPr>
            <a:r>
              <a:rPr lang="en-US" sz="2400" dirty="0" smtClean="0"/>
              <a:t>The amount of wintertime precipitation falling as </a:t>
            </a:r>
          </a:p>
          <a:p>
            <a:pPr marL="0" indent="0" algn="ctr">
              <a:spcAft>
                <a:spcPts val="0"/>
              </a:spcAft>
              <a:buNone/>
            </a:pPr>
            <a:r>
              <a:rPr lang="en-US" sz="2400" dirty="0" smtClean="0"/>
              <a:t>rain vs. snow </a:t>
            </a:r>
            <a:endParaRPr lang="en-US" sz="2400" dirty="0"/>
          </a:p>
          <a:p>
            <a:pPr marL="0" indent="0" algn="ctr">
              <a:spcAft>
                <a:spcPts val="0"/>
              </a:spcAft>
              <a:buNone/>
            </a:pPr>
            <a:r>
              <a:rPr lang="en-US" sz="2400" dirty="0" smtClean="0"/>
              <a:t>has increased during the </a:t>
            </a:r>
            <a:br>
              <a:rPr lang="en-US" sz="2400" dirty="0" smtClean="0"/>
            </a:br>
            <a:r>
              <a:rPr lang="en-US" sz="2400" dirty="0" smtClean="0"/>
              <a:t>last 50 years.</a:t>
            </a:r>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INCREASES IN WATER</a:t>
            </a:r>
            <a:endParaRPr lang="en-US" dirty="0">
              <a:solidFill>
                <a:schemeClr val="accent3"/>
              </a:solidFill>
            </a:endParaRPr>
          </a:p>
        </p:txBody>
      </p:sp>
      <p:sp>
        <p:nvSpPr>
          <p:cNvPr id="10" name="Content Placeholder 2"/>
          <p:cNvSpPr txBox="1">
            <a:spLocks/>
          </p:cNvSpPr>
          <p:nvPr/>
        </p:nvSpPr>
        <p:spPr>
          <a:xfrm>
            <a:off x="6707902" y="1884655"/>
            <a:ext cx="5329647" cy="7709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Font typeface="Arial" panose="020B0604020202020204" pitchFamily="34" charset="0"/>
              <a:buNone/>
            </a:pPr>
            <a:r>
              <a:rPr lang="en-US" sz="2400" b="1" dirty="0" smtClean="0"/>
              <a:t>WINTERTIME PRECIPITATION CHANGES </a:t>
            </a:r>
            <a:r>
              <a:rPr lang="en-US" sz="2400" dirty="0" smtClean="0"/>
              <a:t>(1949-2015)</a:t>
            </a:r>
          </a:p>
        </p:txBody>
      </p:sp>
    </p:spTree>
    <p:extLst>
      <p:ext uri="{BB962C8B-B14F-4D97-AF65-F5344CB8AC3E}">
        <p14:creationId xmlns:p14="http://schemas.microsoft.com/office/powerpoint/2010/main" val="10497189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24</a:t>
            </a:fld>
            <a:endParaRPr lang="en-US" dirty="0"/>
          </a:p>
        </p:txBody>
      </p:sp>
      <p:sp>
        <p:nvSpPr>
          <p:cNvPr id="2" name="Title 1"/>
          <p:cNvSpPr>
            <a:spLocks noGrp="1"/>
          </p:cNvSpPr>
          <p:nvPr>
            <p:ph type="title"/>
          </p:nvPr>
        </p:nvSpPr>
        <p:spPr>
          <a:xfrm>
            <a:off x="483327" y="152400"/>
            <a:ext cx="11547564" cy="914400"/>
          </a:xfrm>
        </p:spPr>
        <p:txBody>
          <a:bodyPr>
            <a:normAutofit/>
          </a:bodyPr>
          <a:lstStyle/>
          <a:p>
            <a:pPr algn="l"/>
            <a:r>
              <a:rPr lang="en-US" dirty="0"/>
              <a:t>INCREASES IN WATER: </a:t>
            </a:r>
            <a:r>
              <a:rPr lang="en-US" dirty="0" smtClean="0">
                <a:solidFill>
                  <a:schemeClr val="accent3"/>
                </a:solidFill>
              </a:rPr>
              <a:t>PRECIPITATION CHANGES</a:t>
            </a:r>
            <a:endParaRPr lang="en-US" dirty="0">
              <a:solidFill>
                <a:schemeClr val="accent3"/>
              </a:solidFill>
            </a:endParaRPr>
          </a:p>
        </p:txBody>
      </p:sp>
      <p:pic>
        <p:nvPicPr>
          <p:cNvPr id="3" name="Picture 2" descr="Increase in Heavy Rainfall by Region" title="Increase in Heavy Rainfall by Region"/>
          <p:cNvPicPr>
            <a:picLocks noChangeAspect="1"/>
          </p:cNvPicPr>
          <p:nvPr/>
        </p:nvPicPr>
        <p:blipFill rotWithShape="1">
          <a:blip r:embed="rId3">
            <a:extLst>
              <a:ext uri="{28A0092B-C50C-407E-A947-70E740481C1C}">
                <a14:useLocalDpi xmlns:a14="http://schemas.microsoft.com/office/drawing/2010/main" val="0"/>
              </a:ext>
            </a:extLst>
          </a:blip>
          <a:srcRect t="12121" b="7851"/>
          <a:stretch/>
        </p:blipFill>
        <p:spPr>
          <a:xfrm>
            <a:off x="-42046" y="1371599"/>
            <a:ext cx="12234046" cy="5507183"/>
          </a:xfrm>
          <a:prstGeom prst="rect">
            <a:avLst/>
          </a:prstGeom>
        </p:spPr>
      </p:pic>
    </p:spTree>
    <p:extLst>
      <p:ext uri="{BB962C8B-B14F-4D97-AF65-F5344CB8AC3E}">
        <p14:creationId xmlns:p14="http://schemas.microsoft.com/office/powerpoint/2010/main" val="1421341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a:xfrm>
            <a:off x="9891132" y="6173468"/>
            <a:ext cx="1462668" cy="365125"/>
          </a:xfrm>
        </p:spPr>
        <p:txBody>
          <a:bodyPr/>
          <a:lstStyle/>
          <a:p>
            <a:fld id="{48F63A3B-78C7-47BE-AE5E-E10140E04643}" type="slidenum">
              <a:rPr lang="en-US" smtClean="0"/>
              <a:t>25</a:t>
            </a:fld>
            <a:endParaRPr lang="en-US" dirty="0"/>
          </a:p>
        </p:txBody>
      </p:sp>
      <p:sp>
        <p:nvSpPr>
          <p:cNvPr id="54" name="Rectangle 53"/>
          <p:cNvSpPr/>
          <p:nvPr/>
        </p:nvSpPr>
        <p:spPr>
          <a:xfrm>
            <a:off x="8583304" y="4873171"/>
            <a:ext cx="2770495" cy="166542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t>Waterborne disease outbreaks from drinking water or recreational contact</a:t>
            </a:r>
            <a:endParaRPr lang="en-US" sz="2400" dirty="0"/>
          </a:p>
        </p:txBody>
      </p:sp>
      <p:sp>
        <p:nvSpPr>
          <p:cNvPr id="53" name="Rectangle 52"/>
          <p:cNvSpPr/>
          <p:nvPr/>
        </p:nvSpPr>
        <p:spPr>
          <a:xfrm>
            <a:off x="8583304" y="3795870"/>
            <a:ext cx="2770495" cy="854306"/>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t>Contamination of surface water</a:t>
            </a:r>
            <a:endParaRPr lang="en-US" sz="2400" dirty="0"/>
          </a:p>
        </p:txBody>
      </p:sp>
      <p:sp>
        <p:nvSpPr>
          <p:cNvPr id="52" name="Right Brace 51" title="Bracket"/>
          <p:cNvSpPr/>
          <p:nvPr/>
        </p:nvSpPr>
        <p:spPr>
          <a:xfrm>
            <a:off x="7968343" y="2982333"/>
            <a:ext cx="269240" cy="2666474"/>
          </a:xfrm>
          <a:prstGeom prst="rightBrace">
            <a:avLst/>
          </a:prstGeom>
          <a:ln w="793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p:cNvSpPr/>
          <p:nvPr/>
        </p:nvSpPr>
        <p:spPr>
          <a:xfrm>
            <a:off x="4834762" y="4725788"/>
            <a:ext cx="2770495" cy="9230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t>Sewage overflows</a:t>
            </a:r>
            <a:endParaRPr lang="en-US" sz="2400" dirty="0"/>
          </a:p>
        </p:txBody>
      </p:sp>
      <p:cxnSp>
        <p:nvCxnSpPr>
          <p:cNvPr id="35" name="Straight Arrow Connector 34" title="Arrow"/>
          <p:cNvCxnSpPr/>
          <p:nvPr/>
        </p:nvCxnSpPr>
        <p:spPr>
          <a:xfrm>
            <a:off x="3675767" y="4185883"/>
            <a:ext cx="905348" cy="960576"/>
          </a:xfrm>
          <a:prstGeom prst="straightConnector1">
            <a:avLst/>
          </a:prstGeom>
          <a:ln w="793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834762" y="2982333"/>
            <a:ext cx="2770495" cy="15442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t>Increased runoff: sediment, contaminants, nitrate, etc</a:t>
            </a:r>
            <a:r>
              <a:rPr lang="en-US" dirty="0" smtClean="0"/>
              <a:t>.</a:t>
            </a:r>
            <a:endParaRPr lang="en-US" dirty="0"/>
          </a:p>
        </p:txBody>
      </p:sp>
      <p:cxnSp>
        <p:nvCxnSpPr>
          <p:cNvPr id="27" name="Straight Arrow Connector 26" title="Arrow"/>
          <p:cNvCxnSpPr/>
          <p:nvPr/>
        </p:nvCxnSpPr>
        <p:spPr>
          <a:xfrm>
            <a:off x="3689488" y="3698709"/>
            <a:ext cx="1008800" cy="10965"/>
          </a:xfrm>
          <a:prstGeom prst="straightConnector1">
            <a:avLst/>
          </a:prstGeom>
          <a:ln w="793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834763" y="1459000"/>
            <a:ext cx="2770495" cy="134839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t>Physical injuries and destruction of property</a:t>
            </a:r>
            <a:endParaRPr lang="en-US" sz="2400" dirty="0"/>
          </a:p>
        </p:txBody>
      </p:sp>
      <p:cxnSp>
        <p:nvCxnSpPr>
          <p:cNvPr id="34" name="Straight Arrow Connector 33" title="Arrow"/>
          <p:cNvCxnSpPr/>
          <p:nvPr/>
        </p:nvCxnSpPr>
        <p:spPr>
          <a:xfrm flipV="1">
            <a:off x="3689488" y="2380022"/>
            <a:ext cx="891627" cy="842478"/>
          </a:xfrm>
          <a:prstGeom prst="straightConnector1">
            <a:avLst/>
          </a:prstGeom>
          <a:ln w="793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p:cNvSpPr/>
          <p:nvPr/>
        </p:nvSpPr>
        <p:spPr>
          <a:xfrm>
            <a:off x="210449" y="2807398"/>
            <a:ext cx="3370997" cy="20335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Extreme precipitation</a:t>
            </a:r>
            <a:endParaRPr lang="en-US" sz="2400" dirty="0"/>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INCREASES IN WATER</a:t>
            </a:r>
            <a:endParaRPr lang="en-US" dirty="0">
              <a:solidFill>
                <a:schemeClr val="accent3"/>
              </a:solidFill>
            </a:endParaRPr>
          </a:p>
        </p:txBody>
      </p:sp>
    </p:spTree>
    <p:extLst>
      <p:ext uri="{BB962C8B-B14F-4D97-AF65-F5344CB8AC3E}">
        <p14:creationId xmlns:p14="http://schemas.microsoft.com/office/powerpoint/2010/main" val="3039016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26</a:t>
            </a:fld>
            <a:endParaRPr lang="en-US" dirty="0"/>
          </a:p>
        </p:txBody>
      </p:sp>
      <p:pic>
        <p:nvPicPr>
          <p:cNvPr id="1026" name="Picture 2" descr="https://static01.nyt.com/images/2014/06/25/us/FLOoD/FLOoD-master1050.jpg" title="Flooded playground"/>
          <p:cNvPicPr>
            <a:picLocks noChangeAspect="1" noChangeArrowheads="1"/>
          </p:cNvPicPr>
          <p:nvPr/>
        </p:nvPicPr>
        <p:blipFill rotWithShape="1">
          <a:blip r:embed="rId3">
            <a:extLst>
              <a:ext uri="{28A0092B-C50C-407E-A947-70E740481C1C}">
                <a14:useLocalDpi xmlns:a14="http://schemas.microsoft.com/office/drawing/2010/main" val="0"/>
              </a:ext>
            </a:extLst>
          </a:blip>
          <a:srcRect r="20999"/>
          <a:stretch/>
        </p:blipFill>
        <p:spPr bwMode="auto">
          <a:xfrm>
            <a:off x="5795412" y="1329236"/>
            <a:ext cx="6405297" cy="55287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1702" y="2187574"/>
            <a:ext cx="4754881" cy="4351338"/>
          </a:xfrm>
        </p:spPr>
        <p:txBody>
          <a:bodyPr>
            <a:normAutofit/>
          </a:bodyPr>
          <a:lstStyle/>
          <a:p>
            <a:pPr marL="0" indent="0">
              <a:spcAft>
                <a:spcPts val="0"/>
              </a:spcAft>
              <a:buNone/>
            </a:pPr>
            <a:r>
              <a:rPr lang="en-US" sz="2800" b="1" dirty="0" smtClean="0"/>
              <a:t>Results </a:t>
            </a:r>
            <a:r>
              <a:rPr lang="en-US" sz="2800" b="1" dirty="0"/>
              <a:t>from a combination of:</a:t>
            </a:r>
          </a:p>
          <a:p>
            <a:pPr lvl="1">
              <a:spcAft>
                <a:spcPts val="0"/>
              </a:spcAft>
            </a:pPr>
            <a:r>
              <a:rPr lang="en-US" sz="2400" dirty="0" smtClean="0"/>
              <a:t>Land use changes that reduce infiltration</a:t>
            </a:r>
          </a:p>
          <a:p>
            <a:pPr lvl="1">
              <a:spcAft>
                <a:spcPts val="0"/>
              </a:spcAft>
            </a:pPr>
            <a:r>
              <a:rPr lang="en-US" sz="2400" dirty="0" smtClean="0"/>
              <a:t>Undersized sewer and storm water pipes</a:t>
            </a:r>
          </a:p>
          <a:p>
            <a:pPr lvl="1">
              <a:spcAft>
                <a:spcPts val="0"/>
              </a:spcAft>
            </a:pPr>
            <a:r>
              <a:rPr lang="en-US" sz="2400" dirty="0" smtClean="0"/>
              <a:t>Extreme precipitation and/or rapid snowmelt</a:t>
            </a:r>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FLOODING</a:t>
            </a:r>
            <a:endParaRPr lang="en-US" dirty="0">
              <a:solidFill>
                <a:schemeClr val="accent3"/>
              </a:solidFill>
            </a:endParaRPr>
          </a:p>
        </p:txBody>
      </p:sp>
    </p:spTree>
    <p:extLst>
      <p:ext uri="{BB962C8B-B14F-4D97-AF65-F5344CB8AC3E}">
        <p14:creationId xmlns:p14="http://schemas.microsoft.com/office/powerpoint/2010/main" val="2179413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a:xfrm>
            <a:off x="9891132" y="5925276"/>
            <a:ext cx="1462668" cy="365125"/>
          </a:xfrm>
        </p:spPr>
        <p:txBody>
          <a:bodyPr/>
          <a:lstStyle/>
          <a:p>
            <a:fld id="{48F63A3B-78C7-47BE-AE5E-E10140E04643}" type="slidenum">
              <a:rPr lang="en-US" smtClean="0"/>
              <a:t>27</a:t>
            </a:fld>
            <a:endParaRPr lang="en-US" dirty="0"/>
          </a:p>
        </p:txBody>
      </p:sp>
      <p:pic>
        <p:nvPicPr>
          <p:cNvPr id="9" name="Picture 8" descr="Image of raging flood waters" title="Image of raging flood waters"/>
          <p:cNvPicPr>
            <a:picLocks noChangeAspect="1"/>
          </p:cNvPicPr>
          <p:nvPr/>
        </p:nvPicPr>
        <p:blipFill>
          <a:blip r:embed="rId3"/>
          <a:stretch>
            <a:fillRect/>
          </a:stretch>
        </p:blipFill>
        <p:spPr>
          <a:xfrm>
            <a:off x="6196085" y="2540409"/>
            <a:ext cx="5995915" cy="3690948"/>
          </a:xfrm>
          <a:prstGeom prst="rect">
            <a:avLst/>
          </a:prstGeom>
        </p:spPr>
      </p:pic>
      <p:pic>
        <p:nvPicPr>
          <p:cNvPr id="8" name="Picture 7" descr="Image of property and infrastructure damage" title="Image of property and infrastructure damage"/>
          <p:cNvPicPr>
            <a:picLocks noChangeAspect="1"/>
          </p:cNvPicPr>
          <p:nvPr/>
        </p:nvPicPr>
        <p:blipFill>
          <a:blip r:embed="rId4"/>
          <a:stretch>
            <a:fillRect/>
          </a:stretch>
        </p:blipFill>
        <p:spPr>
          <a:xfrm>
            <a:off x="0" y="2553473"/>
            <a:ext cx="6155769" cy="3681179"/>
          </a:xfrm>
          <a:prstGeom prst="rect">
            <a:avLst/>
          </a:prstGeom>
        </p:spPr>
      </p:pic>
      <p:sp>
        <p:nvSpPr>
          <p:cNvPr id="3" name="Content Placeholder 2"/>
          <p:cNvSpPr>
            <a:spLocks noGrp="1"/>
          </p:cNvSpPr>
          <p:nvPr>
            <p:ph idx="1"/>
          </p:nvPr>
        </p:nvSpPr>
        <p:spPr>
          <a:xfrm>
            <a:off x="391886" y="1516974"/>
            <a:ext cx="11800114" cy="837333"/>
          </a:xfrm>
        </p:spPr>
        <p:txBody>
          <a:bodyPr>
            <a:normAutofit fontScale="92500" lnSpcReduction="10000"/>
          </a:bodyPr>
          <a:lstStyle/>
          <a:p>
            <a:pPr>
              <a:spcAft>
                <a:spcPts val="0"/>
              </a:spcAft>
            </a:pPr>
            <a:r>
              <a:rPr lang="en-US" sz="2400" dirty="0" smtClean="0"/>
              <a:t>2012 Duluth, Minnesota</a:t>
            </a:r>
          </a:p>
          <a:p>
            <a:pPr>
              <a:spcAft>
                <a:spcPts val="0"/>
              </a:spcAft>
            </a:pPr>
            <a:r>
              <a:rPr lang="en-US" sz="2400" dirty="0"/>
              <a:t>More than 1,700 homes, 100 businesses impacted</a:t>
            </a:r>
          </a:p>
          <a:p>
            <a:pPr>
              <a:spcAft>
                <a:spcPts val="0"/>
              </a:spcAft>
            </a:pPr>
            <a:endParaRPr lang="en-US" sz="2400" dirty="0" smtClean="0"/>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FLOODING</a:t>
            </a:r>
            <a:endParaRPr lang="en-US" dirty="0">
              <a:solidFill>
                <a:schemeClr val="accent3"/>
              </a:solidFill>
            </a:endParaRPr>
          </a:p>
        </p:txBody>
      </p:sp>
    </p:spTree>
    <p:extLst>
      <p:ext uri="{BB962C8B-B14F-4D97-AF65-F5344CB8AC3E}">
        <p14:creationId xmlns:p14="http://schemas.microsoft.com/office/powerpoint/2010/main" val="226309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3" name="Content Placeholder 2"/>
          <p:cNvSpPr>
            <a:spLocks noGrp="1"/>
          </p:cNvSpPr>
          <p:nvPr>
            <p:ph idx="1"/>
          </p:nvPr>
        </p:nvSpPr>
        <p:spPr>
          <a:xfrm>
            <a:off x="286966" y="1914729"/>
            <a:ext cx="5357885" cy="4351338"/>
          </a:xfrm>
        </p:spPr>
        <p:txBody>
          <a:bodyPr>
            <a:normAutofit/>
          </a:bodyPr>
          <a:lstStyle/>
          <a:p>
            <a:pPr marL="0" indent="0">
              <a:spcAft>
                <a:spcPts val="0"/>
              </a:spcAft>
              <a:buNone/>
            </a:pPr>
            <a:r>
              <a:rPr lang="en-US" sz="2800" b="1" dirty="0" smtClean="0"/>
              <a:t>Can </a:t>
            </a:r>
            <a:r>
              <a:rPr lang="en-US" sz="2800" b="1" dirty="0"/>
              <a:t>lead to increases in:</a:t>
            </a:r>
          </a:p>
          <a:p>
            <a:pPr lvl="1">
              <a:spcAft>
                <a:spcPts val="0"/>
              </a:spcAft>
            </a:pPr>
            <a:r>
              <a:rPr lang="en-US" sz="2400" dirty="0" smtClean="0"/>
              <a:t>Physical injuries (including drowning)</a:t>
            </a:r>
          </a:p>
          <a:p>
            <a:pPr lvl="1">
              <a:spcAft>
                <a:spcPts val="0"/>
              </a:spcAft>
            </a:pPr>
            <a:r>
              <a:rPr lang="en-US" sz="2400" dirty="0" smtClean="0"/>
              <a:t>Allergies (mold)</a:t>
            </a:r>
          </a:p>
          <a:p>
            <a:pPr lvl="1">
              <a:spcAft>
                <a:spcPts val="0"/>
              </a:spcAft>
            </a:pPr>
            <a:r>
              <a:rPr lang="en-US" sz="2400" dirty="0" smtClean="0"/>
              <a:t>Food and water-borne illnesses</a:t>
            </a:r>
          </a:p>
          <a:p>
            <a:pPr lvl="1">
              <a:spcAft>
                <a:spcPts val="0"/>
              </a:spcAft>
            </a:pPr>
            <a:r>
              <a:rPr lang="en-US" sz="2400" dirty="0" smtClean="0"/>
              <a:t>Food security</a:t>
            </a:r>
          </a:p>
          <a:p>
            <a:pPr lvl="1">
              <a:spcAft>
                <a:spcPts val="0"/>
              </a:spcAft>
            </a:pPr>
            <a:r>
              <a:rPr lang="en-US" sz="2400" dirty="0" smtClean="0"/>
              <a:t>Displacement</a:t>
            </a:r>
          </a:p>
          <a:p>
            <a:pPr lvl="1">
              <a:spcAft>
                <a:spcPts val="0"/>
              </a:spcAft>
            </a:pPr>
            <a:r>
              <a:rPr lang="en-US" sz="2400" dirty="0" smtClean="0"/>
              <a:t>Mental health issues</a:t>
            </a:r>
          </a:p>
          <a:p>
            <a:pPr lvl="1">
              <a:spcAft>
                <a:spcPts val="0"/>
              </a:spcAft>
            </a:pPr>
            <a:r>
              <a:rPr lang="en-US" sz="2400" dirty="0" smtClean="0"/>
              <a:t>Interruption of emergency services</a:t>
            </a:r>
          </a:p>
        </p:txBody>
      </p:sp>
      <p:pic>
        <p:nvPicPr>
          <p:cNvPr id="8" name="Picture 6" descr="Image of flood and road damage in Oslo, Minnesota May 14, 2009" title="Image of flood and road damage in Oslo, Minnesota May 14, 2009"/>
          <p:cNvPicPr>
            <a:picLocks noChangeAspect="1" noChangeArrowheads="1"/>
          </p:cNvPicPr>
          <p:nvPr/>
        </p:nvPicPr>
        <p:blipFill rotWithShape="1">
          <a:blip r:embed="rId3"/>
          <a:srcRect r="13175"/>
          <a:stretch/>
        </p:blipFill>
        <p:spPr bwMode="auto">
          <a:xfrm>
            <a:off x="5644851" y="1338840"/>
            <a:ext cx="6542795" cy="553520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8F63A3B-78C7-47BE-AE5E-E10140E04643}" type="slidenum">
              <a:rPr lang="en-US" smtClean="0"/>
              <a:t>28</a:t>
            </a:fld>
            <a:endParaRPr lang="en-US" dirty="0"/>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FLOODING</a:t>
            </a:r>
            <a:endParaRPr lang="en-US" dirty="0">
              <a:solidFill>
                <a:schemeClr val="accent3"/>
              </a:solidFill>
            </a:endParaRPr>
          </a:p>
        </p:txBody>
      </p:sp>
    </p:spTree>
    <p:extLst>
      <p:ext uri="{BB962C8B-B14F-4D97-AF65-F5344CB8AC3E}">
        <p14:creationId xmlns:p14="http://schemas.microsoft.com/office/powerpoint/2010/main" val="8810313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29</a:t>
            </a:fld>
            <a:endParaRPr lang="en-US" dirty="0"/>
          </a:p>
        </p:txBody>
      </p:sp>
      <p:pic>
        <p:nvPicPr>
          <p:cNvPr id="4" name="Picture 3" title="Microscope image of Salmonell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7761" y="1338212"/>
            <a:ext cx="6584239" cy="5519787"/>
          </a:xfrm>
          <a:prstGeom prst="rect">
            <a:avLst/>
          </a:prstGeom>
        </p:spPr>
      </p:pic>
      <p:sp>
        <p:nvSpPr>
          <p:cNvPr id="3" name="Content Placeholder 2"/>
          <p:cNvSpPr>
            <a:spLocks noGrp="1"/>
          </p:cNvSpPr>
          <p:nvPr>
            <p:ph idx="1"/>
          </p:nvPr>
        </p:nvSpPr>
        <p:spPr>
          <a:xfrm>
            <a:off x="629192" y="2370137"/>
            <a:ext cx="5357885" cy="4351338"/>
          </a:xfrm>
        </p:spPr>
        <p:txBody>
          <a:bodyPr>
            <a:normAutofit/>
          </a:bodyPr>
          <a:lstStyle/>
          <a:p>
            <a:pPr marL="0" indent="0">
              <a:spcAft>
                <a:spcPts val="0"/>
              </a:spcAft>
              <a:buNone/>
            </a:pPr>
            <a:r>
              <a:rPr lang="en-US" sz="2800" b="1" dirty="0" smtClean="0"/>
              <a:t>Can </a:t>
            </a:r>
            <a:r>
              <a:rPr lang="en-US" sz="2800" b="1" dirty="0"/>
              <a:t>lead to increases in:</a:t>
            </a:r>
          </a:p>
          <a:p>
            <a:pPr>
              <a:spcAft>
                <a:spcPts val="0"/>
              </a:spcAft>
            </a:pPr>
            <a:r>
              <a:rPr lang="en-US" sz="2400" dirty="0" smtClean="0"/>
              <a:t>Foodborne illnesses</a:t>
            </a:r>
          </a:p>
          <a:p>
            <a:pPr marL="457200" lvl="1" indent="0">
              <a:spcAft>
                <a:spcPts val="0"/>
              </a:spcAft>
              <a:buNone/>
            </a:pPr>
            <a:r>
              <a:rPr lang="en-US" sz="2000" i="1" dirty="0" smtClean="0"/>
              <a:t>e.g. Salmonellosis</a:t>
            </a:r>
          </a:p>
          <a:p>
            <a:pPr>
              <a:spcAft>
                <a:spcPts val="0"/>
              </a:spcAft>
            </a:pPr>
            <a:r>
              <a:rPr lang="en-US" sz="2400" dirty="0" smtClean="0"/>
              <a:t>Waterborne illnesses</a:t>
            </a:r>
          </a:p>
          <a:p>
            <a:pPr marL="457200" lvl="1" indent="0">
              <a:spcAft>
                <a:spcPts val="0"/>
              </a:spcAft>
              <a:buNone/>
            </a:pPr>
            <a:r>
              <a:rPr lang="en-US" sz="2000" i="1" dirty="0"/>
              <a:t>e</a:t>
            </a:r>
            <a:r>
              <a:rPr lang="en-US" sz="2000" i="1" dirty="0" smtClean="0"/>
              <a:t>.g. Cryptosporidium and Giardia</a:t>
            </a:r>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FLOODING</a:t>
            </a:r>
            <a:endParaRPr lang="en-US" dirty="0">
              <a:solidFill>
                <a:schemeClr val="accent3"/>
              </a:solidFill>
            </a:endParaRPr>
          </a:p>
        </p:txBody>
      </p:sp>
    </p:spTree>
    <p:extLst>
      <p:ext uri="{BB962C8B-B14F-4D97-AF65-F5344CB8AC3E}">
        <p14:creationId xmlns:p14="http://schemas.microsoft.com/office/powerpoint/2010/main" val="2384737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3"/>
                </a:solidFill>
              </a:rPr>
              <a:t>Importance of water in Minnesota</a:t>
            </a:r>
          </a:p>
          <a:p>
            <a:pPr marL="457200" indent="-457200">
              <a:spcAft>
                <a:spcPts val="0"/>
              </a:spcAft>
              <a:buFont typeface="+mj-lt"/>
              <a:buAutoNum type="arabicPeriod"/>
            </a:pPr>
            <a:r>
              <a:rPr lang="en-US" dirty="0" smtClean="0"/>
              <a:t>Climate change impacts on Minnesota water sources</a:t>
            </a:r>
          </a:p>
          <a:p>
            <a:pPr marL="457200" indent="-457200">
              <a:spcAft>
                <a:spcPts val="0"/>
              </a:spcAft>
              <a:buFont typeface="+mj-lt"/>
              <a:buAutoNum type="arabicPeriod"/>
            </a:pPr>
            <a:r>
              <a:rPr lang="en-US" dirty="0" smtClean="0"/>
              <a:t>Public health issues related to:</a:t>
            </a:r>
          </a:p>
          <a:p>
            <a:pPr lvl="1">
              <a:spcAft>
                <a:spcPts val="0"/>
              </a:spcAft>
            </a:pPr>
            <a:r>
              <a:rPr lang="en-US" dirty="0" smtClean="0"/>
              <a:t>Increases in water</a:t>
            </a:r>
          </a:p>
          <a:p>
            <a:pPr lvl="1">
              <a:spcAft>
                <a:spcPts val="0"/>
              </a:spcAft>
            </a:pPr>
            <a:r>
              <a:rPr lang="en-US" dirty="0" smtClean="0"/>
              <a:t>Decreases in water</a:t>
            </a:r>
          </a:p>
          <a:p>
            <a:pPr lvl="1">
              <a:spcAft>
                <a:spcPts val="0"/>
              </a:spcAft>
            </a:pPr>
            <a:r>
              <a:rPr lang="en-US" dirty="0" smtClean="0"/>
              <a:t>Increases in water temperature</a:t>
            </a:r>
          </a:p>
          <a:p>
            <a:pPr marL="457200" indent="-457200">
              <a:spcAft>
                <a:spcPts val="0"/>
              </a:spcAft>
              <a:buFont typeface="+mj-lt"/>
              <a:buAutoNum type="arabicPeriod"/>
            </a:pPr>
            <a:r>
              <a:rPr lang="en-US" dirty="0" smtClean="0"/>
              <a:t>Strategies: Public health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561156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30</a:t>
            </a:fld>
            <a:endParaRPr lang="en-US" dirty="0"/>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946" y="2349915"/>
            <a:ext cx="6223054" cy="37338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55764" y="2376041"/>
            <a:ext cx="4634554" cy="3600986"/>
          </a:xfrm>
          <a:prstGeom prst="rect">
            <a:avLst/>
          </a:prstGeom>
        </p:spPr>
        <p:txBody>
          <a:bodyPr wrap="square">
            <a:spAutoFit/>
          </a:bodyPr>
          <a:lstStyle/>
          <a:p>
            <a:pPr marL="285750" indent="-285750">
              <a:lnSpc>
                <a:spcPct val="150000"/>
              </a:lnSpc>
              <a:spcAft>
                <a:spcPts val="0"/>
              </a:spcAft>
              <a:buFont typeface="Arial" panose="020B0604020202020204" pitchFamily="34" charset="0"/>
              <a:buChar char="•"/>
            </a:pPr>
            <a:r>
              <a:rPr lang="en-US" sz="2400" dirty="0"/>
              <a:t>1.61 million people were affected</a:t>
            </a:r>
          </a:p>
          <a:p>
            <a:pPr marL="285750" indent="-285750">
              <a:spcAft>
                <a:spcPts val="0"/>
              </a:spcAft>
              <a:buFont typeface="Arial" panose="020B0604020202020204" pitchFamily="34" charset="0"/>
              <a:buChar char="•"/>
            </a:pPr>
            <a:r>
              <a:rPr lang="en-US" sz="2400" dirty="0" smtClean="0"/>
              <a:t>400,000+ </a:t>
            </a:r>
            <a:r>
              <a:rPr lang="en-US" sz="2400" dirty="0"/>
              <a:t>people with significant symptoms</a:t>
            </a:r>
          </a:p>
          <a:p>
            <a:pPr marL="285750" indent="-285750">
              <a:lnSpc>
                <a:spcPct val="150000"/>
              </a:lnSpc>
              <a:spcAft>
                <a:spcPts val="0"/>
              </a:spcAft>
              <a:buFont typeface="Arial" panose="020B0604020202020204" pitchFamily="34" charset="0"/>
              <a:buChar char="•"/>
            </a:pPr>
            <a:r>
              <a:rPr lang="en-US" sz="2400" dirty="0"/>
              <a:t>100 people died</a:t>
            </a:r>
          </a:p>
          <a:p>
            <a:pPr marL="285750" indent="-285750">
              <a:lnSpc>
                <a:spcPct val="150000"/>
              </a:lnSpc>
              <a:spcAft>
                <a:spcPts val="0"/>
              </a:spcAft>
              <a:buFont typeface="Arial" panose="020B0604020202020204" pitchFamily="34" charset="0"/>
              <a:buChar char="•"/>
            </a:pPr>
            <a:r>
              <a:rPr lang="en-US" sz="2400" dirty="0"/>
              <a:t>Illness lasted 9 days on average</a:t>
            </a:r>
          </a:p>
          <a:p>
            <a:pPr marL="285750" indent="-285750">
              <a:lnSpc>
                <a:spcPct val="150000"/>
              </a:lnSpc>
              <a:spcAft>
                <a:spcPts val="0"/>
              </a:spcAft>
              <a:buFont typeface="Arial" panose="020B0604020202020204" pitchFamily="34" charset="0"/>
              <a:buChar char="•"/>
            </a:pPr>
            <a:r>
              <a:rPr lang="en-US" sz="2400" dirty="0"/>
              <a:t>$31.7 million in medical costs</a:t>
            </a:r>
          </a:p>
          <a:p>
            <a:pPr marL="285750" indent="-285750">
              <a:lnSpc>
                <a:spcPct val="150000"/>
              </a:lnSpc>
              <a:spcAft>
                <a:spcPts val="0"/>
              </a:spcAft>
              <a:buFont typeface="Arial" panose="020B0604020202020204" pitchFamily="34" charset="0"/>
              <a:buChar char="•"/>
            </a:pPr>
            <a:r>
              <a:rPr lang="en-US" sz="2400" dirty="0"/>
              <a:t>$64.6 million in lost productivity</a:t>
            </a:r>
            <a:endParaRPr lang="en-US" sz="2000" dirty="0"/>
          </a:p>
        </p:txBody>
      </p:sp>
      <p:sp>
        <p:nvSpPr>
          <p:cNvPr id="3" name="Content Placeholder 2"/>
          <p:cNvSpPr>
            <a:spLocks noGrp="1"/>
          </p:cNvSpPr>
          <p:nvPr>
            <p:ph idx="1"/>
          </p:nvPr>
        </p:nvSpPr>
        <p:spPr>
          <a:xfrm>
            <a:off x="838198" y="1825625"/>
            <a:ext cx="7473289" cy="524290"/>
          </a:xfrm>
        </p:spPr>
        <p:txBody>
          <a:bodyPr>
            <a:normAutofit/>
          </a:bodyPr>
          <a:lstStyle/>
          <a:p>
            <a:pPr marL="0" indent="0">
              <a:spcAft>
                <a:spcPts val="0"/>
              </a:spcAft>
              <a:buNone/>
            </a:pPr>
            <a:r>
              <a:rPr lang="en-US" sz="2800" b="1" dirty="0" smtClean="0"/>
              <a:t>1993 Milwaukee Cryptosporidium Outbreak</a:t>
            </a:r>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FLOODING</a:t>
            </a:r>
            <a:endParaRPr lang="en-US" dirty="0">
              <a:solidFill>
                <a:schemeClr val="accent3"/>
              </a:solidFill>
            </a:endParaRPr>
          </a:p>
        </p:txBody>
      </p:sp>
    </p:spTree>
    <p:extLst>
      <p:ext uri="{BB962C8B-B14F-4D97-AF65-F5344CB8AC3E}">
        <p14:creationId xmlns:p14="http://schemas.microsoft.com/office/powerpoint/2010/main" val="2990296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31</a:t>
            </a:fld>
            <a:endParaRPr lang="en-US" dirty="0"/>
          </a:p>
        </p:txBody>
      </p:sp>
      <p:pic>
        <p:nvPicPr>
          <p:cNvPr id="6146" name="Picture 2" descr="http://inapcache.boston.com/universal/site_graphics/blogs/bigpicture/mississippi_river_flooding/bp2.jpg" title="Woman carry clothes out of a flooded home"/>
          <p:cNvPicPr>
            <a:picLocks noChangeAspect="1" noChangeArrowheads="1"/>
          </p:cNvPicPr>
          <p:nvPr/>
        </p:nvPicPr>
        <p:blipFill rotWithShape="1">
          <a:blip r:embed="rId3">
            <a:extLst>
              <a:ext uri="{28A0092B-C50C-407E-A947-70E740481C1C}">
                <a14:useLocalDpi xmlns:a14="http://schemas.microsoft.com/office/drawing/2010/main" val="0"/>
              </a:ext>
            </a:extLst>
          </a:blip>
          <a:srcRect l="6487" t="-235" r="322" b="287"/>
          <a:stretch/>
        </p:blipFill>
        <p:spPr bwMode="auto">
          <a:xfrm>
            <a:off x="-39189" y="1315012"/>
            <a:ext cx="7573093" cy="55952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084964" y="2191188"/>
            <a:ext cx="3268836" cy="3639994"/>
          </a:xfrm>
        </p:spPr>
        <p:txBody>
          <a:bodyPr>
            <a:normAutofit/>
          </a:bodyPr>
          <a:lstStyle/>
          <a:p>
            <a:pPr marL="0" indent="0">
              <a:spcAft>
                <a:spcPts val="0"/>
              </a:spcAft>
              <a:buNone/>
            </a:pPr>
            <a:r>
              <a:rPr lang="en-US" sz="2800" b="1" dirty="0" smtClean="0"/>
              <a:t>MENTAL HEALTH</a:t>
            </a:r>
          </a:p>
          <a:p>
            <a:pPr marL="285750" indent="-285750">
              <a:spcAft>
                <a:spcPts val="0"/>
              </a:spcAft>
            </a:pPr>
            <a:r>
              <a:rPr lang="en-US" sz="2400" dirty="0"/>
              <a:t>Anxiety disorders</a:t>
            </a:r>
          </a:p>
          <a:p>
            <a:pPr marL="285750" indent="-285750">
              <a:spcAft>
                <a:spcPts val="0"/>
              </a:spcAft>
            </a:pPr>
            <a:r>
              <a:rPr lang="en-US" sz="2400" dirty="0"/>
              <a:t>Depression</a:t>
            </a:r>
          </a:p>
          <a:p>
            <a:pPr marL="285750" indent="-285750">
              <a:spcAft>
                <a:spcPts val="0"/>
              </a:spcAft>
            </a:pPr>
            <a:r>
              <a:rPr lang="en-US" sz="2400" dirty="0"/>
              <a:t>Psychological effects</a:t>
            </a:r>
            <a:endParaRPr lang="en-US" sz="2000" dirty="0"/>
          </a:p>
          <a:p>
            <a:pPr marL="0" indent="0">
              <a:spcAft>
                <a:spcPts val="0"/>
              </a:spcAft>
              <a:buNone/>
            </a:pPr>
            <a:endParaRPr lang="en-US" sz="2400" b="1" dirty="0" smtClean="0"/>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FLOODING</a:t>
            </a:r>
            <a:endParaRPr lang="en-US" dirty="0">
              <a:solidFill>
                <a:schemeClr val="accent3"/>
              </a:solidFill>
            </a:endParaRPr>
          </a:p>
        </p:txBody>
      </p:sp>
    </p:spTree>
    <p:extLst>
      <p:ext uri="{BB962C8B-B14F-4D97-AF65-F5344CB8AC3E}">
        <p14:creationId xmlns:p14="http://schemas.microsoft.com/office/powerpoint/2010/main" val="2467053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pic>
        <p:nvPicPr>
          <p:cNvPr id="9" name="Picture 2" descr="Image of Weather Channel report of heat index summer 2011" title="Image of Weather Channel report of heat index summer 2011"/>
          <p:cNvPicPr>
            <a:picLocks noChangeAspect="1" noChangeArrowheads="1"/>
          </p:cNvPicPr>
          <p:nvPr/>
        </p:nvPicPr>
        <p:blipFill rotWithShape="1">
          <a:blip r:embed="rId3"/>
          <a:srcRect t="-1" r="14807" b="281"/>
          <a:stretch/>
        </p:blipFill>
        <p:spPr bwMode="auto">
          <a:xfrm>
            <a:off x="5197969" y="1336169"/>
            <a:ext cx="6989677" cy="552183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48F63A3B-78C7-47BE-AE5E-E10140E04643}" type="slidenum">
              <a:rPr lang="en-US" smtClean="0"/>
              <a:t>32</a:t>
            </a:fld>
            <a:endParaRPr lang="en-US" dirty="0"/>
          </a:p>
        </p:txBody>
      </p:sp>
      <p:sp>
        <p:nvSpPr>
          <p:cNvPr id="3" name="Content Placeholder 2"/>
          <p:cNvSpPr>
            <a:spLocks noGrp="1"/>
          </p:cNvSpPr>
          <p:nvPr>
            <p:ph idx="1"/>
          </p:nvPr>
        </p:nvSpPr>
        <p:spPr>
          <a:xfrm>
            <a:off x="715368" y="1825625"/>
            <a:ext cx="4482601" cy="4530725"/>
          </a:xfrm>
        </p:spPr>
        <p:txBody>
          <a:bodyPr>
            <a:normAutofit/>
          </a:bodyPr>
          <a:lstStyle/>
          <a:p>
            <a:pPr marL="0" indent="0">
              <a:spcAft>
                <a:spcPts val="0"/>
              </a:spcAft>
              <a:buNone/>
            </a:pPr>
            <a:r>
              <a:rPr lang="en-US" sz="2800" b="1" dirty="0" smtClean="0"/>
              <a:t>DEW POINT</a:t>
            </a:r>
          </a:p>
          <a:p>
            <a:pPr>
              <a:spcAft>
                <a:spcPts val="0"/>
              </a:spcAft>
            </a:pPr>
            <a:r>
              <a:rPr lang="en-US" sz="2400" dirty="0" smtClean="0"/>
              <a:t>July 19, 2011</a:t>
            </a:r>
          </a:p>
          <a:p>
            <a:pPr>
              <a:spcAft>
                <a:spcPts val="0"/>
              </a:spcAft>
            </a:pPr>
            <a:r>
              <a:rPr lang="en-US" sz="2400" dirty="0" smtClean="0"/>
              <a:t>Highest dew point temperature recorded in Minnesota history</a:t>
            </a:r>
          </a:p>
          <a:p>
            <a:pPr>
              <a:spcAft>
                <a:spcPts val="0"/>
              </a:spcAft>
            </a:pPr>
            <a:r>
              <a:rPr lang="en-US" sz="2400" dirty="0" smtClean="0"/>
              <a:t>88</a:t>
            </a:r>
            <a:r>
              <a:rPr lang="en-US" altLang="en-US" sz="2400" dirty="0" smtClean="0">
                <a:ea typeface="Calibri" panose="020F0502020204030204" pitchFamily="34" charset="0"/>
                <a:cs typeface="Calibri" panose="020F0502020204030204" pitchFamily="34" charset="0"/>
              </a:rPr>
              <a:t>°F dew point in Moorhead, MN</a:t>
            </a:r>
          </a:p>
          <a:p>
            <a:pPr>
              <a:spcAft>
                <a:spcPts val="0"/>
              </a:spcAft>
            </a:pPr>
            <a:r>
              <a:rPr lang="en-US" sz="2400" dirty="0" smtClean="0">
                <a:cs typeface="Calibri" panose="020F0502020204030204" pitchFamily="34" charset="0"/>
              </a:rPr>
              <a:t>Combined with 93</a:t>
            </a:r>
            <a:r>
              <a:rPr lang="en-US" altLang="en-US" sz="2400" dirty="0" smtClean="0">
                <a:ea typeface="Calibri" panose="020F0502020204030204" pitchFamily="34" charset="0"/>
                <a:cs typeface="Calibri" panose="020F0502020204030204" pitchFamily="34" charset="0"/>
              </a:rPr>
              <a:t>°F air temperature, it felt like 130°F</a:t>
            </a:r>
            <a:endParaRPr lang="en-US" sz="2400" dirty="0" smtClean="0"/>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INCREASES IN WATER</a:t>
            </a:r>
            <a:endParaRPr lang="en-US" dirty="0">
              <a:solidFill>
                <a:schemeClr val="accent3"/>
              </a:solidFill>
            </a:endParaRPr>
          </a:p>
        </p:txBody>
      </p:sp>
    </p:spTree>
    <p:extLst>
      <p:ext uri="{BB962C8B-B14F-4D97-AF65-F5344CB8AC3E}">
        <p14:creationId xmlns:p14="http://schemas.microsoft.com/office/powerpoint/2010/main" val="36863018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33</a:t>
            </a:fld>
            <a:endParaRPr lang="en-US" dirty="0"/>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INCREASES IN WATER</a:t>
            </a:r>
            <a:endParaRPr lang="en-US" dirty="0">
              <a:solidFill>
                <a:schemeClr val="accent3"/>
              </a:solidFill>
            </a:endParaRPr>
          </a:p>
        </p:txBody>
      </p:sp>
      <p:sp>
        <p:nvSpPr>
          <p:cNvPr id="9" name="Content Placeholder 2"/>
          <p:cNvSpPr txBox="1">
            <a:spLocks/>
          </p:cNvSpPr>
          <p:nvPr/>
        </p:nvSpPr>
        <p:spPr>
          <a:xfrm>
            <a:off x="378823" y="1554886"/>
            <a:ext cx="11704319" cy="85131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Arial" panose="020B0604020202020204" pitchFamily="34" charset="0"/>
              <a:buNone/>
            </a:pPr>
            <a:r>
              <a:rPr lang="en-US" sz="2300" b="1" dirty="0" smtClean="0">
                <a:solidFill>
                  <a:schemeClr val="accent1"/>
                </a:solidFill>
              </a:rPr>
              <a:t>HEAT INDEX (HI)</a:t>
            </a:r>
            <a:r>
              <a:rPr lang="en-US" sz="2300" dirty="0" smtClean="0">
                <a:solidFill>
                  <a:schemeClr val="accent1"/>
                </a:solidFill>
              </a:rPr>
              <a:t>: A measure of how hot it really feels when relative humidity is factored in 			    with the actual air temperature.</a:t>
            </a:r>
          </a:p>
        </p:txBody>
      </p:sp>
      <p:pic>
        <p:nvPicPr>
          <p:cNvPr id="10" name="Picture 2" title="The National Weather Service heat index"/>
          <p:cNvPicPr>
            <a:picLocks noChangeAspect="1"/>
          </p:cNvPicPr>
          <p:nvPr/>
        </p:nvPicPr>
        <p:blipFill rotWithShape="1">
          <a:blip r:embed="rId3">
            <a:extLst>
              <a:ext uri="{28A0092B-C50C-407E-A947-70E740481C1C}">
                <a14:useLocalDpi xmlns:a14="http://schemas.microsoft.com/office/drawing/2010/main" val="0"/>
              </a:ext>
            </a:extLst>
          </a:blip>
          <a:srcRect l="1109" t="12830" r="1271"/>
          <a:stretch/>
        </p:blipFill>
        <p:spPr bwMode="auto">
          <a:xfrm>
            <a:off x="3092199" y="2749752"/>
            <a:ext cx="6798933" cy="410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277268" y="2460831"/>
            <a:ext cx="4230132" cy="353943"/>
          </a:xfrm>
          <a:prstGeom prst="rect">
            <a:avLst/>
          </a:prstGeom>
        </p:spPr>
        <p:txBody>
          <a:bodyPr wrap="none">
            <a:spAutoFit/>
          </a:bodyPr>
          <a:lstStyle/>
          <a:p>
            <a:pPr algn="ctr"/>
            <a:r>
              <a:rPr lang="en-US" sz="1700" b="1" dirty="0" smtClean="0">
                <a:solidFill>
                  <a:schemeClr val="tx2"/>
                </a:solidFill>
              </a:rPr>
              <a:t>NOAA’s National Weather Service Heat Index</a:t>
            </a:r>
            <a:endParaRPr lang="en-US" sz="1700" b="1" dirty="0">
              <a:solidFill>
                <a:schemeClr val="tx2"/>
              </a:solidFill>
            </a:endParaRPr>
          </a:p>
        </p:txBody>
      </p:sp>
    </p:spTree>
    <p:extLst>
      <p:ext uri="{BB962C8B-B14F-4D97-AF65-F5344CB8AC3E}">
        <p14:creationId xmlns:p14="http://schemas.microsoft.com/office/powerpoint/2010/main" val="2435434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34</a:t>
            </a:fld>
            <a:endParaRPr lang="en-US" dirty="0"/>
          </a:p>
        </p:txBody>
      </p:sp>
      <p:pic>
        <p:nvPicPr>
          <p:cNvPr id="9218" name="Picture 2" descr="Image result for heat exhaustion"/>
          <p:cNvPicPr>
            <a:picLocks noChangeAspect="1" noChangeArrowheads="1"/>
          </p:cNvPicPr>
          <p:nvPr/>
        </p:nvPicPr>
        <p:blipFill rotWithShape="1">
          <a:blip r:embed="rId3">
            <a:extLst>
              <a:ext uri="{28A0092B-C50C-407E-A947-70E740481C1C}">
                <a14:useLocalDpi xmlns:a14="http://schemas.microsoft.com/office/drawing/2010/main" val="0"/>
              </a:ext>
            </a:extLst>
          </a:blip>
          <a:srcRect t="1296" r="29078"/>
          <a:stretch/>
        </p:blipFill>
        <p:spPr bwMode="auto">
          <a:xfrm>
            <a:off x="5142384" y="1332411"/>
            <a:ext cx="7058325" cy="55255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16130" y="1825625"/>
            <a:ext cx="4743737" cy="4530725"/>
          </a:xfrm>
        </p:spPr>
        <p:txBody>
          <a:bodyPr>
            <a:normAutofit lnSpcReduction="10000"/>
          </a:bodyPr>
          <a:lstStyle/>
          <a:p>
            <a:pPr marL="0" indent="0">
              <a:spcAft>
                <a:spcPts val="0"/>
              </a:spcAft>
              <a:buNone/>
            </a:pPr>
            <a:r>
              <a:rPr lang="en-US" sz="2400" b="1" dirty="0" smtClean="0"/>
              <a:t>EXTREME HEAT AND HUMIDITY</a:t>
            </a:r>
          </a:p>
          <a:p>
            <a:pPr>
              <a:spcAft>
                <a:spcPts val="0"/>
              </a:spcAft>
            </a:pPr>
            <a:r>
              <a:rPr lang="en-US" sz="2400" dirty="0" smtClean="0"/>
              <a:t>Human health issues:</a:t>
            </a:r>
          </a:p>
          <a:p>
            <a:pPr lvl="1">
              <a:spcAft>
                <a:spcPts val="0"/>
              </a:spcAft>
            </a:pPr>
            <a:r>
              <a:rPr lang="en-US" sz="2000" dirty="0" smtClean="0"/>
              <a:t>Heat rash</a:t>
            </a:r>
          </a:p>
          <a:p>
            <a:pPr lvl="1">
              <a:spcAft>
                <a:spcPts val="0"/>
              </a:spcAft>
            </a:pPr>
            <a:r>
              <a:rPr lang="en-US" sz="2000" dirty="0" smtClean="0"/>
              <a:t>Heat exhaustion</a:t>
            </a:r>
          </a:p>
          <a:p>
            <a:pPr lvl="1">
              <a:spcAft>
                <a:spcPts val="0"/>
              </a:spcAft>
            </a:pPr>
            <a:r>
              <a:rPr lang="en-US" sz="2000" dirty="0" smtClean="0"/>
              <a:t>Heat stroke</a:t>
            </a:r>
          </a:p>
          <a:p>
            <a:pPr lvl="1">
              <a:spcAft>
                <a:spcPts val="0"/>
              </a:spcAft>
            </a:pPr>
            <a:r>
              <a:rPr lang="en-US" sz="2000" dirty="0" smtClean="0"/>
              <a:t>Death </a:t>
            </a:r>
          </a:p>
          <a:p>
            <a:pPr>
              <a:spcAft>
                <a:spcPts val="0"/>
              </a:spcAft>
            </a:pPr>
            <a:r>
              <a:rPr lang="en-US" sz="2400" dirty="0" smtClean="0"/>
              <a:t>Stressed livestock</a:t>
            </a:r>
          </a:p>
          <a:p>
            <a:pPr>
              <a:spcAft>
                <a:spcPts val="0"/>
              </a:spcAft>
            </a:pPr>
            <a:r>
              <a:rPr lang="en-US" sz="2400" dirty="0" smtClean="0"/>
              <a:t>Algae blooms</a:t>
            </a:r>
          </a:p>
          <a:p>
            <a:pPr>
              <a:spcAft>
                <a:spcPts val="0"/>
              </a:spcAft>
            </a:pPr>
            <a:r>
              <a:rPr lang="en-US" sz="2400" dirty="0" smtClean="0"/>
              <a:t>Mold</a:t>
            </a:r>
          </a:p>
          <a:p>
            <a:pPr>
              <a:spcAft>
                <a:spcPts val="0"/>
              </a:spcAft>
            </a:pPr>
            <a:r>
              <a:rPr lang="en-US" sz="2400" dirty="0" smtClean="0"/>
              <a:t>Enhance vector and microorganism populations</a:t>
            </a:r>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INCREASES IN WATER</a:t>
            </a:r>
            <a:endParaRPr lang="en-US" dirty="0">
              <a:solidFill>
                <a:schemeClr val="accent3"/>
              </a:solidFill>
            </a:endParaRPr>
          </a:p>
        </p:txBody>
      </p:sp>
    </p:spTree>
    <p:extLst>
      <p:ext uri="{BB962C8B-B14F-4D97-AF65-F5344CB8AC3E}">
        <p14:creationId xmlns:p14="http://schemas.microsoft.com/office/powerpoint/2010/main" val="3147273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title="Dry grou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3" b="15313"/>
          <a:stretch>
            <a:fillRect/>
          </a:stretch>
        </p:blipFill>
        <p:spPr/>
      </p:pic>
      <p:sp>
        <p:nvSpPr>
          <p:cNvPr id="2" name="Title 1"/>
          <p:cNvSpPr>
            <a:spLocks noGrp="1"/>
          </p:cNvSpPr>
          <p:nvPr>
            <p:ph type="title"/>
          </p:nvPr>
        </p:nvSpPr>
        <p:spPr/>
        <p:txBody>
          <a:bodyPr>
            <a:normAutofit/>
          </a:bodyPr>
          <a:lstStyle/>
          <a:p>
            <a:pPr algn="l"/>
            <a:r>
              <a:rPr lang="en-US" dirty="0"/>
              <a:t>PUBLIC HEALTH ISSUES: </a:t>
            </a:r>
            <a:r>
              <a:rPr lang="en-US" dirty="0">
                <a:solidFill>
                  <a:schemeClr val="accent3"/>
                </a:solidFill>
              </a:rPr>
              <a:t>DECREASES IN WATER</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3"/>
              </a:buClr>
              <a:buNone/>
            </a:pPr>
            <a:r>
              <a:rPr lang="en-US" sz="3200" b="1" dirty="0" smtClean="0"/>
              <a:t>Key Topics</a:t>
            </a:r>
          </a:p>
          <a:p>
            <a:pPr>
              <a:spcAft>
                <a:spcPts val="0"/>
              </a:spcAft>
            </a:pPr>
            <a:r>
              <a:rPr lang="en-US" sz="3200" dirty="0" smtClean="0"/>
              <a:t>Drought</a:t>
            </a:r>
          </a:p>
          <a:p>
            <a:pPr>
              <a:spcAft>
                <a:spcPts val="0"/>
              </a:spcAft>
            </a:pPr>
            <a:r>
              <a:rPr lang="en-US" sz="3200" dirty="0" smtClean="0"/>
              <a:t>Lower water levels</a:t>
            </a:r>
            <a:endParaRPr lang="en-US" sz="3200" dirty="0"/>
          </a:p>
        </p:txBody>
      </p:sp>
    </p:spTree>
    <p:extLst>
      <p:ext uri="{BB962C8B-B14F-4D97-AF65-F5344CB8AC3E}">
        <p14:creationId xmlns:p14="http://schemas.microsoft.com/office/powerpoint/2010/main" val="2455713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36</a:t>
            </a:fld>
            <a:endParaRPr lang="en-US" dirty="0"/>
          </a:p>
        </p:txBody>
      </p:sp>
      <p:pic>
        <p:nvPicPr>
          <p:cNvPr id="9" name="Picture 8" title="Map key"/>
          <p:cNvPicPr>
            <a:picLocks noChangeAspect="1"/>
          </p:cNvPicPr>
          <p:nvPr/>
        </p:nvPicPr>
        <p:blipFill>
          <a:blip r:embed="rId3"/>
          <a:stretch>
            <a:fillRect/>
          </a:stretch>
        </p:blipFill>
        <p:spPr>
          <a:xfrm>
            <a:off x="10063339" y="3720358"/>
            <a:ext cx="2004178" cy="1961985"/>
          </a:xfrm>
          <a:prstGeom prst="rect">
            <a:avLst/>
          </a:prstGeom>
          <a:ln>
            <a:solidFill>
              <a:schemeClr val="bg1">
                <a:lumMod val="75000"/>
              </a:schemeClr>
            </a:solidFill>
          </a:ln>
        </p:spPr>
      </p:pic>
      <p:pic>
        <p:nvPicPr>
          <p:cNvPr id="8" name="Picture 4" title="Graph showing drought severity in Minnesot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625" y="3517711"/>
            <a:ext cx="9748507" cy="271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838200" y="1678940"/>
            <a:ext cx="10339318" cy="4530725"/>
          </a:xfrm>
        </p:spPr>
        <p:txBody>
          <a:bodyPr>
            <a:normAutofit/>
          </a:bodyPr>
          <a:lstStyle/>
          <a:p>
            <a:pPr marL="0" indent="0">
              <a:spcAft>
                <a:spcPts val="0"/>
              </a:spcAft>
              <a:buNone/>
            </a:pPr>
            <a:r>
              <a:rPr lang="en-US" sz="2400" b="1" dirty="0" smtClean="0"/>
              <a:t>EXTREME HEAT AND HUMIDITY:</a:t>
            </a:r>
          </a:p>
          <a:p>
            <a:pPr marL="0" indent="0">
              <a:spcAft>
                <a:spcPts val="0"/>
              </a:spcAft>
              <a:buNone/>
            </a:pPr>
            <a:r>
              <a:rPr lang="en-US" sz="2400" dirty="0" smtClean="0"/>
              <a:t>Data from the </a:t>
            </a:r>
            <a:r>
              <a:rPr lang="en-US" sz="2400" i="1" dirty="0" smtClean="0"/>
              <a:t>National Drought Mitigation Center </a:t>
            </a:r>
            <a:r>
              <a:rPr lang="en-US" sz="2400" dirty="0" smtClean="0"/>
              <a:t>reveal that large areas of Minnesota have been impacted by drought since the beginning of the century</a:t>
            </a:r>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DECREASES IN WATER</a:t>
            </a:r>
            <a:endParaRPr lang="en-US" dirty="0">
              <a:solidFill>
                <a:schemeClr val="accent3"/>
              </a:solidFill>
            </a:endParaRPr>
          </a:p>
        </p:txBody>
      </p:sp>
    </p:spTree>
    <p:extLst>
      <p:ext uri="{BB962C8B-B14F-4D97-AF65-F5344CB8AC3E}">
        <p14:creationId xmlns:p14="http://schemas.microsoft.com/office/powerpoint/2010/main" val="4537586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pic>
        <p:nvPicPr>
          <p:cNvPr id="12" name="Picture 2" descr="https://www.epa.gov/sites/production/files/styles/large/public/2016-07/great-lakes-download1-2016.png" title="Graph of the water level in the Great Lakes"/>
          <p:cNvPicPr>
            <a:picLocks noChangeAspect="1" noChangeArrowheads="1"/>
          </p:cNvPicPr>
          <p:nvPr/>
        </p:nvPicPr>
        <p:blipFill rotWithShape="1">
          <a:blip r:embed="rId3">
            <a:extLst>
              <a:ext uri="{28A0092B-C50C-407E-A947-70E740481C1C}">
                <a14:useLocalDpi xmlns:a14="http://schemas.microsoft.com/office/drawing/2010/main" val="0"/>
              </a:ext>
            </a:extLst>
          </a:blip>
          <a:srcRect l="7366" t="46696" b="10460"/>
          <a:stretch/>
        </p:blipFill>
        <p:spPr bwMode="auto">
          <a:xfrm>
            <a:off x="6074230" y="2004508"/>
            <a:ext cx="5889740" cy="420351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www.epa.gov/sites/production/files/styles/large/public/2016-07/great-lakes-download1-2016.png" title="Graph of the water level in the Great Lakes"/>
          <p:cNvPicPr>
            <a:picLocks noChangeAspect="1" noChangeArrowheads="1"/>
          </p:cNvPicPr>
          <p:nvPr/>
        </p:nvPicPr>
        <p:blipFill rotWithShape="1">
          <a:blip r:embed="rId3">
            <a:extLst>
              <a:ext uri="{28A0092B-C50C-407E-A947-70E740481C1C}">
                <a14:useLocalDpi xmlns:a14="http://schemas.microsoft.com/office/drawing/2010/main" val="0"/>
              </a:ext>
            </a:extLst>
          </a:blip>
          <a:srcRect l="7879" t="3991" r="2646" b="53861"/>
          <a:stretch/>
        </p:blipFill>
        <p:spPr bwMode="auto">
          <a:xfrm>
            <a:off x="424482" y="2072747"/>
            <a:ext cx="5688936" cy="41352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838200" y="1539724"/>
            <a:ext cx="10339318" cy="4530725"/>
          </a:xfrm>
        </p:spPr>
        <p:txBody>
          <a:bodyPr>
            <a:normAutofit/>
          </a:bodyPr>
          <a:lstStyle/>
          <a:p>
            <a:pPr marL="0" indent="0" algn="ctr">
              <a:spcAft>
                <a:spcPts val="0"/>
              </a:spcAft>
              <a:buNone/>
            </a:pPr>
            <a:r>
              <a:rPr lang="en-US" sz="2400" b="1" dirty="0" smtClean="0"/>
              <a:t>Water Level of the Great Lakes (1860-2015)</a:t>
            </a:r>
            <a:endParaRPr lang="en-US" sz="2400" dirty="0" smtClean="0"/>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DECREASING LAKE LEVELS</a:t>
            </a:r>
            <a:endParaRPr lang="en-US" dirty="0">
              <a:solidFill>
                <a:schemeClr val="accent3"/>
              </a:solidFill>
            </a:endParaRPr>
          </a:p>
        </p:txBody>
      </p:sp>
    </p:spTree>
    <p:extLst>
      <p:ext uri="{BB962C8B-B14F-4D97-AF65-F5344CB8AC3E}">
        <p14:creationId xmlns:p14="http://schemas.microsoft.com/office/powerpoint/2010/main" val="3274000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38</a:t>
            </a:fld>
            <a:endParaRPr lang="en-US" dirty="0"/>
          </a:p>
        </p:txBody>
      </p:sp>
      <p:pic>
        <p:nvPicPr>
          <p:cNvPr id="14" name="Picture 5" title="Map of groundwater areas of concern in Minnesota"/>
          <p:cNvPicPr>
            <a:picLocks noChangeAspect="1"/>
          </p:cNvPicPr>
          <p:nvPr/>
        </p:nvPicPr>
        <p:blipFill rotWithShape="1">
          <a:blip r:embed="rId3">
            <a:extLst>
              <a:ext uri="{28A0092B-C50C-407E-A947-70E740481C1C}">
                <a14:useLocalDpi xmlns:a14="http://schemas.microsoft.com/office/drawing/2010/main" val="0"/>
              </a:ext>
            </a:extLst>
          </a:blip>
          <a:srcRect l="6329" t="4139" r="4822" b="3285"/>
          <a:stretch/>
        </p:blipFill>
        <p:spPr bwMode="auto">
          <a:xfrm>
            <a:off x="6411086" y="1345474"/>
            <a:ext cx="5780914" cy="549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Graph showing increase in groundwater use in the Twin Cities metro area from 1941 to 2010"/>
          <p:cNvPicPr>
            <a:picLocks noChangeAspect="1" noChangeArrowheads="1"/>
          </p:cNvPicPr>
          <p:nvPr/>
        </p:nvPicPr>
        <p:blipFill>
          <a:blip r:embed="rId4"/>
          <a:srcRect/>
          <a:stretch>
            <a:fillRect/>
          </a:stretch>
        </p:blipFill>
        <p:spPr bwMode="auto">
          <a:xfrm>
            <a:off x="391709" y="2492659"/>
            <a:ext cx="5839208" cy="422881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596154" y="1459000"/>
            <a:ext cx="5542710" cy="1033659"/>
          </a:xfrm>
        </p:spPr>
        <p:txBody>
          <a:bodyPr>
            <a:normAutofit/>
          </a:bodyPr>
          <a:lstStyle/>
          <a:p>
            <a:pPr>
              <a:spcAft>
                <a:spcPts val="0"/>
              </a:spcAft>
            </a:pPr>
            <a:r>
              <a:rPr lang="en-US" sz="2000" dirty="0" smtClean="0"/>
              <a:t>Groundwater levels are being negatively impacted by evaporation and </a:t>
            </a:r>
            <a:r>
              <a:rPr lang="en-US" sz="2000" dirty="0"/>
              <a:t>precipitation while </a:t>
            </a:r>
            <a:r>
              <a:rPr lang="en-US" sz="2000" dirty="0" smtClean="0"/>
              <a:t>reliance </a:t>
            </a:r>
            <a:r>
              <a:rPr lang="en-US" sz="2000" dirty="0"/>
              <a:t>on groundwater is </a:t>
            </a:r>
            <a:r>
              <a:rPr lang="en-US" sz="2000" dirty="0" smtClean="0"/>
              <a:t>rising. </a:t>
            </a:r>
          </a:p>
        </p:txBody>
      </p:sp>
      <p:sp>
        <p:nvSpPr>
          <p:cNvPr id="2" name="Title 1"/>
          <p:cNvSpPr>
            <a:spLocks noGrp="1"/>
          </p:cNvSpPr>
          <p:nvPr>
            <p:ph type="title"/>
          </p:nvPr>
        </p:nvSpPr>
        <p:spPr/>
        <p:txBody>
          <a:bodyPr/>
          <a:lstStyle/>
          <a:p>
            <a:pPr algn="l"/>
            <a:r>
              <a:rPr lang="en-US" dirty="0" smtClean="0"/>
              <a:t>PUBLIC HEALTH ISSUES: </a:t>
            </a:r>
            <a:r>
              <a:rPr lang="en-US" dirty="0" smtClean="0">
                <a:solidFill>
                  <a:schemeClr val="accent3"/>
                </a:solidFill>
              </a:rPr>
              <a:t>GROUNDWATER</a:t>
            </a:r>
            <a:endParaRPr lang="en-US" dirty="0">
              <a:solidFill>
                <a:schemeClr val="accent3"/>
              </a:solidFill>
            </a:endParaRPr>
          </a:p>
        </p:txBody>
      </p:sp>
    </p:spTree>
    <p:extLst>
      <p:ext uri="{BB962C8B-B14F-4D97-AF65-F5344CB8AC3E}">
        <p14:creationId xmlns:p14="http://schemas.microsoft.com/office/powerpoint/2010/main" val="1608278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39</a:t>
            </a:fld>
            <a:endParaRPr lang="en-US" dirty="0"/>
          </a:p>
        </p:txBody>
      </p:sp>
      <p:pic>
        <p:nvPicPr>
          <p:cNvPr id="8" name="Picture 7" title="Forest fire"/>
          <p:cNvPicPr>
            <a:picLocks noChangeAspect="1"/>
          </p:cNvPicPr>
          <p:nvPr/>
        </p:nvPicPr>
        <p:blipFill rotWithShape="1">
          <a:blip r:embed="rId3" cstate="print">
            <a:extLst>
              <a:ext uri="{28A0092B-C50C-407E-A947-70E740481C1C}">
                <a14:useLocalDpi xmlns:a14="http://schemas.microsoft.com/office/drawing/2010/main" val="0"/>
              </a:ext>
            </a:extLst>
          </a:blip>
          <a:srcRect r="20850"/>
          <a:stretch/>
        </p:blipFill>
        <p:spPr>
          <a:xfrm>
            <a:off x="5567082" y="1315307"/>
            <a:ext cx="6646689" cy="5548267"/>
          </a:xfrm>
          <a:prstGeom prst="rect">
            <a:avLst/>
          </a:prstGeom>
        </p:spPr>
      </p:pic>
      <p:sp>
        <p:nvSpPr>
          <p:cNvPr id="7" name="Content Placeholder 2"/>
          <p:cNvSpPr>
            <a:spLocks noGrp="1"/>
          </p:cNvSpPr>
          <p:nvPr>
            <p:ph idx="1"/>
          </p:nvPr>
        </p:nvSpPr>
        <p:spPr>
          <a:xfrm>
            <a:off x="615614" y="1824077"/>
            <a:ext cx="4742329" cy="4720414"/>
          </a:xfrm>
        </p:spPr>
        <p:txBody>
          <a:bodyPr>
            <a:normAutofit/>
          </a:bodyPr>
          <a:lstStyle/>
          <a:p>
            <a:pPr marL="0" indent="0">
              <a:spcAft>
                <a:spcPts val="0"/>
              </a:spcAft>
              <a:buNone/>
            </a:pPr>
            <a:r>
              <a:rPr lang="en-US" sz="2800" b="1" dirty="0" smtClean="0"/>
              <a:t>PUBLIC HEALTH ISSUES:</a:t>
            </a:r>
          </a:p>
          <a:p>
            <a:pPr>
              <a:spcAft>
                <a:spcPts val="0"/>
              </a:spcAft>
            </a:pPr>
            <a:r>
              <a:rPr lang="en-US" sz="2400" dirty="0" smtClean="0"/>
              <a:t>Reduced soil moisture, groundwater, lakes, wetlands, and stream flows</a:t>
            </a:r>
          </a:p>
          <a:p>
            <a:pPr>
              <a:spcAft>
                <a:spcPts val="0"/>
              </a:spcAft>
            </a:pPr>
            <a:r>
              <a:rPr lang="en-US" sz="2400" dirty="0" smtClean="0"/>
              <a:t>Potential concentration of pollutants</a:t>
            </a:r>
          </a:p>
          <a:p>
            <a:pPr>
              <a:spcAft>
                <a:spcPts val="0"/>
              </a:spcAft>
            </a:pPr>
            <a:r>
              <a:rPr lang="en-US" sz="2400" dirty="0" smtClean="0"/>
              <a:t>Decreasing water supply for drinking water and agriculture</a:t>
            </a:r>
          </a:p>
          <a:p>
            <a:pPr>
              <a:spcAft>
                <a:spcPts val="0"/>
              </a:spcAft>
            </a:pPr>
            <a:r>
              <a:rPr lang="en-US" sz="2400" dirty="0" smtClean="0"/>
              <a:t>Adversely affects food supply</a:t>
            </a:r>
          </a:p>
          <a:p>
            <a:pPr>
              <a:spcAft>
                <a:spcPts val="0"/>
              </a:spcAft>
            </a:pPr>
            <a:r>
              <a:rPr lang="en-US" sz="2400" dirty="0" smtClean="0"/>
              <a:t>Wildfire dangers</a:t>
            </a:r>
          </a:p>
        </p:txBody>
      </p:sp>
      <p:sp>
        <p:nvSpPr>
          <p:cNvPr id="2" name="Title 1"/>
          <p:cNvSpPr>
            <a:spLocks noGrp="1"/>
          </p:cNvSpPr>
          <p:nvPr>
            <p:ph type="title"/>
          </p:nvPr>
        </p:nvSpPr>
        <p:spPr>
          <a:xfrm>
            <a:off x="838200" y="152400"/>
            <a:ext cx="11022874" cy="914400"/>
          </a:xfrm>
        </p:spPr>
        <p:txBody>
          <a:bodyPr>
            <a:normAutofit fontScale="90000"/>
          </a:bodyPr>
          <a:lstStyle/>
          <a:p>
            <a:pPr algn="l"/>
            <a:r>
              <a:rPr lang="en-US" dirty="0" smtClean="0"/>
              <a:t>PUBLIC HEALTH ISSUES: </a:t>
            </a:r>
            <a:r>
              <a:rPr lang="en-US" dirty="0" smtClean="0">
                <a:solidFill>
                  <a:schemeClr val="accent3"/>
                </a:solidFill>
              </a:rPr>
              <a:t>DROUGHT &amp; LOWER WATER LEVELS</a:t>
            </a:r>
            <a:endParaRPr lang="en-US" dirty="0">
              <a:solidFill>
                <a:schemeClr val="accent3"/>
              </a:solidFill>
            </a:endParaRPr>
          </a:p>
        </p:txBody>
      </p:sp>
    </p:spTree>
    <p:extLst>
      <p:ext uri="{BB962C8B-B14F-4D97-AF65-F5344CB8AC3E}">
        <p14:creationId xmlns:p14="http://schemas.microsoft.com/office/powerpoint/2010/main" val="2518195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Lake and trees"/>
          <p:cNvPicPr>
            <a:picLocks noChangeAspect="1"/>
          </p:cNvPicPr>
          <p:nvPr/>
        </p:nvPicPr>
        <p:blipFill rotWithShape="1">
          <a:blip r:embed="rId3" cstate="print">
            <a:extLst>
              <a:ext uri="{28A0092B-C50C-407E-A947-70E740481C1C}">
                <a14:useLocalDpi xmlns:a14="http://schemas.microsoft.com/office/drawing/2010/main" val="0"/>
              </a:ext>
            </a:extLst>
          </a:blip>
          <a:srcRect b="24792"/>
          <a:stretch/>
        </p:blipFill>
        <p:spPr>
          <a:xfrm>
            <a:off x="0" y="0"/>
            <a:ext cx="12192000" cy="6877050"/>
          </a:xfrm>
          <a:prstGeom prst="rect">
            <a:avLst/>
          </a:prstGeom>
        </p:spPr>
      </p:pic>
      <p:sp>
        <p:nvSpPr>
          <p:cNvPr id="10" name="Text Placeholder 9"/>
          <p:cNvSpPr>
            <a:spLocks noGrp="1"/>
          </p:cNvSpPr>
          <p:nvPr>
            <p:ph type="body" sz="quarter" idx="13"/>
          </p:nvPr>
        </p:nvSpPr>
        <p:spPr>
          <a:solidFill>
            <a:schemeClr val="accent2">
              <a:lumMod val="50000"/>
              <a:alpha val="88000"/>
            </a:schemeClr>
          </a:solidFill>
        </p:spPr>
        <p:txBody>
          <a:bodyPr>
            <a:normAutofit/>
          </a:bodyPr>
          <a:lstStyle/>
          <a:p>
            <a:r>
              <a:rPr lang="en-US" sz="3200" dirty="0" smtClean="0"/>
              <a:t>Water </a:t>
            </a:r>
            <a:br>
              <a:rPr lang="en-US" sz="3200" dirty="0" smtClean="0"/>
            </a:br>
            <a:r>
              <a:rPr lang="en-US" sz="3200" dirty="0" smtClean="0"/>
              <a:t>Uses</a:t>
            </a:r>
            <a:endParaRPr lang="en-US" sz="3200" dirty="0"/>
          </a:p>
        </p:txBody>
      </p:sp>
      <p:sp>
        <p:nvSpPr>
          <p:cNvPr id="9" name="Text Placeholder 8"/>
          <p:cNvSpPr>
            <a:spLocks noGrp="1"/>
          </p:cNvSpPr>
          <p:nvPr>
            <p:ph type="body" sz="quarter" idx="14"/>
          </p:nvPr>
        </p:nvSpPr>
        <p:spPr>
          <a:xfrm>
            <a:off x="9466439" y="197440"/>
            <a:ext cx="2155300" cy="2155300"/>
          </a:xfrm>
          <a:solidFill>
            <a:schemeClr val="accent5">
              <a:lumMod val="75000"/>
              <a:lumOff val="25000"/>
              <a:alpha val="88000"/>
            </a:schemeClr>
          </a:solidFill>
        </p:spPr>
        <p:txBody>
          <a:bodyPr>
            <a:normAutofit/>
          </a:bodyPr>
          <a:lstStyle/>
          <a:p>
            <a:r>
              <a:rPr lang="en-US" sz="3200" dirty="0" smtClean="0">
                <a:solidFill>
                  <a:schemeClr val="bg1"/>
                </a:solidFill>
              </a:rPr>
              <a:t>Water Sources</a:t>
            </a:r>
            <a:endParaRPr lang="en-US" sz="3200" dirty="0">
              <a:solidFill>
                <a:schemeClr val="bg1"/>
              </a:solidFill>
            </a:endParaRPr>
          </a:p>
        </p:txBody>
      </p:sp>
      <p:sp>
        <p:nvSpPr>
          <p:cNvPr id="8" name="Title 7"/>
          <p:cNvSpPr>
            <a:spLocks noGrp="1"/>
          </p:cNvSpPr>
          <p:nvPr>
            <p:ph type="title"/>
          </p:nvPr>
        </p:nvSpPr>
        <p:spPr/>
        <p:txBody>
          <a:bodyPr/>
          <a:lstStyle/>
          <a:p>
            <a:r>
              <a:rPr lang="en-US" sz="4400" dirty="0" smtClean="0"/>
              <a:t>Water Cycle</a:t>
            </a:r>
            <a:endParaRPr lang="en-US" sz="2800" dirty="0"/>
          </a:p>
        </p:txBody>
      </p:sp>
      <p:sp>
        <p:nvSpPr>
          <p:cNvPr id="4" name="Rectangle 3"/>
          <p:cNvSpPr/>
          <p:nvPr/>
        </p:nvSpPr>
        <p:spPr>
          <a:xfrm>
            <a:off x="515000" y="5794506"/>
            <a:ext cx="8545501" cy="646331"/>
          </a:xfrm>
          <a:prstGeom prst="rect">
            <a:avLst/>
          </a:prstGeom>
        </p:spPr>
        <p:txBody>
          <a:bodyPr wrap="square">
            <a:spAutoFit/>
          </a:bodyPr>
          <a:lstStyle/>
          <a:p>
            <a:r>
              <a:rPr lang="en-US" sz="3600" dirty="0">
                <a:solidFill>
                  <a:schemeClr val="bg1"/>
                </a:solidFill>
              </a:rPr>
              <a:t>IMPORTANCE OF WATER IN MINNESOTA</a:t>
            </a:r>
          </a:p>
        </p:txBody>
      </p:sp>
    </p:spTree>
    <p:extLst>
      <p:ext uri="{BB962C8B-B14F-4D97-AF65-F5344CB8AC3E}">
        <p14:creationId xmlns:p14="http://schemas.microsoft.com/office/powerpoint/2010/main" val="118485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PUBLIC HEALTH ISSUES: </a:t>
            </a:r>
            <a:r>
              <a:rPr lang="en-US" dirty="0">
                <a:solidFill>
                  <a:schemeClr val="accent3"/>
                </a:solidFill>
              </a:rPr>
              <a:t>INCREASES IN WATER TEMPERATURE</a:t>
            </a:r>
            <a:endParaRPr lang="en-US" dirty="0"/>
          </a:p>
        </p:txBody>
      </p:sp>
      <p:pic>
        <p:nvPicPr>
          <p:cNvPr id="5" name="Picture Placeholder 4" descr="Bucket of fish" title="Bucket of fish"/>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461" b="15461"/>
          <a:stretch>
            <a:fillRect/>
          </a:stretch>
        </p:blipFill>
        <p:spPr/>
      </p:pic>
      <p:sp>
        <p:nvSpPr>
          <p:cNvPr id="4" name="Content Placeholder 3"/>
          <p:cNvSpPr>
            <a:spLocks noGrp="1"/>
          </p:cNvSpPr>
          <p:nvPr>
            <p:ph idx="1"/>
          </p:nvPr>
        </p:nvSpPr>
        <p:spPr/>
        <p:txBody>
          <a:bodyPr>
            <a:normAutofit lnSpcReduction="10000"/>
          </a:bodyPr>
          <a:lstStyle/>
          <a:p>
            <a:pPr marL="457200" indent="0">
              <a:buNone/>
            </a:pPr>
            <a:r>
              <a:rPr lang="en-US" b="1" dirty="0" smtClean="0"/>
              <a:t>Key Topics</a:t>
            </a:r>
          </a:p>
          <a:p>
            <a:r>
              <a:rPr lang="en-US" dirty="0" smtClean="0"/>
              <a:t>Changes in fish populations and mercury</a:t>
            </a:r>
          </a:p>
          <a:p>
            <a:r>
              <a:rPr lang="en-US" dirty="0" smtClean="0"/>
              <a:t>Harmful algal blooms</a:t>
            </a:r>
          </a:p>
          <a:p>
            <a:r>
              <a:rPr lang="en-US" dirty="0" smtClean="0"/>
              <a:t>Changes in vector populations</a:t>
            </a:r>
          </a:p>
          <a:p>
            <a:r>
              <a:rPr lang="en-US" dirty="0" smtClean="0"/>
              <a:t>Invasive species</a:t>
            </a:r>
            <a:endParaRPr lang="en-US" dirty="0"/>
          </a:p>
        </p:txBody>
      </p:sp>
    </p:spTree>
    <p:extLst>
      <p:ext uri="{BB962C8B-B14F-4D97-AF65-F5344CB8AC3E}">
        <p14:creationId xmlns:p14="http://schemas.microsoft.com/office/powerpoint/2010/main" val="33385086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41</a:t>
            </a:fld>
            <a:endParaRPr lang="en-US" dirty="0"/>
          </a:p>
        </p:txBody>
      </p:sp>
      <p:pic>
        <p:nvPicPr>
          <p:cNvPr id="8" name="Picture 7" descr="Conceptual diagram of climate warming effects on Minnesota fish communities" title="climate warming effects on Minnesota fish"/>
          <p:cNvPicPr>
            <a:picLocks noChangeAspect="1"/>
          </p:cNvPicPr>
          <p:nvPr/>
        </p:nvPicPr>
        <p:blipFill rotWithShape="1">
          <a:blip r:embed="rId3"/>
          <a:srcRect t="2024" b="19940"/>
          <a:stretch/>
        </p:blipFill>
        <p:spPr>
          <a:xfrm>
            <a:off x="6096000" y="1408392"/>
            <a:ext cx="5151120" cy="5359438"/>
          </a:xfrm>
          <a:prstGeom prst="rect">
            <a:avLst/>
          </a:prstGeom>
        </p:spPr>
      </p:pic>
      <p:sp>
        <p:nvSpPr>
          <p:cNvPr id="7" name="Content Placeholder 2"/>
          <p:cNvSpPr>
            <a:spLocks noGrp="1"/>
          </p:cNvSpPr>
          <p:nvPr>
            <p:ph idx="1"/>
          </p:nvPr>
        </p:nvSpPr>
        <p:spPr>
          <a:xfrm>
            <a:off x="824753" y="1781770"/>
            <a:ext cx="4742329" cy="4530725"/>
          </a:xfrm>
        </p:spPr>
        <p:txBody>
          <a:bodyPr>
            <a:normAutofit/>
          </a:bodyPr>
          <a:lstStyle/>
          <a:p>
            <a:pPr marL="0" indent="0">
              <a:spcAft>
                <a:spcPts val="0"/>
              </a:spcAft>
              <a:buNone/>
            </a:pPr>
            <a:r>
              <a:rPr lang="en-US" sz="2800" b="1" dirty="0" smtClean="0"/>
              <a:t>FISH AND MERCURY</a:t>
            </a:r>
          </a:p>
          <a:p>
            <a:pPr>
              <a:spcAft>
                <a:spcPts val="0"/>
              </a:spcAft>
            </a:pPr>
            <a:r>
              <a:rPr lang="en-US" sz="2400" dirty="0" smtClean="0"/>
              <a:t>Warmer waters could harm fish populations and biological activity of cold aquatic ecosystems</a:t>
            </a:r>
          </a:p>
          <a:p>
            <a:pPr>
              <a:spcAft>
                <a:spcPts val="0"/>
              </a:spcAft>
            </a:pPr>
            <a:r>
              <a:rPr lang="en-US" sz="2400" dirty="0" smtClean="0"/>
              <a:t>Warmer waters and increased rainfall intensity may be contributing to an increase in mercury concentrations in fish</a:t>
            </a:r>
          </a:p>
        </p:txBody>
      </p:sp>
      <p:sp>
        <p:nvSpPr>
          <p:cNvPr id="2" name="Title 1"/>
          <p:cNvSpPr>
            <a:spLocks noGrp="1"/>
          </p:cNvSpPr>
          <p:nvPr>
            <p:ph type="title"/>
          </p:nvPr>
        </p:nvSpPr>
        <p:spPr/>
        <p:txBody>
          <a:bodyPr>
            <a:normAutofit fontScale="90000"/>
          </a:bodyPr>
          <a:lstStyle/>
          <a:p>
            <a:pPr algn="l"/>
            <a:r>
              <a:rPr lang="en-US" dirty="0" smtClean="0"/>
              <a:t>PUBLIC HEALTH ISSUES: </a:t>
            </a:r>
            <a:r>
              <a:rPr lang="en-US" dirty="0" smtClean="0">
                <a:solidFill>
                  <a:schemeClr val="accent3"/>
                </a:solidFill>
              </a:rPr>
              <a:t>INCREASES IN WATER TEMPERATURE</a:t>
            </a:r>
            <a:endParaRPr lang="en-US" dirty="0">
              <a:solidFill>
                <a:schemeClr val="accent3"/>
              </a:solidFill>
            </a:endParaRPr>
          </a:p>
        </p:txBody>
      </p:sp>
    </p:spTree>
    <p:extLst>
      <p:ext uri="{BB962C8B-B14F-4D97-AF65-F5344CB8AC3E}">
        <p14:creationId xmlns:p14="http://schemas.microsoft.com/office/powerpoint/2010/main" val="845313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Placeholder 4" descr="Lake with algae" title="Lake with algae"/>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9167" b="19167"/>
          <a:stretch>
            <a:fillRect/>
          </a:stretch>
        </p:blipFill>
        <p:spPr>
          <a:blipFill>
            <a:blip r:embed="rId4"/>
            <a:stretch>
              <a:fillRect/>
            </a:stretch>
          </a:blipFill>
        </p:spPr>
      </p:pic>
      <p:sp>
        <p:nvSpPr>
          <p:cNvPr id="2" name="Title 1"/>
          <p:cNvSpPr>
            <a:spLocks noGrp="1"/>
          </p:cNvSpPr>
          <p:nvPr>
            <p:ph type="title"/>
          </p:nvPr>
        </p:nvSpPr>
        <p:spPr/>
        <p:txBody>
          <a:bodyPr>
            <a:normAutofit fontScale="90000"/>
          </a:bodyPr>
          <a:lstStyle/>
          <a:p>
            <a:pPr algn="l"/>
            <a:r>
              <a:rPr lang="en-US" dirty="0"/>
              <a:t>PUBLIC HEALTH ISSUES: </a:t>
            </a:r>
            <a:r>
              <a:rPr lang="en-US" dirty="0">
                <a:solidFill>
                  <a:schemeClr val="accent3"/>
                </a:solidFill>
              </a:rPr>
              <a:t>INCREASES IN WATER TEMPERATURE</a:t>
            </a:r>
            <a:endParaRPr lang="en-US" dirty="0"/>
          </a:p>
        </p:txBody>
      </p:sp>
      <p:sp>
        <p:nvSpPr>
          <p:cNvPr id="4" name="Content Placeholder 3"/>
          <p:cNvSpPr>
            <a:spLocks noGrp="1"/>
          </p:cNvSpPr>
          <p:nvPr>
            <p:ph idx="1"/>
          </p:nvPr>
        </p:nvSpPr>
        <p:spPr/>
        <p:txBody>
          <a:bodyPr>
            <a:normAutofit/>
          </a:bodyPr>
          <a:lstStyle/>
          <a:p>
            <a:pPr marL="457200" indent="0">
              <a:spcAft>
                <a:spcPts val="0"/>
              </a:spcAft>
              <a:buNone/>
            </a:pPr>
            <a:r>
              <a:rPr lang="en-US" sz="2800" dirty="0" smtClean="0"/>
              <a:t>Results </a:t>
            </a:r>
            <a:r>
              <a:rPr lang="en-US" sz="2800" dirty="0"/>
              <a:t>of increased pollution and </a:t>
            </a:r>
            <a:r>
              <a:rPr lang="en-US" sz="2800" dirty="0" smtClean="0"/>
              <a:t>temperatures:</a:t>
            </a:r>
            <a:endParaRPr lang="en-US" sz="2800" dirty="0"/>
          </a:p>
          <a:p>
            <a:pPr lvl="1">
              <a:spcAft>
                <a:spcPts val="0"/>
              </a:spcAft>
              <a:buClr>
                <a:schemeClr val="accent3"/>
              </a:buClr>
            </a:pPr>
            <a:r>
              <a:rPr lang="en-US" sz="2400" dirty="0"/>
              <a:t>Increased harmful algae blooms and bacteria</a:t>
            </a:r>
          </a:p>
          <a:p>
            <a:pPr lvl="1">
              <a:spcAft>
                <a:spcPts val="0"/>
              </a:spcAft>
              <a:buClr>
                <a:schemeClr val="accent3"/>
              </a:buClr>
            </a:pPr>
            <a:r>
              <a:rPr lang="en-US" sz="2400" dirty="0"/>
              <a:t>Reduced dissolved oxygen</a:t>
            </a:r>
          </a:p>
        </p:txBody>
      </p:sp>
    </p:spTree>
    <p:extLst>
      <p:ext uri="{BB962C8B-B14F-4D97-AF65-F5344CB8AC3E}">
        <p14:creationId xmlns:p14="http://schemas.microsoft.com/office/powerpoint/2010/main" val="37779967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title="Tick"/>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065" b="15065"/>
          <a:stretch>
            <a:fillRect/>
          </a:stretch>
        </p:blipFill>
        <p:spPr/>
      </p:pic>
      <p:sp>
        <p:nvSpPr>
          <p:cNvPr id="2" name="Title 1"/>
          <p:cNvSpPr>
            <a:spLocks noGrp="1"/>
          </p:cNvSpPr>
          <p:nvPr>
            <p:ph type="title"/>
          </p:nvPr>
        </p:nvSpPr>
        <p:spPr/>
        <p:txBody>
          <a:bodyPr>
            <a:normAutofit fontScale="90000"/>
          </a:bodyPr>
          <a:lstStyle/>
          <a:p>
            <a:pPr algn="l"/>
            <a:r>
              <a:rPr lang="en-US" dirty="0"/>
              <a:t>PUBLIC HEALTH ISSUES: </a:t>
            </a:r>
            <a:r>
              <a:rPr lang="en-US" dirty="0">
                <a:solidFill>
                  <a:schemeClr val="accent3"/>
                </a:solidFill>
              </a:rPr>
              <a:t>INCREASES IN WATER TEMPERATURE</a:t>
            </a:r>
            <a:endParaRPr lang="en-US" dirty="0"/>
          </a:p>
        </p:txBody>
      </p:sp>
      <p:sp>
        <p:nvSpPr>
          <p:cNvPr id="4" name="Content Placeholder 3"/>
          <p:cNvSpPr>
            <a:spLocks noGrp="1"/>
          </p:cNvSpPr>
          <p:nvPr>
            <p:ph idx="1"/>
          </p:nvPr>
        </p:nvSpPr>
        <p:spPr/>
        <p:txBody>
          <a:bodyPr/>
          <a:lstStyle/>
          <a:p>
            <a:pPr marL="457200" indent="0">
              <a:spcAft>
                <a:spcPts val="0"/>
              </a:spcAft>
              <a:buNone/>
            </a:pPr>
            <a:r>
              <a:rPr lang="en-US" sz="2600" dirty="0" smtClean="0"/>
              <a:t>CHANGES IN VECTOR POPULATIONS</a:t>
            </a:r>
          </a:p>
          <a:p>
            <a:pPr>
              <a:spcAft>
                <a:spcPts val="0"/>
              </a:spcAft>
              <a:buClr>
                <a:schemeClr val="accent3"/>
              </a:buClr>
            </a:pPr>
            <a:r>
              <a:rPr lang="en-US" sz="2400" dirty="0" smtClean="0"/>
              <a:t>Climate changes may lead to changes in mosquito and tick populations</a:t>
            </a:r>
          </a:p>
          <a:p>
            <a:pPr>
              <a:spcAft>
                <a:spcPts val="0"/>
              </a:spcAft>
              <a:buClr>
                <a:schemeClr val="accent3"/>
              </a:buClr>
            </a:pPr>
            <a:r>
              <a:rPr lang="en-US" sz="2400" dirty="0" smtClean="0"/>
              <a:t>Vectorborne disease risks will change too (some may increase, others may decrease)</a:t>
            </a:r>
            <a:endParaRPr lang="en-US" sz="2000" dirty="0"/>
          </a:p>
        </p:txBody>
      </p:sp>
    </p:spTree>
    <p:extLst>
      <p:ext uri="{BB962C8B-B14F-4D97-AF65-F5344CB8AC3E}">
        <p14:creationId xmlns:p14="http://schemas.microsoft.com/office/powerpoint/2010/main" val="7007351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Zebra mussels"/>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9167" b="19167"/>
          <a:stretch>
            <a:fillRect/>
          </a:stretch>
        </p:blipFill>
        <p:spPr/>
      </p:pic>
      <p:sp>
        <p:nvSpPr>
          <p:cNvPr id="2" name="Title 1"/>
          <p:cNvSpPr>
            <a:spLocks noGrp="1"/>
          </p:cNvSpPr>
          <p:nvPr>
            <p:ph type="title"/>
          </p:nvPr>
        </p:nvSpPr>
        <p:spPr/>
        <p:txBody>
          <a:bodyPr>
            <a:normAutofit fontScale="90000"/>
          </a:bodyPr>
          <a:lstStyle/>
          <a:p>
            <a:pPr algn="l"/>
            <a:r>
              <a:rPr lang="en-US" dirty="0"/>
              <a:t>PUBLIC HEALTH ISSUES: </a:t>
            </a:r>
            <a:r>
              <a:rPr lang="en-US" dirty="0">
                <a:solidFill>
                  <a:schemeClr val="accent3"/>
                </a:solidFill>
              </a:rPr>
              <a:t>INCREASES IN WATER TEMPERATURE</a:t>
            </a:r>
            <a:endParaRPr lang="en-US" dirty="0"/>
          </a:p>
        </p:txBody>
      </p:sp>
      <p:sp>
        <p:nvSpPr>
          <p:cNvPr id="4" name="Content Placeholder 3"/>
          <p:cNvSpPr>
            <a:spLocks noGrp="1"/>
          </p:cNvSpPr>
          <p:nvPr>
            <p:ph idx="1"/>
          </p:nvPr>
        </p:nvSpPr>
        <p:spPr/>
        <p:txBody>
          <a:bodyPr/>
          <a:lstStyle/>
          <a:p>
            <a:pPr marL="457200" indent="0">
              <a:spcAft>
                <a:spcPts val="0"/>
              </a:spcAft>
              <a:buNone/>
            </a:pPr>
            <a:r>
              <a:rPr lang="en-US" sz="2800" dirty="0" smtClean="0"/>
              <a:t>INVASIVE SPECIES &amp; NORTHERN EXPANSION OF ORGNAISMS</a:t>
            </a:r>
          </a:p>
          <a:p>
            <a:pPr>
              <a:spcAft>
                <a:spcPts val="0"/>
              </a:spcAft>
              <a:buClr>
                <a:schemeClr val="accent3"/>
              </a:buClr>
            </a:pPr>
            <a:r>
              <a:rPr lang="en-US" sz="2400" dirty="0" smtClean="0"/>
              <a:t>Asian carp</a:t>
            </a:r>
          </a:p>
          <a:p>
            <a:pPr>
              <a:spcAft>
                <a:spcPts val="0"/>
              </a:spcAft>
              <a:buClr>
                <a:schemeClr val="accent3"/>
              </a:buClr>
            </a:pPr>
            <a:r>
              <a:rPr lang="en-US" sz="2400" dirty="0" smtClean="0"/>
              <a:t>Zebra mussels</a:t>
            </a:r>
          </a:p>
          <a:p>
            <a:pPr>
              <a:spcAft>
                <a:spcPts val="0"/>
              </a:spcAft>
              <a:buClr>
                <a:schemeClr val="accent3"/>
              </a:buClr>
            </a:pPr>
            <a:r>
              <a:rPr lang="en-US" sz="2400" dirty="0" smtClean="0"/>
              <a:t>Sea lamprey</a:t>
            </a:r>
          </a:p>
        </p:txBody>
      </p:sp>
    </p:spTree>
    <p:extLst>
      <p:ext uri="{BB962C8B-B14F-4D97-AF65-F5344CB8AC3E}">
        <p14:creationId xmlns:p14="http://schemas.microsoft.com/office/powerpoint/2010/main" val="18199643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45</a:t>
            </a:fld>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t>Importance of water in Minnesota</a:t>
            </a:r>
          </a:p>
          <a:p>
            <a:pPr marL="457200" indent="-457200">
              <a:spcAft>
                <a:spcPts val="0"/>
              </a:spcAft>
              <a:buFont typeface="+mj-lt"/>
              <a:buAutoNum type="arabicPeriod"/>
            </a:pPr>
            <a:r>
              <a:rPr lang="en-US" dirty="0" smtClean="0"/>
              <a:t>Climate change impacts on Minnesota water sources</a:t>
            </a:r>
          </a:p>
          <a:p>
            <a:pPr marL="457200" indent="-457200">
              <a:spcAft>
                <a:spcPts val="0"/>
              </a:spcAft>
              <a:buFont typeface="+mj-lt"/>
              <a:buAutoNum type="arabicPeriod"/>
            </a:pPr>
            <a:r>
              <a:rPr lang="en-US" dirty="0" smtClean="0"/>
              <a:t>Public health issues related to:</a:t>
            </a:r>
          </a:p>
          <a:p>
            <a:pPr lvl="1">
              <a:spcAft>
                <a:spcPts val="0"/>
              </a:spcAft>
            </a:pPr>
            <a:r>
              <a:rPr lang="en-US" dirty="0" smtClean="0"/>
              <a:t>Increases in water</a:t>
            </a:r>
          </a:p>
          <a:p>
            <a:pPr lvl="1">
              <a:spcAft>
                <a:spcPts val="0"/>
              </a:spcAft>
            </a:pPr>
            <a:r>
              <a:rPr lang="en-US" dirty="0" smtClean="0"/>
              <a:t>Decreases in water</a:t>
            </a:r>
          </a:p>
          <a:p>
            <a:pPr lvl="1">
              <a:spcAft>
                <a:spcPts val="0"/>
              </a:spcAft>
            </a:pPr>
            <a:r>
              <a:rPr lang="en-US" dirty="0" smtClean="0"/>
              <a:t>Increases in water temperature</a:t>
            </a:r>
          </a:p>
          <a:p>
            <a:pPr marL="457200" indent="-457200">
              <a:spcAft>
                <a:spcPts val="0"/>
              </a:spcAft>
              <a:buFont typeface="+mj-lt"/>
              <a:buAutoNum type="arabicPeriod"/>
            </a:pPr>
            <a:r>
              <a:rPr lang="en-US" dirty="0" smtClean="0">
                <a:solidFill>
                  <a:schemeClr val="accent3"/>
                </a:solidFill>
              </a:rPr>
              <a:t>Strategies: Public health and individuals</a:t>
            </a:r>
          </a:p>
        </p:txBody>
      </p:sp>
      <p:sp>
        <p:nvSpPr>
          <p:cNvPr id="2" name="Title 1"/>
          <p:cNvSpPr>
            <a:spLocks noGrp="1"/>
          </p:cNvSpPr>
          <p:nvPr>
            <p:ph type="title"/>
          </p:nvPr>
        </p:nvSpPr>
        <p:spPr/>
        <p:txBody>
          <a:bodyPr/>
          <a:lstStyle/>
          <a:p>
            <a:pPr algn="l"/>
            <a:r>
              <a:rPr lang="en-US" dirty="0" smtClean="0"/>
              <a:t>OUTLINE</a:t>
            </a:r>
            <a:endParaRPr lang="en-US" dirty="0"/>
          </a:p>
        </p:txBody>
      </p:sp>
    </p:spTree>
    <p:extLst>
      <p:ext uri="{BB962C8B-B14F-4D97-AF65-F5344CB8AC3E}">
        <p14:creationId xmlns:p14="http://schemas.microsoft.com/office/powerpoint/2010/main" val="283959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Target Field green roof"/>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8944" b="11664"/>
          <a:stretch/>
        </p:blipFill>
        <p:spPr/>
      </p:pic>
      <p:sp>
        <p:nvSpPr>
          <p:cNvPr id="2" name="Title 1"/>
          <p:cNvSpPr>
            <a:spLocks noGrp="1"/>
          </p:cNvSpPr>
          <p:nvPr>
            <p:ph type="title"/>
          </p:nvPr>
        </p:nvSpPr>
        <p:spPr/>
        <p:txBody>
          <a:bodyPr>
            <a:normAutofit/>
          </a:bodyPr>
          <a:lstStyle/>
          <a:p>
            <a:pPr algn="l"/>
            <a:r>
              <a:rPr lang="en-US" dirty="0"/>
              <a:t>STRATEGIES: </a:t>
            </a:r>
            <a:r>
              <a:rPr lang="en-US" dirty="0">
                <a:solidFill>
                  <a:schemeClr val="accent3"/>
                </a:solidFill>
              </a:rPr>
              <a:t>PUBLIC HEALTH</a:t>
            </a:r>
            <a:endParaRPr lang="en-US" dirty="0"/>
          </a:p>
        </p:txBody>
      </p:sp>
      <p:sp>
        <p:nvSpPr>
          <p:cNvPr id="4" name="Content Placeholder 3"/>
          <p:cNvSpPr>
            <a:spLocks noGrp="1"/>
          </p:cNvSpPr>
          <p:nvPr>
            <p:ph idx="1"/>
          </p:nvPr>
        </p:nvSpPr>
        <p:spPr/>
        <p:txBody>
          <a:bodyPr>
            <a:normAutofit/>
          </a:bodyPr>
          <a:lstStyle/>
          <a:p>
            <a:pPr marL="0" indent="0">
              <a:spcAft>
                <a:spcPts val="0"/>
              </a:spcAft>
              <a:buNone/>
            </a:pPr>
            <a:r>
              <a:rPr lang="en-US" dirty="0"/>
              <a:t> </a:t>
            </a:r>
            <a:r>
              <a:rPr lang="en-US" dirty="0" smtClean="0"/>
              <a:t>  GREEN </a:t>
            </a:r>
            <a:r>
              <a:rPr lang="en-US" dirty="0"/>
              <a:t>INFRASTURCTURE</a:t>
            </a:r>
          </a:p>
          <a:p>
            <a:pPr>
              <a:spcAft>
                <a:spcPts val="0"/>
              </a:spcAft>
              <a:buClr>
                <a:schemeClr val="accent3"/>
              </a:buClr>
            </a:pPr>
            <a:r>
              <a:rPr lang="en-US" dirty="0"/>
              <a:t>Rely on natural process:</a:t>
            </a:r>
          </a:p>
          <a:p>
            <a:pPr lvl="1">
              <a:spcAft>
                <a:spcPts val="0"/>
              </a:spcAft>
              <a:buClr>
                <a:schemeClr val="accent3"/>
              </a:buClr>
            </a:pPr>
            <a:r>
              <a:rPr lang="en-US" sz="2400" dirty="0" smtClean="0"/>
              <a:t>Evaporation: trees, plant </a:t>
            </a:r>
            <a:r>
              <a:rPr lang="en-US" sz="2400" dirty="0"/>
              <a:t>cover</a:t>
            </a:r>
          </a:p>
          <a:p>
            <a:pPr lvl="1">
              <a:spcAft>
                <a:spcPts val="0"/>
              </a:spcAft>
              <a:buClr>
                <a:schemeClr val="accent3"/>
              </a:buClr>
            </a:pPr>
            <a:r>
              <a:rPr lang="en-US" sz="2400" dirty="0" smtClean="0"/>
              <a:t>Infiltration: rain gardens, pervious pavers, wetlands</a:t>
            </a:r>
            <a:endParaRPr lang="en-US" sz="2400" dirty="0"/>
          </a:p>
        </p:txBody>
      </p:sp>
    </p:spTree>
    <p:extLst>
      <p:ext uri="{BB962C8B-B14F-4D97-AF65-F5344CB8AC3E}">
        <p14:creationId xmlns:p14="http://schemas.microsoft.com/office/powerpoint/2010/main" val="33754945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title="Pipes"/>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9167" b="19167"/>
          <a:stretch>
            <a:fillRect/>
          </a:stretch>
        </p:blipFill>
        <p:spPr>
          <a:xfrm>
            <a:off x="0" y="1219200"/>
            <a:ext cx="12192000" cy="5638800"/>
          </a:xfrm>
        </p:spPr>
      </p:pic>
      <p:sp>
        <p:nvSpPr>
          <p:cNvPr id="2" name="Title 1"/>
          <p:cNvSpPr>
            <a:spLocks noGrp="1"/>
          </p:cNvSpPr>
          <p:nvPr>
            <p:ph type="title"/>
          </p:nvPr>
        </p:nvSpPr>
        <p:spPr/>
        <p:txBody>
          <a:bodyPr>
            <a:normAutofit/>
          </a:bodyPr>
          <a:lstStyle/>
          <a:p>
            <a:pPr algn="l"/>
            <a:r>
              <a:rPr lang="en-US" dirty="0"/>
              <a:t>STRATEGIES: </a:t>
            </a:r>
            <a:r>
              <a:rPr lang="en-US" dirty="0">
                <a:solidFill>
                  <a:schemeClr val="accent3"/>
                </a:solidFill>
              </a:rPr>
              <a:t>PUBLIC HEALTH</a:t>
            </a:r>
            <a:endParaRPr lang="en-US" dirty="0"/>
          </a:p>
        </p:txBody>
      </p:sp>
      <p:sp>
        <p:nvSpPr>
          <p:cNvPr id="4" name="Content Placeholder 3"/>
          <p:cNvSpPr>
            <a:spLocks noGrp="1"/>
          </p:cNvSpPr>
          <p:nvPr>
            <p:ph idx="1"/>
          </p:nvPr>
        </p:nvSpPr>
        <p:spPr/>
        <p:txBody>
          <a:bodyPr>
            <a:normAutofit/>
          </a:bodyPr>
          <a:lstStyle/>
          <a:p>
            <a:pPr marL="0" indent="0">
              <a:spcAft>
                <a:spcPts val="0"/>
              </a:spcAft>
              <a:buNone/>
            </a:pPr>
            <a:r>
              <a:rPr lang="en-US" dirty="0"/>
              <a:t> </a:t>
            </a:r>
            <a:r>
              <a:rPr lang="en-US" dirty="0" smtClean="0"/>
              <a:t>  GREY INFRASTRUCTURE</a:t>
            </a:r>
            <a:endParaRPr lang="en-US" dirty="0"/>
          </a:p>
          <a:p>
            <a:pPr>
              <a:spcAft>
                <a:spcPts val="0"/>
              </a:spcAft>
              <a:buClr>
                <a:schemeClr val="accent3"/>
              </a:buClr>
            </a:pPr>
            <a:r>
              <a:rPr lang="en-US" dirty="0" smtClean="0"/>
              <a:t>Increase capacity of storm water pipes, storage tanks, and wastewater treatment facilities to accommodate larger rain events</a:t>
            </a:r>
            <a:endParaRPr lang="en-US" dirty="0"/>
          </a:p>
        </p:txBody>
      </p:sp>
    </p:spTree>
    <p:extLst>
      <p:ext uri="{BB962C8B-B14F-4D97-AF65-F5344CB8AC3E}">
        <p14:creationId xmlns:p14="http://schemas.microsoft.com/office/powerpoint/2010/main" val="2040682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STRATEGIES: </a:t>
            </a:r>
            <a:r>
              <a:rPr lang="en-US" dirty="0">
                <a:solidFill>
                  <a:schemeClr val="accent3"/>
                </a:solidFill>
              </a:rPr>
              <a:t>PUBLIC HEALTH</a:t>
            </a:r>
            <a:endParaRPr lang="en-US" dirty="0"/>
          </a:p>
        </p:txBody>
      </p:sp>
      <p:sp>
        <p:nvSpPr>
          <p:cNvPr id="4" name="Content Placeholder 3"/>
          <p:cNvSpPr>
            <a:spLocks noGrp="1"/>
          </p:cNvSpPr>
          <p:nvPr>
            <p:ph idx="1"/>
          </p:nvPr>
        </p:nvSpPr>
        <p:spPr/>
        <p:txBody>
          <a:bodyPr>
            <a:normAutofit fontScale="85000" lnSpcReduction="10000"/>
          </a:bodyPr>
          <a:lstStyle/>
          <a:p>
            <a:pPr marL="0" indent="0">
              <a:lnSpc>
                <a:spcPct val="110000"/>
              </a:lnSpc>
              <a:spcAft>
                <a:spcPts val="0"/>
              </a:spcAft>
              <a:buNone/>
            </a:pPr>
            <a:r>
              <a:rPr lang="en-US" sz="3200" dirty="0" smtClean="0"/>
              <a:t>WATER MANAGEMENT SOLUTIONS</a:t>
            </a:r>
            <a:endParaRPr lang="en-US" sz="3200" dirty="0"/>
          </a:p>
          <a:p>
            <a:pPr marL="457200" indent="-457200">
              <a:lnSpc>
                <a:spcPct val="110000"/>
              </a:lnSpc>
              <a:spcAft>
                <a:spcPts val="0"/>
              </a:spcAft>
              <a:buFont typeface="+mj-lt"/>
              <a:buAutoNum type="arabicPeriod"/>
            </a:pPr>
            <a:r>
              <a:rPr lang="en-US" sz="2800" dirty="0"/>
              <a:t>Protect natural drainage patterns</a:t>
            </a:r>
          </a:p>
          <a:p>
            <a:pPr marL="457200" indent="-457200">
              <a:lnSpc>
                <a:spcPct val="110000"/>
              </a:lnSpc>
              <a:spcAft>
                <a:spcPts val="0"/>
              </a:spcAft>
              <a:buFont typeface="+mj-lt"/>
              <a:buAutoNum type="arabicPeriod"/>
            </a:pPr>
            <a:r>
              <a:rPr lang="en-US" sz="2800" dirty="0"/>
              <a:t>Infiltrate and collect water</a:t>
            </a:r>
          </a:p>
          <a:p>
            <a:pPr marL="457200" indent="-457200">
              <a:lnSpc>
                <a:spcPct val="110000"/>
              </a:lnSpc>
              <a:spcAft>
                <a:spcPts val="0"/>
              </a:spcAft>
              <a:buFont typeface="+mj-lt"/>
              <a:buAutoNum type="arabicPeriod"/>
            </a:pPr>
            <a:r>
              <a:rPr lang="en-US" sz="2800" dirty="0"/>
              <a:t>Plant native, drought-resistant plants</a:t>
            </a:r>
          </a:p>
          <a:p>
            <a:pPr marL="457200" indent="-457200">
              <a:lnSpc>
                <a:spcPct val="110000"/>
              </a:lnSpc>
              <a:spcAft>
                <a:spcPts val="0"/>
              </a:spcAft>
              <a:buFont typeface="+mj-lt"/>
              <a:buAutoNum type="arabicPeriod"/>
            </a:pPr>
            <a:r>
              <a:rPr lang="en-US" sz="2800" dirty="0"/>
              <a:t>Conserve water </a:t>
            </a:r>
          </a:p>
          <a:p>
            <a:pPr marL="457200" indent="-457200">
              <a:lnSpc>
                <a:spcPct val="110000"/>
              </a:lnSpc>
              <a:spcAft>
                <a:spcPts val="0"/>
              </a:spcAft>
              <a:buFont typeface="+mj-lt"/>
              <a:buAutoNum type="arabicPeriod"/>
            </a:pPr>
            <a:r>
              <a:rPr lang="en-US" sz="2800" dirty="0"/>
              <a:t>Reuse water</a:t>
            </a:r>
          </a:p>
        </p:txBody>
      </p:sp>
      <p:pic>
        <p:nvPicPr>
          <p:cNvPr id="6" name="Content Placeholder 6" descr="Diagram showing the increase impervious surface and decreased infiltration" title="Diagram showing the increase impervious surface and decreased infiltration"/>
          <p:cNvPicPr>
            <a:picLocks noChangeAspect="1"/>
          </p:cNvPicPr>
          <p:nvPr/>
        </p:nvPicPr>
        <p:blipFill rotWithShape="1">
          <a:blip r:embed="rId3"/>
          <a:srcRect t="-539" b="51026"/>
          <a:stretch/>
        </p:blipFill>
        <p:spPr>
          <a:xfrm>
            <a:off x="5930046" y="1265648"/>
            <a:ext cx="6012763" cy="2687188"/>
          </a:xfrm>
          <a:prstGeom prst="rect">
            <a:avLst/>
          </a:prstGeom>
        </p:spPr>
      </p:pic>
      <p:pic>
        <p:nvPicPr>
          <p:cNvPr id="8" name="Content Placeholder 6" descr="Diagram showing the increase impervious surface and decreased infiltration" title="Diagram showing the increase impervious surface and decreased infiltration"/>
          <p:cNvPicPr>
            <a:picLocks noChangeAspect="1"/>
          </p:cNvPicPr>
          <p:nvPr/>
        </p:nvPicPr>
        <p:blipFill rotWithShape="1">
          <a:blip r:embed="rId3"/>
          <a:srcRect t="51560" b="153"/>
          <a:stretch/>
        </p:blipFill>
        <p:spPr>
          <a:xfrm>
            <a:off x="5930046" y="4090271"/>
            <a:ext cx="6015531" cy="2621879"/>
          </a:xfrm>
          <a:prstGeom prst="rect">
            <a:avLst/>
          </a:prstGeom>
        </p:spPr>
      </p:pic>
    </p:spTree>
    <p:extLst>
      <p:ext uri="{BB962C8B-B14F-4D97-AF65-F5344CB8AC3E}">
        <p14:creationId xmlns:p14="http://schemas.microsoft.com/office/powerpoint/2010/main" val="24690279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70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49</a:t>
            </a:fld>
            <a:endParaRPr lang="en-US" dirty="0"/>
          </a:p>
        </p:txBody>
      </p:sp>
      <p:sp>
        <p:nvSpPr>
          <p:cNvPr id="3" name="Content Placeholder 2"/>
          <p:cNvSpPr>
            <a:spLocks noGrp="1"/>
          </p:cNvSpPr>
          <p:nvPr>
            <p:ph idx="1"/>
          </p:nvPr>
        </p:nvSpPr>
        <p:spPr>
          <a:xfrm>
            <a:off x="493776" y="1676945"/>
            <a:ext cx="5708089" cy="5214349"/>
          </a:xfrm>
        </p:spPr>
        <p:txBody>
          <a:bodyPr>
            <a:normAutofit fontScale="62500" lnSpcReduction="20000"/>
          </a:bodyPr>
          <a:lstStyle/>
          <a:p>
            <a:pPr marL="0" indent="0">
              <a:spcAft>
                <a:spcPts val="0"/>
              </a:spcAft>
              <a:buNone/>
            </a:pPr>
            <a:r>
              <a:rPr lang="en-US" sz="3800" b="1" dirty="0" smtClean="0">
                <a:solidFill>
                  <a:schemeClr val="accent1"/>
                </a:solidFill>
              </a:rPr>
              <a:t>EMERGENCY PREPAREDNESS</a:t>
            </a:r>
            <a:endParaRPr lang="en-US" sz="3800" b="1" dirty="0" smtClean="0">
              <a:solidFill>
                <a:schemeClr val="accent1"/>
              </a:solidFill>
            </a:endParaRPr>
          </a:p>
          <a:p>
            <a:pPr marL="0" indent="0">
              <a:lnSpc>
                <a:spcPct val="110000"/>
              </a:lnSpc>
              <a:buClr>
                <a:schemeClr val="accent3"/>
              </a:buClr>
              <a:buNone/>
            </a:pPr>
            <a:r>
              <a:rPr lang="en-US" altLang="en-US" sz="3000" dirty="0"/>
              <a:t>Plan for floods and extreme weather events</a:t>
            </a:r>
          </a:p>
          <a:p>
            <a:pPr lvl="1">
              <a:lnSpc>
                <a:spcPct val="120000"/>
              </a:lnSpc>
              <a:spcBef>
                <a:spcPts val="0"/>
              </a:spcBef>
              <a:spcAft>
                <a:spcPts val="1200"/>
              </a:spcAft>
              <a:buClr>
                <a:schemeClr val="accent3"/>
              </a:buClr>
            </a:pPr>
            <a:r>
              <a:rPr lang="en-US" altLang="en-US" sz="2900" dirty="0">
                <a:hlinkClick r:id="rId3"/>
              </a:rPr>
              <a:t>Minnesota Water/Wastewater Agency Response Network (</a:t>
            </a:r>
            <a:r>
              <a:rPr lang="en-US" altLang="en-US" sz="2900" dirty="0" err="1" smtClean="0">
                <a:hlinkClick r:id="rId3"/>
              </a:rPr>
              <a:t>MnWARN</a:t>
            </a:r>
            <a:r>
              <a:rPr lang="en-US" altLang="en-US" sz="2900" dirty="0" smtClean="0">
                <a:hlinkClick r:id="rId3"/>
              </a:rPr>
              <a:t>) (www.mnwarn.org/</a:t>
            </a:r>
            <a:r>
              <a:rPr lang="en-US" altLang="en-US" sz="2900" dirty="0">
                <a:hlinkClick r:id="rId3"/>
              </a:rPr>
              <a:t>)</a:t>
            </a:r>
            <a:endParaRPr lang="en-US" altLang="en-US" sz="2900" dirty="0"/>
          </a:p>
          <a:p>
            <a:pPr lvl="1">
              <a:lnSpc>
                <a:spcPct val="120000"/>
              </a:lnSpc>
              <a:spcBef>
                <a:spcPts val="0"/>
              </a:spcBef>
              <a:spcAft>
                <a:spcPts val="1200"/>
              </a:spcAft>
              <a:buClr>
                <a:schemeClr val="accent3"/>
              </a:buClr>
            </a:pPr>
            <a:r>
              <a:rPr lang="en-US" altLang="en-US" sz="2900" dirty="0">
                <a:hlinkClick r:id="rId4"/>
              </a:rPr>
              <a:t>Minnesota Pollution Control Agency (MPCA) </a:t>
            </a:r>
            <a:r>
              <a:rPr lang="en-US" altLang="en-US" sz="2900" dirty="0" smtClean="0">
                <a:hlinkClick r:id="rId4"/>
              </a:rPr>
              <a:t>on </a:t>
            </a:r>
            <a:r>
              <a:rPr lang="en-US" altLang="en-US" sz="2900" dirty="0">
                <a:hlinkClick r:id="rId4"/>
              </a:rPr>
              <a:t>preparing for </a:t>
            </a:r>
            <a:r>
              <a:rPr lang="en-US" altLang="en-US" sz="2900" dirty="0" smtClean="0">
                <a:hlinkClick r:id="rId4"/>
              </a:rPr>
              <a:t>floods (</a:t>
            </a:r>
            <a:r>
              <a:rPr lang="en-US" sz="2900" u="sng" dirty="0" smtClean="0">
                <a:hlinkClick r:id="rId4"/>
              </a:rPr>
              <a:t>www.pca.state.mn.us/waste/floods-minimizing-pollution-and-health-risks)</a:t>
            </a:r>
            <a:r>
              <a:rPr lang="en-US" altLang="en-US" sz="2900" dirty="0" smtClean="0">
                <a:hlinkClick r:id="rId4"/>
              </a:rPr>
              <a:t> </a:t>
            </a:r>
            <a:endParaRPr lang="en-US" altLang="en-US" sz="2900" dirty="0"/>
          </a:p>
          <a:p>
            <a:pPr lvl="1">
              <a:lnSpc>
                <a:spcPct val="120000"/>
              </a:lnSpc>
              <a:spcBef>
                <a:spcPts val="0"/>
              </a:spcBef>
              <a:spcAft>
                <a:spcPts val="1200"/>
              </a:spcAft>
              <a:buClr>
                <a:schemeClr val="accent3"/>
              </a:buClr>
            </a:pPr>
            <a:r>
              <a:rPr lang="en-US" altLang="en-US" sz="2900" dirty="0">
                <a:hlinkClick r:id="rId5"/>
              </a:rPr>
              <a:t>Minnesota Department of Health (MDH) </a:t>
            </a:r>
            <a:r>
              <a:rPr lang="en-US" altLang="en-US" sz="2900" dirty="0" smtClean="0">
                <a:hlinkClick r:id="rId5"/>
              </a:rPr>
              <a:t>on </a:t>
            </a:r>
            <a:r>
              <a:rPr lang="en-US" altLang="en-US" sz="2900" dirty="0">
                <a:hlinkClick r:id="rId5"/>
              </a:rPr>
              <a:t>protecting private wells from </a:t>
            </a:r>
            <a:r>
              <a:rPr lang="en-US" altLang="en-US" sz="2900" dirty="0" smtClean="0">
                <a:hlinkClick r:id="rId5"/>
              </a:rPr>
              <a:t>floods (www.health.state.mn.us/divs/eh/wells/natural/floodprecautions.html)</a:t>
            </a:r>
            <a:endParaRPr lang="en-US" altLang="en-US" sz="2900" dirty="0"/>
          </a:p>
          <a:p>
            <a:pPr lvl="1">
              <a:lnSpc>
                <a:spcPct val="120000"/>
              </a:lnSpc>
              <a:spcBef>
                <a:spcPts val="0"/>
              </a:spcBef>
              <a:spcAft>
                <a:spcPts val="1200"/>
              </a:spcAft>
              <a:buClr>
                <a:schemeClr val="accent3"/>
              </a:buClr>
            </a:pPr>
            <a:r>
              <a:rPr lang="en-US" altLang="en-US" sz="2900" dirty="0" smtClean="0">
                <a:hlinkClick r:id="rId6"/>
              </a:rPr>
              <a:t>Federal </a:t>
            </a:r>
            <a:r>
              <a:rPr lang="en-US" altLang="en-US" sz="2900" dirty="0">
                <a:hlinkClick r:id="rId6"/>
              </a:rPr>
              <a:t>Emergency Management Agency (FEMA) National Flood Insurance </a:t>
            </a:r>
            <a:r>
              <a:rPr lang="en-US" altLang="en-US" sz="2900" dirty="0" smtClean="0">
                <a:hlinkClick r:id="rId6"/>
              </a:rPr>
              <a:t>Program (www.fema.gov/business/nfip/</a:t>
            </a:r>
            <a:r>
              <a:rPr lang="en-US" altLang="en-US" sz="2900" dirty="0">
                <a:hlinkClick r:id="rId6"/>
              </a:rPr>
              <a:t>)</a:t>
            </a:r>
            <a:endParaRPr lang="en-US" altLang="en-US" sz="2900" dirty="0"/>
          </a:p>
          <a:p>
            <a:pPr marL="0" indent="0">
              <a:lnSpc>
                <a:spcPct val="120000"/>
              </a:lnSpc>
              <a:spcBef>
                <a:spcPts val="0"/>
              </a:spcBef>
              <a:spcAft>
                <a:spcPts val="0"/>
              </a:spcAft>
              <a:buNone/>
            </a:pPr>
            <a:endParaRPr lang="en-US" dirty="0" smtClean="0">
              <a:solidFill>
                <a:schemeClr val="accent1"/>
              </a:solidFill>
            </a:endParaRPr>
          </a:p>
        </p:txBody>
      </p:sp>
      <p:sp>
        <p:nvSpPr>
          <p:cNvPr id="2" name="Title 1"/>
          <p:cNvSpPr>
            <a:spLocks noGrp="1"/>
          </p:cNvSpPr>
          <p:nvPr>
            <p:ph type="title"/>
          </p:nvPr>
        </p:nvSpPr>
        <p:spPr/>
        <p:txBody>
          <a:bodyPr/>
          <a:lstStyle/>
          <a:p>
            <a:pPr algn="l"/>
            <a:r>
              <a:rPr lang="en-US" dirty="0"/>
              <a:t>STRATEGIES: </a:t>
            </a:r>
            <a:r>
              <a:rPr lang="en-US" dirty="0">
                <a:solidFill>
                  <a:schemeClr val="accent3"/>
                </a:solidFill>
              </a:rPr>
              <a:t>PUBLIC HEALTH</a:t>
            </a:r>
            <a:endParaRPr lang="en-US" dirty="0"/>
          </a:p>
        </p:txBody>
      </p:sp>
      <p:pic>
        <p:nvPicPr>
          <p:cNvPr id="7" name="Picture 6" descr="Emergency preparedness trailer" title="Emergency preparedness trailer"/>
          <p:cNvPicPr>
            <a:picLocks noChangeAspect="1"/>
          </p:cNvPicPr>
          <p:nvPr/>
        </p:nvPicPr>
        <p:blipFill rotWithShape="1">
          <a:blip r:embed="rId7" cstate="print">
            <a:extLst>
              <a:ext uri="{28A0092B-C50C-407E-A947-70E740481C1C}">
                <a14:useLocalDpi xmlns:a14="http://schemas.microsoft.com/office/drawing/2010/main" val="0"/>
              </a:ext>
            </a:extLst>
          </a:blip>
          <a:srcRect r="21364"/>
          <a:stretch/>
        </p:blipFill>
        <p:spPr>
          <a:xfrm>
            <a:off x="6346243" y="1332024"/>
            <a:ext cx="5877841" cy="5606018"/>
          </a:xfrm>
          <a:prstGeom prst="rect">
            <a:avLst/>
          </a:prstGeom>
        </p:spPr>
      </p:pic>
    </p:spTree>
    <p:extLst>
      <p:ext uri="{BB962C8B-B14F-4D97-AF65-F5344CB8AC3E}">
        <p14:creationId xmlns:p14="http://schemas.microsoft.com/office/powerpoint/2010/main" val="3648027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5</a:t>
            </a:fld>
            <a:endParaRPr lang="en-US" dirty="0"/>
          </a:p>
        </p:txBody>
      </p:sp>
      <p:pic>
        <p:nvPicPr>
          <p:cNvPr id="7" name="Picture 2" descr="Map of Minnesota Lakes and Streams" title="Map of Minnesota Lakes and Streams"/>
          <p:cNvPicPr>
            <a:picLocks noChangeAspect="1" noChangeArrowheads="1"/>
          </p:cNvPicPr>
          <p:nvPr/>
        </p:nvPicPr>
        <p:blipFill rotWithShape="1">
          <a:blip r:embed="rId3"/>
          <a:srcRect l="18582" t="30793" r="49916" b="13955"/>
          <a:stretch/>
        </p:blipFill>
        <p:spPr bwMode="auto">
          <a:xfrm>
            <a:off x="6822743" y="1375737"/>
            <a:ext cx="4959525" cy="5436450"/>
          </a:xfrm>
          <a:prstGeom prst="rect">
            <a:avLst/>
          </a:prstGeom>
          <a:noFill/>
          <a:ln w="9525">
            <a:noFill/>
            <a:miter lim="800000"/>
            <a:headEnd/>
            <a:tailEnd/>
          </a:ln>
        </p:spPr>
      </p:pic>
      <p:sp>
        <p:nvSpPr>
          <p:cNvPr id="3" name="Content Placeholder 2"/>
          <p:cNvSpPr>
            <a:spLocks noGrp="1"/>
          </p:cNvSpPr>
          <p:nvPr>
            <p:ph idx="1"/>
          </p:nvPr>
        </p:nvSpPr>
        <p:spPr/>
        <p:txBody>
          <a:bodyPr>
            <a:normAutofit/>
          </a:bodyPr>
          <a:lstStyle/>
          <a:p>
            <a:pPr marL="0" indent="0">
              <a:spcAft>
                <a:spcPts val="0"/>
              </a:spcAft>
              <a:buNone/>
            </a:pPr>
            <a:r>
              <a:rPr lang="en-US" b="1" dirty="0" smtClean="0"/>
              <a:t>SURFACE WATER</a:t>
            </a:r>
          </a:p>
          <a:p>
            <a:pPr>
              <a:spcAft>
                <a:spcPts val="0"/>
              </a:spcAft>
            </a:pPr>
            <a:r>
              <a:rPr lang="en-US" dirty="0" smtClean="0"/>
              <a:t>11,842 lakes</a:t>
            </a:r>
          </a:p>
          <a:p>
            <a:pPr>
              <a:spcAft>
                <a:spcPts val="0"/>
              </a:spcAft>
            </a:pPr>
            <a:r>
              <a:rPr lang="en-US" dirty="0" smtClean="0"/>
              <a:t>69,200 miles of rivers and streams</a:t>
            </a:r>
          </a:p>
          <a:p>
            <a:pPr>
              <a:spcAft>
                <a:spcPts val="0"/>
              </a:spcAft>
            </a:pPr>
            <a:r>
              <a:rPr lang="en-US" dirty="0" smtClean="0"/>
              <a:t>10.6 million acres of wetlands</a:t>
            </a:r>
          </a:p>
          <a:p>
            <a:pPr marL="0" indent="0">
              <a:spcAft>
                <a:spcPts val="0"/>
              </a:spcAft>
              <a:buNone/>
            </a:pPr>
            <a:r>
              <a:rPr lang="en-US" b="1" dirty="0" smtClean="0"/>
              <a:t>GROUNDWATER</a:t>
            </a:r>
          </a:p>
          <a:p>
            <a:pPr>
              <a:spcAft>
                <a:spcPts val="0"/>
              </a:spcAft>
            </a:pPr>
            <a:r>
              <a:rPr lang="en-US" dirty="0" smtClean="0"/>
              <a:t>Aquifers across the state</a:t>
            </a:r>
          </a:p>
          <a:p>
            <a:pPr>
              <a:spcAft>
                <a:spcPts val="0"/>
              </a:spcAft>
            </a:pPr>
            <a:r>
              <a:rPr lang="en-US" dirty="0" smtClean="0"/>
              <a:t>Approximately 400,000 drinking water wells</a:t>
            </a:r>
          </a:p>
        </p:txBody>
      </p:sp>
      <p:sp>
        <p:nvSpPr>
          <p:cNvPr id="2" name="Title 1"/>
          <p:cNvSpPr>
            <a:spLocks noGrp="1"/>
          </p:cNvSpPr>
          <p:nvPr>
            <p:ph type="title"/>
          </p:nvPr>
        </p:nvSpPr>
        <p:spPr/>
        <p:txBody>
          <a:bodyPr/>
          <a:lstStyle/>
          <a:p>
            <a:pPr algn="l"/>
            <a:r>
              <a:rPr lang="en-US" dirty="0" smtClean="0"/>
              <a:t>MINNESOTA: A LAND OF WATER</a:t>
            </a:r>
            <a:endParaRPr lang="en-US" dirty="0"/>
          </a:p>
        </p:txBody>
      </p:sp>
    </p:spTree>
    <p:extLst>
      <p:ext uri="{BB962C8B-B14F-4D97-AF65-F5344CB8AC3E}">
        <p14:creationId xmlns:p14="http://schemas.microsoft.com/office/powerpoint/2010/main" val="9687084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50</a:t>
            </a:fld>
            <a:endParaRPr lang="en-US" dirty="0"/>
          </a:p>
        </p:txBody>
      </p:sp>
      <p:sp>
        <p:nvSpPr>
          <p:cNvPr id="3" name="Content Placeholder 2"/>
          <p:cNvSpPr>
            <a:spLocks noGrp="1"/>
          </p:cNvSpPr>
          <p:nvPr>
            <p:ph idx="1"/>
          </p:nvPr>
        </p:nvSpPr>
        <p:spPr>
          <a:xfrm>
            <a:off x="838200" y="1689100"/>
            <a:ext cx="10515600" cy="5032375"/>
          </a:xfrm>
        </p:spPr>
        <p:txBody>
          <a:bodyPr>
            <a:normAutofit/>
          </a:bodyPr>
          <a:lstStyle/>
          <a:p>
            <a:pPr marL="0" indent="0">
              <a:spcAft>
                <a:spcPts val="0"/>
              </a:spcAft>
              <a:buNone/>
            </a:pPr>
            <a:r>
              <a:rPr lang="en-US" sz="3100" b="1" dirty="0" smtClean="0">
                <a:solidFill>
                  <a:schemeClr val="accent1"/>
                </a:solidFill>
              </a:rPr>
              <a:t>CONTAMINATED WATER</a:t>
            </a:r>
          </a:p>
          <a:p>
            <a:pPr marL="0" indent="0">
              <a:spcAft>
                <a:spcPts val="0"/>
              </a:spcAft>
              <a:buNone/>
            </a:pPr>
            <a:r>
              <a:rPr lang="en-US" sz="2200" dirty="0" smtClean="0">
                <a:latin typeface="Calibri Light" panose="020F0302020204030204" pitchFamily="34" charset="0"/>
                <a:cs typeface="Calibri Light" panose="020F0302020204030204" pitchFamily="34" charset="0"/>
              </a:rPr>
              <a:t>If community members are on a private well, advise them to drink bottled water during and/or after a flood or outbreak.</a:t>
            </a:r>
          </a:p>
          <a:p>
            <a:pPr lvl="1">
              <a:spcAft>
                <a:spcPts val="0"/>
              </a:spcAft>
              <a:buClr>
                <a:schemeClr val="accent3"/>
              </a:buClr>
              <a:defRPr/>
            </a:pPr>
            <a:r>
              <a:rPr lang="en-US" sz="2200" b="1" dirty="0" smtClean="0">
                <a:latin typeface="Calibri Light" panose="020F0302020204030204" pitchFamily="34" charset="0"/>
                <a:cs typeface="Calibri Light" panose="020F0302020204030204" pitchFamily="34" charset="0"/>
                <a:hlinkClick r:id="rId3"/>
              </a:rPr>
              <a:t>Get their well </a:t>
            </a:r>
            <a:r>
              <a:rPr lang="en-US" sz="2200" b="1" dirty="0" smtClean="0">
                <a:latin typeface="Calibri Light" panose="020F0302020204030204" pitchFamily="34" charset="0"/>
                <a:cs typeface="Calibri Light" panose="020F0302020204030204" pitchFamily="34" charset="0"/>
                <a:hlinkClick r:id="rId3"/>
              </a:rPr>
              <a:t>tested</a:t>
            </a:r>
            <a:r>
              <a:rPr lang="en-US" sz="2200" dirty="0">
                <a:latin typeface="Calibri Light" panose="020F0302020204030204" pitchFamily="34" charset="0"/>
                <a:cs typeface="Calibri Light" panose="020F0302020204030204" pitchFamily="34" charset="0"/>
                <a:hlinkClick r:id="rId3"/>
              </a:rPr>
              <a:t>:</a:t>
            </a:r>
            <a:r>
              <a:rPr lang="en-US" sz="2200" dirty="0" smtClean="0">
                <a:latin typeface="Calibri Light" panose="020F0302020204030204" pitchFamily="34" charset="0"/>
                <a:cs typeface="Calibri Light" panose="020F0302020204030204" pitchFamily="34" charset="0"/>
                <a:hlinkClick r:id="rId3"/>
              </a:rPr>
              <a:t> </a:t>
            </a:r>
            <a:br>
              <a:rPr lang="en-US" sz="2200" dirty="0" smtClean="0">
                <a:latin typeface="Calibri Light" panose="020F0302020204030204" pitchFamily="34" charset="0"/>
                <a:cs typeface="Calibri Light" panose="020F0302020204030204" pitchFamily="34" charset="0"/>
                <a:hlinkClick r:id="rId3"/>
              </a:rPr>
            </a:br>
            <a:r>
              <a:rPr lang="en-US" sz="2200" dirty="0" smtClean="0">
                <a:latin typeface="Calibri Light" panose="020F0302020204030204" pitchFamily="34" charset="0"/>
                <a:cs typeface="Calibri Light" panose="020F0302020204030204" pitchFamily="34" charset="0"/>
                <a:hlinkClick r:id="rId3"/>
              </a:rPr>
              <a:t>(www.health.state.mn.us/divs/eh/wells/waterquality/index.html</a:t>
            </a:r>
            <a:r>
              <a:rPr lang="en-US" sz="2200" dirty="0">
                <a:latin typeface="Calibri Light" panose="020F0302020204030204" pitchFamily="34" charset="0"/>
                <a:cs typeface="Calibri Light" panose="020F0302020204030204" pitchFamily="34" charset="0"/>
                <a:hlinkClick r:id="rId3"/>
              </a:rPr>
              <a:t>)</a:t>
            </a:r>
            <a:endParaRPr lang="en-US" sz="2200" dirty="0" smtClean="0">
              <a:latin typeface="Calibri Light" panose="020F0302020204030204" pitchFamily="34" charset="0"/>
              <a:cs typeface="Calibri Light" panose="020F0302020204030204" pitchFamily="34" charset="0"/>
            </a:endParaRPr>
          </a:p>
          <a:p>
            <a:pPr lvl="1">
              <a:spcAft>
                <a:spcPts val="0"/>
              </a:spcAft>
              <a:buClr>
                <a:schemeClr val="accent3"/>
              </a:buClr>
              <a:defRPr/>
            </a:pPr>
            <a:r>
              <a:rPr lang="en-US" sz="2200" b="1" dirty="0" smtClean="0">
                <a:latin typeface="Calibri Light" panose="020F0302020204030204" pitchFamily="34" charset="0"/>
                <a:cs typeface="Calibri Light" panose="020F0302020204030204" pitchFamily="34" charset="0"/>
                <a:hlinkClick r:id="rId4"/>
              </a:rPr>
              <a:t>Treat contaminated well water</a:t>
            </a:r>
            <a:r>
              <a:rPr lang="en-US" sz="2200" dirty="0" smtClean="0">
                <a:latin typeface="Calibri Light" panose="020F0302020204030204" pitchFamily="34" charset="0"/>
                <a:cs typeface="Calibri Light" panose="020F0302020204030204" pitchFamily="34" charset="0"/>
                <a:hlinkClick r:id="rId4"/>
              </a:rPr>
              <a:t>: </a:t>
            </a:r>
            <a:r>
              <a:rPr lang="en-US" sz="2200" dirty="0" smtClean="0">
                <a:latin typeface="Calibri Light" panose="020F0302020204030204" pitchFamily="34" charset="0"/>
                <a:cs typeface="Calibri Light" panose="020F0302020204030204" pitchFamily="34" charset="0"/>
                <a:hlinkClick r:id="rId4"/>
              </a:rPr>
              <a:t>(www.health.state.mn.us/divs/eh/wells/waterquality/disinfection.html) </a:t>
            </a:r>
            <a:endParaRPr lang="en-US" sz="2200" dirty="0" smtClean="0">
              <a:latin typeface="Calibri Light" panose="020F0302020204030204" pitchFamily="34" charset="0"/>
              <a:cs typeface="Calibri Light" panose="020F0302020204030204" pitchFamily="34" charset="0"/>
            </a:endParaRPr>
          </a:p>
          <a:p>
            <a:pPr lvl="1">
              <a:spcAft>
                <a:spcPts val="0"/>
              </a:spcAft>
              <a:buClr>
                <a:schemeClr val="accent3"/>
              </a:buClr>
              <a:defRPr/>
            </a:pPr>
            <a:r>
              <a:rPr lang="en-US" sz="2200" dirty="0" smtClean="0">
                <a:latin typeface="Calibri Light" panose="020F0302020204030204" pitchFamily="34" charset="0"/>
                <a:cs typeface="Calibri Light" panose="020F0302020204030204" pitchFamily="34" charset="0"/>
              </a:rPr>
              <a:t>Seek information on beaches prior to swimming, avoid visibly contaminated waters </a:t>
            </a:r>
          </a:p>
          <a:p>
            <a:pPr lvl="2">
              <a:spcBef>
                <a:spcPts val="0"/>
              </a:spcBef>
              <a:spcAft>
                <a:spcPts val="0"/>
              </a:spcAft>
              <a:buClr>
                <a:schemeClr val="accent3"/>
              </a:buClr>
              <a:defRPr/>
            </a:pPr>
            <a:r>
              <a:rPr lang="en-US" sz="2200" b="1" dirty="0" smtClean="0">
                <a:latin typeface="Calibri Light" panose="020F0302020204030204" pitchFamily="34" charset="0"/>
                <a:cs typeface="Calibri Light" panose="020F0302020204030204" pitchFamily="34" charset="0"/>
                <a:hlinkClick r:id="rId5"/>
              </a:rPr>
              <a:t>Beach info: </a:t>
            </a:r>
            <a:r>
              <a:rPr lang="en-US" sz="2200" dirty="0" smtClean="0">
                <a:latin typeface="Calibri Light" panose="020F0302020204030204" pitchFamily="34" charset="0"/>
                <a:cs typeface="Calibri Light" panose="020F0302020204030204" pitchFamily="34" charset="0"/>
                <a:hlinkClick r:id="rId5"/>
              </a:rPr>
              <a:t>(www.health.state.mn.us/divs/eh/beaches/index.html) </a:t>
            </a:r>
            <a:endParaRPr lang="en-US" sz="2200" dirty="0" smtClean="0">
              <a:latin typeface="Calibri Light" panose="020F0302020204030204" pitchFamily="34" charset="0"/>
              <a:cs typeface="Calibri Light" panose="020F0302020204030204" pitchFamily="34" charset="0"/>
            </a:endParaRPr>
          </a:p>
          <a:p>
            <a:pPr lvl="2">
              <a:spcBef>
                <a:spcPts val="0"/>
              </a:spcBef>
              <a:spcAft>
                <a:spcPts val="0"/>
              </a:spcAft>
              <a:buClr>
                <a:schemeClr val="accent3"/>
              </a:buClr>
              <a:defRPr/>
            </a:pPr>
            <a:r>
              <a:rPr lang="en-US" sz="2200" b="1" dirty="0" smtClean="0">
                <a:latin typeface="Calibri Light" panose="020F0302020204030204" pitchFamily="34" charset="0"/>
                <a:cs typeface="Calibri Light" panose="020F0302020204030204" pitchFamily="34" charset="0"/>
                <a:hlinkClick r:id="rId6"/>
              </a:rPr>
              <a:t>Blue-green algae: </a:t>
            </a:r>
            <a:r>
              <a:rPr lang="en-US" sz="2200" dirty="0" smtClean="0">
                <a:latin typeface="Calibri Light" panose="020F0302020204030204" pitchFamily="34" charset="0"/>
                <a:cs typeface="Calibri Light" panose="020F0302020204030204" pitchFamily="34" charset="0"/>
                <a:hlinkClick r:id="rId6"/>
              </a:rPr>
              <a:t>(</a:t>
            </a:r>
            <a:r>
              <a:rPr lang="en-US" sz="2200" u="sng" dirty="0" smtClean="0">
                <a:latin typeface="Calibri Light" panose="020F0302020204030204" pitchFamily="34" charset="0"/>
                <a:cs typeface="Calibri Light" panose="020F0302020204030204" pitchFamily="34" charset="0"/>
                <a:hlinkClick r:id="rId6"/>
              </a:rPr>
              <a:t>www.health.state.mn.us/divs/idepc/diseases/hab/index.html) </a:t>
            </a:r>
            <a:endParaRPr lang="en-US" sz="2200" dirty="0" smtClean="0">
              <a:latin typeface="Calibri Light" panose="020F0302020204030204" pitchFamily="34" charset="0"/>
              <a:cs typeface="Calibri Light" panose="020F0302020204030204" pitchFamily="34" charset="0"/>
            </a:endParaRPr>
          </a:p>
          <a:p>
            <a:pPr marL="0" indent="0">
              <a:spcBef>
                <a:spcPts val="0"/>
              </a:spcBef>
              <a:spcAft>
                <a:spcPts val="0"/>
              </a:spcAft>
              <a:buClr>
                <a:schemeClr val="accent3"/>
              </a:buClr>
              <a:buNone/>
              <a:defRPr/>
            </a:pPr>
            <a:r>
              <a:rPr lang="en-US" sz="2200" dirty="0" smtClean="0">
                <a:latin typeface="Calibri Light" panose="020F0302020204030204" pitchFamily="34" charset="0"/>
                <a:cs typeface="Calibri Light" panose="020F0302020204030204" pitchFamily="34" charset="0"/>
              </a:rPr>
              <a:t>If community members consume fish:</a:t>
            </a:r>
          </a:p>
          <a:p>
            <a:pPr lvl="1">
              <a:spcBef>
                <a:spcPts val="0"/>
              </a:spcBef>
              <a:spcAft>
                <a:spcPts val="0"/>
              </a:spcAft>
              <a:buClr>
                <a:schemeClr val="accent3"/>
              </a:buClr>
              <a:defRPr/>
            </a:pPr>
            <a:r>
              <a:rPr lang="en-US" sz="2200" b="1" dirty="0" smtClean="0">
                <a:latin typeface="Calibri Light" panose="020F0302020204030204" pitchFamily="34" charset="0"/>
                <a:cs typeface="Calibri Light" panose="020F0302020204030204" pitchFamily="34" charset="0"/>
                <a:hlinkClick r:id="rId7"/>
              </a:rPr>
              <a:t>Track fish consumption advisories: </a:t>
            </a:r>
            <a:r>
              <a:rPr lang="en-US" sz="2200" dirty="0" smtClean="0">
                <a:latin typeface="Calibri Light" panose="020F0302020204030204" pitchFamily="34" charset="0"/>
                <a:cs typeface="Calibri Light" panose="020F0302020204030204" pitchFamily="34" charset="0"/>
                <a:hlinkClick r:id="rId7"/>
              </a:rPr>
              <a:t>(www.health.state.mn.us/divs/eh/fish/) </a:t>
            </a:r>
            <a:endParaRPr lang="en-US" sz="2200" dirty="0" smtClean="0">
              <a:latin typeface="Calibri Light" panose="020F0302020204030204" pitchFamily="34" charset="0"/>
              <a:cs typeface="Calibri Light" panose="020F0302020204030204" pitchFamily="34" charset="0"/>
            </a:endParaRPr>
          </a:p>
          <a:p>
            <a:pPr marL="0" indent="0">
              <a:spcAft>
                <a:spcPts val="0"/>
              </a:spcAft>
              <a:buNone/>
            </a:pPr>
            <a:endParaRPr lang="en-US" dirty="0" smtClean="0">
              <a:solidFill>
                <a:schemeClr val="accent1"/>
              </a:solidFill>
            </a:endParaRPr>
          </a:p>
        </p:txBody>
      </p:sp>
      <p:sp>
        <p:nvSpPr>
          <p:cNvPr id="2" name="Title 1"/>
          <p:cNvSpPr>
            <a:spLocks noGrp="1"/>
          </p:cNvSpPr>
          <p:nvPr>
            <p:ph type="title"/>
          </p:nvPr>
        </p:nvSpPr>
        <p:spPr/>
        <p:txBody>
          <a:bodyPr/>
          <a:lstStyle/>
          <a:p>
            <a:pPr algn="l"/>
            <a:r>
              <a:rPr lang="en-US" dirty="0"/>
              <a:t>STRATEGIES: </a:t>
            </a:r>
            <a:r>
              <a:rPr lang="en-US" dirty="0" smtClean="0">
                <a:solidFill>
                  <a:schemeClr val="accent3"/>
                </a:solidFill>
              </a:rPr>
              <a:t>PUBLIC HEALTH</a:t>
            </a:r>
            <a:endParaRPr lang="en-US" dirty="0"/>
          </a:p>
        </p:txBody>
      </p:sp>
    </p:spTree>
    <p:extLst>
      <p:ext uri="{BB962C8B-B14F-4D97-AF65-F5344CB8AC3E}">
        <p14:creationId xmlns:p14="http://schemas.microsoft.com/office/powerpoint/2010/main" val="31962879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966237"/>
            <a:ext cx="10515600" cy="1340989"/>
          </a:xfrm>
        </p:spPr>
        <p:txBody>
          <a:bodyPr/>
          <a:lstStyle/>
          <a:p>
            <a:r>
              <a:rPr lang="en-US" sz="7200" dirty="0"/>
              <a:t>What can individuals do to address climate change?</a:t>
            </a:r>
            <a:br>
              <a:rPr lang="en-US" sz="7200" dirty="0"/>
            </a:b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51</a:t>
            </a:fld>
            <a:endParaRPr lang="en-US" dirty="0"/>
          </a:p>
        </p:txBody>
      </p:sp>
    </p:spTree>
    <p:extLst>
      <p:ext uri="{BB962C8B-B14F-4D97-AF65-F5344CB8AC3E}">
        <p14:creationId xmlns:p14="http://schemas.microsoft.com/office/powerpoint/2010/main" val="4263734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0" y="0"/>
            <a:ext cx="12192000" cy="6845300"/>
          </a:xfrm>
          <a:prstGeom prst="rect">
            <a:avLst/>
          </a:prstGeom>
        </p:spPr>
      </p:pic>
      <p:sp>
        <p:nvSpPr>
          <p:cNvPr id="11" name="Text Placeholder 10"/>
          <p:cNvSpPr>
            <a:spLocks noGrp="1"/>
          </p:cNvSpPr>
          <p:nvPr>
            <p:ph type="body" sz="quarter" idx="15"/>
          </p:nvPr>
        </p:nvSpPr>
        <p:spPr/>
        <p:txBody>
          <a:bodyPr/>
          <a:lstStyle/>
          <a:p>
            <a:r>
              <a:rPr lang="en-US" dirty="0">
                <a:solidFill>
                  <a:schemeClr val="accent1"/>
                </a:solidFill>
              </a:rPr>
              <a:t>1</a:t>
            </a:r>
          </a:p>
        </p:txBody>
      </p:sp>
      <p:sp>
        <p:nvSpPr>
          <p:cNvPr id="7" name="Title 6"/>
          <p:cNvSpPr>
            <a:spLocks noGrp="1"/>
          </p:cNvSpPr>
          <p:nvPr>
            <p:ph type="title"/>
          </p:nvPr>
        </p:nvSpPr>
        <p:spPr/>
        <p:txBody>
          <a:bodyPr/>
          <a:lstStyle/>
          <a:p>
            <a:r>
              <a:rPr lang="en-US" sz="5400" dirty="0" smtClean="0"/>
              <a:t>Energy</a:t>
            </a:r>
            <a:endParaRPr lang="en-US" sz="5400" dirty="0"/>
          </a:p>
        </p:txBody>
      </p:sp>
    </p:spTree>
    <p:extLst>
      <p:ext uri="{BB962C8B-B14F-4D97-AF65-F5344CB8AC3E}">
        <p14:creationId xmlns:p14="http://schemas.microsoft.com/office/powerpoint/2010/main" val="26845976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bg1"/>
                </a:solidFill>
              </a:rPr>
              <a:t>Energy</a:t>
            </a:r>
            <a:endParaRPr lang="en-US" b="1" dirty="0">
              <a:solidFill>
                <a:schemeClr val="bg1"/>
              </a:solidFill>
            </a:endParaRPr>
          </a:p>
        </p:txBody>
      </p:sp>
      <p:pic>
        <p:nvPicPr>
          <p:cNvPr id="8" name="Picture 7"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9920" y="0"/>
            <a:ext cx="12214620" cy="6858000"/>
          </a:xfrm>
          <a:prstGeom prst="rect">
            <a:avLst/>
          </a:prstGeom>
        </p:spPr>
      </p:pic>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dirty="0" smtClean="0"/>
          </a:p>
          <a:p>
            <a:pPr marL="0" indent="0" algn="ctr">
              <a:spcAft>
                <a:spcPts val="0"/>
              </a:spcAft>
              <a:buNone/>
            </a:pPr>
            <a:r>
              <a:rPr lang="en-US" sz="3200" dirty="0" smtClean="0"/>
              <a:t>INDIVIDUAL ACTIONS</a:t>
            </a:r>
            <a:endParaRPr lang="en-US" sz="2400" dirty="0" smtClean="0"/>
          </a:p>
          <a:p>
            <a:pPr>
              <a:spcAft>
                <a:spcPts val="0"/>
              </a:spcAft>
            </a:pPr>
            <a:r>
              <a:rPr lang="en-US" sz="2200" dirty="0" smtClean="0"/>
              <a:t>Use </a:t>
            </a:r>
            <a:r>
              <a:rPr lang="en-US" sz="2200" dirty="0"/>
              <a:t>less energy to heat or cool homes</a:t>
            </a:r>
          </a:p>
          <a:p>
            <a:pPr>
              <a:spcAft>
                <a:spcPts val="0"/>
              </a:spcAft>
            </a:pPr>
            <a:r>
              <a:rPr lang="en-US" sz="2200" dirty="0"/>
              <a:t>Use energy-efficient appliances and lightbulbs</a:t>
            </a:r>
          </a:p>
          <a:p>
            <a:pPr>
              <a:spcAft>
                <a:spcPts val="0"/>
              </a:spcAft>
            </a:pPr>
            <a:r>
              <a:rPr lang="en-US" sz="2200" dirty="0"/>
              <a:t>Reduce, reuse, recycle </a:t>
            </a:r>
            <a:r>
              <a:rPr lang="en-US" sz="2200" dirty="0" smtClean="0"/>
              <a:t>what we buy and use on a daily basis</a:t>
            </a:r>
            <a:endParaRPr lang="en-US" sz="2200" dirty="0"/>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53</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dirty="0" smtClean="0"/>
              <a:t>COLLECTIVE ACTIONS</a:t>
            </a:r>
            <a:endParaRPr lang="en-US" sz="2400" dirty="0" smtClean="0"/>
          </a:p>
          <a:p>
            <a:pPr>
              <a:spcAft>
                <a:spcPts val="0"/>
              </a:spcAft>
            </a:pPr>
            <a:r>
              <a:rPr lang="en-US" sz="2200" dirty="0" smtClean="0"/>
              <a:t>Use </a:t>
            </a:r>
            <a:r>
              <a:rPr lang="en-US" sz="2200" dirty="0"/>
              <a:t>more renewable energy (solar, wind, and biofuels)</a:t>
            </a:r>
          </a:p>
          <a:p>
            <a:pPr>
              <a:spcAft>
                <a:spcPts val="0"/>
              </a:spcAft>
            </a:pPr>
            <a:r>
              <a:rPr lang="en-US" sz="2200" dirty="0"/>
              <a:t>Use less fossil fuel energy (oil, coal, natural gas)</a:t>
            </a:r>
          </a:p>
          <a:p>
            <a:pPr>
              <a:spcAft>
                <a:spcPts val="0"/>
              </a:spcAft>
            </a:pPr>
            <a:r>
              <a:rPr lang="en-US" sz="2200" dirty="0"/>
              <a:t>Support policy change for renewable energy </a:t>
            </a:r>
          </a:p>
          <a:p>
            <a:endParaRPr lang="en-US" sz="1600" dirty="0"/>
          </a:p>
        </p:txBody>
      </p:sp>
    </p:spTree>
    <p:extLst>
      <p:ext uri="{BB962C8B-B14F-4D97-AF65-F5344CB8AC3E}">
        <p14:creationId xmlns:p14="http://schemas.microsoft.com/office/powerpoint/2010/main" val="4642007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erson on bike" title="Person on bike"/>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7" name="Title 6"/>
          <p:cNvSpPr>
            <a:spLocks noGrp="1"/>
          </p:cNvSpPr>
          <p:nvPr>
            <p:ph type="title"/>
          </p:nvPr>
        </p:nvSpPr>
        <p:spPr/>
        <p:txBody>
          <a:bodyPr/>
          <a:lstStyle/>
          <a:p>
            <a:r>
              <a:rPr lang="en-US" sz="4600" dirty="0" smtClean="0"/>
              <a:t>Transportation</a:t>
            </a:r>
            <a:endParaRPr lang="en-US" sz="4600" dirty="0"/>
          </a:p>
        </p:txBody>
      </p:sp>
      <p:sp>
        <p:nvSpPr>
          <p:cNvPr id="11" name="Text Placeholder 10"/>
          <p:cNvSpPr>
            <a:spLocks noGrp="1"/>
          </p:cNvSpPr>
          <p:nvPr>
            <p:ph type="body" sz="quarter" idx="15"/>
          </p:nvPr>
        </p:nvSpPr>
        <p:spPr/>
        <p:txBody>
          <a:bodyPr/>
          <a:lstStyle/>
          <a:p>
            <a:r>
              <a:rPr lang="en-US" dirty="0" smtClean="0">
                <a:solidFill>
                  <a:schemeClr val="accent1"/>
                </a:solidFill>
              </a:rPr>
              <a:t>2</a:t>
            </a:r>
            <a:endParaRPr lang="en-US" dirty="0">
              <a:solidFill>
                <a:schemeClr val="accent1"/>
              </a:solidFill>
            </a:endParaRPr>
          </a:p>
        </p:txBody>
      </p:sp>
    </p:spTree>
    <p:extLst>
      <p:ext uri="{BB962C8B-B14F-4D97-AF65-F5344CB8AC3E}">
        <p14:creationId xmlns:p14="http://schemas.microsoft.com/office/powerpoint/2010/main" val="28245206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tx1"/>
                </a:solidFill>
              </a:rPr>
              <a:t>Transportation</a:t>
            </a:r>
            <a:endParaRPr lang="en-US" b="1" dirty="0">
              <a:solidFill>
                <a:schemeClr val="tx1"/>
              </a:solidFill>
            </a:endParaRPr>
          </a:p>
        </p:txBody>
      </p:sp>
      <p:pic>
        <p:nvPicPr>
          <p:cNvPr id="9" name="Picture Placeholder 2" descr="Person on bike" title="Person on bike"/>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dirty="0" smtClean="0"/>
          </a:p>
          <a:p>
            <a:pPr marL="0" indent="0" algn="ctr">
              <a:spcAft>
                <a:spcPts val="0"/>
              </a:spcAft>
              <a:buNone/>
            </a:pPr>
            <a:r>
              <a:rPr lang="en-US" sz="3200" dirty="0" smtClean="0"/>
              <a:t>INDIVIDUAL ACTIONS</a:t>
            </a:r>
            <a:endParaRPr lang="en-US" sz="2400" dirty="0" smtClean="0"/>
          </a:p>
          <a:p>
            <a:pPr>
              <a:spcAft>
                <a:spcPts val="0"/>
              </a:spcAft>
            </a:pPr>
            <a:r>
              <a:rPr lang="en-US" sz="2200" dirty="0" smtClean="0"/>
              <a:t>Burn less gasoline or diesel fuel</a:t>
            </a:r>
          </a:p>
          <a:p>
            <a:pPr>
              <a:spcAft>
                <a:spcPts val="0"/>
              </a:spcAft>
            </a:pPr>
            <a:r>
              <a:rPr lang="en-US" sz="2200" dirty="0" smtClean="0"/>
              <a:t>Walk, bike, use transit, carpool, and telecommute when possible</a:t>
            </a:r>
          </a:p>
          <a:p>
            <a:pPr>
              <a:spcAft>
                <a:spcPts val="0"/>
              </a:spcAft>
            </a:pPr>
            <a:r>
              <a:rPr lang="en-US" sz="2200" dirty="0" smtClean="0"/>
              <a:t>Drive an electric vehicle (powered by wind or solar energy)</a:t>
            </a:r>
            <a:endParaRPr lang="en-US" sz="2200" dirty="0"/>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55</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dirty="0" smtClean="0"/>
              <a:t>COLLECTIVE ACTIONS</a:t>
            </a:r>
            <a:endParaRPr lang="en-US" sz="2400" dirty="0" smtClean="0"/>
          </a:p>
          <a:p>
            <a:pPr>
              <a:spcAft>
                <a:spcPts val="0"/>
              </a:spcAft>
            </a:pPr>
            <a:r>
              <a:rPr lang="en-US" sz="2200" dirty="0" smtClean="0"/>
              <a:t>Support public and private sector policies</a:t>
            </a:r>
          </a:p>
          <a:p>
            <a:pPr lvl="1">
              <a:spcAft>
                <a:spcPts val="0"/>
              </a:spcAft>
            </a:pPr>
            <a:r>
              <a:rPr lang="en-US" sz="1800" dirty="0"/>
              <a:t>T</a:t>
            </a:r>
            <a:r>
              <a:rPr lang="en-US" sz="1800" dirty="0" smtClean="0"/>
              <a:t>o increase gas and diesel mileage standards</a:t>
            </a:r>
          </a:p>
          <a:p>
            <a:pPr lvl="1">
              <a:spcAft>
                <a:spcPts val="0"/>
              </a:spcAft>
            </a:pPr>
            <a:r>
              <a:rPr lang="en-US" sz="1800" dirty="0" smtClean="0"/>
              <a:t>Incentivize the production of electric vehicles</a:t>
            </a:r>
          </a:p>
          <a:p>
            <a:pPr lvl="1">
              <a:spcAft>
                <a:spcPts val="0"/>
              </a:spcAft>
            </a:pPr>
            <a:r>
              <a:rPr lang="en-US" sz="1800" dirty="0" smtClean="0"/>
              <a:t>Build more transit options</a:t>
            </a:r>
            <a:endParaRPr lang="en-US" sz="1800" dirty="0"/>
          </a:p>
          <a:p>
            <a:endParaRPr lang="en-US" sz="1600" dirty="0"/>
          </a:p>
        </p:txBody>
      </p:sp>
    </p:spTree>
    <p:extLst>
      <p:ext uri="{BB962C8B-B14F-4D97-AF65-F5344CB8AC3E}">
        <p14:creationId xmlns:p14="http://schemas.microsoft.com/office/powerpoint/2010/main" val="12091068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5400" dirty="0" smtClean="0"/>
              <a:t>Agriculture</a:t>
            </a:r>
            <a:endParaRPr lang="en-US" sz="5400" dirty="0"/>
          </a:p>
        </p:txBody>
      </p:sp>
      <p:sp>
        <p:nvSpPr>
          <p:cNvPr id="11" name="Text Placeholder 10"/>
          <p:cNvSpPr>
            <a:spLocks noGrp="1"/>
          </p:cNvSpPr>
          <p:nvPr>
            <p:ph type="body" sz="quarter" idx="15"/>
          </p:nvPr>
        </p:nvSpPr>
        <p:spPr/>
        <p:txBody>
          <a:bodyPr/>
          <a:lstStyle/>
          <a:p>
            <a:r>
              <a:rPr lang="en-US" dirty="0" smtClean="0"/>
              <a:t>3</a:t>
            </a:r>
            <a:endParaRPr lang="en-US" dirty="0"/>
          </a:p>
        </p:txBody>
      </p:sp>
    </p:spTree>
    <p:extLst>
      <p:ext uri="{BB962C8B-B14F-4D97-AF65-F5344CB8AC3E}">
        <p14:creationId xmlns:p14="http://schemas.microsoft.com/office/powerpoint/2010/main" val="25477965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8200" y="250333"/>
            <a:ext cx="10515600" cy="914400"/>
          </a:xfrm>
        </p:spPr>
        <p:txBody>
          <a:bodyPr/>
          <a:lstStyle/>
          <a:p>
            <a:pPr algn="l"/>
            <a:r>
              <a:rPr lang="en-US" b="1" dirty="0" smtClean="0">
                <a:solidFill>
                  <a:schemeClr val="tx1"/>
                </a:solidFill>
              </a:rPr>
              <a:t>Agriculture</a:t>
            </a:r>
            <a:endParaRPr lang="en-US" b="1" dirty="0">
              <a:solidFill>
                <a:schemeClr val="tx1"/>
              </a:solidFill>
            </a:endParaRPr>
          </a:p>
        </p:txBody>
      </p:sp>
      <p:pic>
        <p:nvPicPr>
          <p:cNvPr id="2" name="Picture 1" descr="Vegetables" title="Vegetables"/>
          <p:cNvPicPr>
            <a:picLocks noChangeAspect="1"/>
          </p:cNvPicPr>
          <p:nvPr/>
        </p:nvPicPr>
        <p:blipFill rotWithShape="1">
          <a:blip r:embed="rId4" cstate="print">
            <a:extLst>
              <a:ext uri="{28A0092B-C50C-407E-A947-70E740481C1C}">
                <a14:useLocalDpi xmlns:a14="http://schemas.microsoft.com/office/drawing/2010/main" val="0"/>
              </a:ext>
            </a:extLst>
          </a:blip>
          <a:srcRect b="15742"/>
          <a:stretch/>
        </p:blipFill>
        <p:spPr>
          <a:xfrm>
            <a:off x="0" y="0"/>
            <a:ext cx="12192000" cy="6849374"/>
          </a:xfrm>
          <a:prstGeom prst="rect">
            <a:avLst/>
          </a:prstGeom>
        </p:spPr>
      </p:pic>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dirty="0" smtClean="0"/>
          </a:p>
          <a:p>
            <a:pPr marL="0" indent="0" algn="ctr">
              <a:spcAft>
                <a:spcPts val="0"/>
              </a:spcAft>
              <a:buNone/>
            </a:pPr>
            <a:r>
              <a:rPr lang="en-US" sz="3200" dirty="0" smtClean="0"/>
              <a:t>INDIVIDUAL ACTIONS</a:t>
            </a:r>
            <a:endParaRPr lang="en-US" sz="2400" dirty="0" smtClean="0"/>
          </a:p>
          <a:p>
            <a:pPr>
              <a:spcAft>
                <a:spcPts val="0"/>
              </a:spcAft>
            </a:pPr>
            <a:r>
              <a:rPr lang="en-US" sz="2200" dirty="0" smtClean="0"/>
              <a:t>Buy more locally grown foods</a:t>
            </a:r>
          </a:p>
          <a:p>
            <a:pPr>
              <a:spcAft>
                <a:spcPts val="0"/>
              </a:spcAft>
            </a:pPr>
            <a:r>
              <a:rPr lang="en-US" sz="2200" dirty="0" smtClean="0"/>
              <a:t>Eat fewer processed foods and less meat</a:t>
            </a:r>
          </a:p>
          <a:p>
            <a:pPr>
              <a:spcAft>
                <a:spcPts val="0"/>
              </a:spcAft>
            </a:pPr>
            <a:r>
              <a:rPr lang="en-US" sz="2200" dirty="0" smtClean="0"/>
              <a:t>Grow some of our own food</a:t>
            </a:r>
            <a:endParaRPr lang="en-US" sz="2200" dirty="0"/>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57</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dirty="0" smtClean="0"/>
              <a:t>COLLECTIVE ACTIONS</a:t>
            </a:r>
            <a:endParaRPr lang="en-US" sz="2400" dirty="0" smtClean="0"/>
          </a:p>
          <a:p>
            <a:pPr>
              <a:spcAft>
                <a:spcPts val="0"/>
              </a:spcAft>
            </a:pPr>
            <a:r>
              <a:rPr lang="en-US" sz="2200" dirty="0" smtClean="0"/>
              <a:t>Support policies that incentivize:</a:t>
            </a:r>
          </a:p>
          <a:p>
            <a:pPr lvl="1">
              <a:spcAft>
                <a:spcPts val="0"/>
              </a:spcAft>
            </a:pPr>
            <a:r>
              <a:rPr lang="en-US" sz="2200" dirty="0"/>
              <a:t>F</a:t>
            </a:r>
            <a:r>
              <a:rPr lang="en-US" sz="2200" dirty="0" smtClean="0"/>
              <a:t>oods produced with fewer chemicals</a:t>
            </a:r>
          </a:p>
          <a:p>
            <a:pPr lvl="1">
              <a:spcAft>
                <a:spcPts val="0"/>
              </a:spcAft>
            </a:pPr>
            <a:r>
              <a:rPr lang="en-US" sz="2200" dirty="0" smtClean="0"/>
              <a:t>Food that are less processed</a:t>
            </a:r>
          </a:p>
          <a:p>
            <a:pPr lvl="1">
              <a:spcAft>
                <a:spcPts val="0"/>
              </a:spcAft>
            </a:pPr>
            <a:r>
              <a:rPr lang="en-US" sz="2200" dirty="0" smtClean="0"/>
              <a:t>Food that are transported shorter distances</a:t>
            </a:r>
            <a:endParaRPr lang="en-US" sz="2200" dirty="0"/>
          </a:p>
          <a:p>
            <a:endParaRPr lang="en-US" sz="1600" dirty="0"/>
          </a:p>
        </p:txBody>
      </p:sp>
    </p:spTree>
    <p:extLst>
      <p:ext uri="{BB962C8B-B14F-4D97-AF65-F5344CB8AC3E}">
        <p14:creationId xmlns:p14="http://schemas.microsoft.com/office/powerpoint/2010/main" val="26925365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58</a:t>
            </a:fld>
            <a:endParaRPr lang="en-US" dirty="0"/>
          </a:p>
        </p:txBody>
      </p:sp>
      <p:sp>
        <p:nvSpPr>
          <p:cNvPr id="4" name="Rectangle 3"/>
          <p:cNvSpPr/>
          <p:nvPr/>
        </p:nvSpPr>
        <p:spPr>
          <a:xfrm>
            <a:off x="838200" y="1678207"/>
            <a:ext cx="9740900" cy="4635115"/>
          </a:xfrm>
          <a:prstGeom prst="rect">
            <a:avLst/>
          </a:prstGeom>
        </p:spPr>
        <p:txBody>
          <a:bodyPr wrap="square">
            <a:spAutoFit/>
          </a:bodyPr>
          <a:lstStyle/>
          <a:p>
            <a:pPr marL="457200" indent="-457200">
              <a:lnSpc>
                <a:spcPct val="120000"/>
              </a:lnSpc>
              <a:buClr>
                <a:schemeClr val="accent3"/>
              </a:buClr>
              <a:buFont typeface="Arial" panose="020B0604020202020204" pitchFamily="34" charset="0"/>
              <a:buChar char="•"/>
              <a:defRPr/>
            </a:pPr>
            <a:r>
              <a:rPr lang="en-US" sz="2400" dirty="0"/>
              <a:t>Water has always been an important and abundant resource in Minnesota</a:t>
            </a:r>
          </a:p>
          <a:p>
            <a:pPr marL="457200" indent="-457200">
              <a:lnSpc>
                <a:spcPct val="120000"/>
              </a:lnSpc>
              <a:buClr>
                <a:schemeClr val="accent3"/>
              </a:buClr>
              <a:buFont typeface="Arial" panose="020B0604020202020204" pitchFamily="34" charset="0"/>
              <a:buChar char="•"/>
              <a:defRPr/>
            </a:pPr>
            <a:r>
              <a:rPr lang="en-US" sz="2400" dirty="0"/>
              <a:t>Minnesota’s climate is predicted to change in the future with consequences for water quality and quantity</a:t>
            </a:r>
          </a:p>
          <a:p>
            <a:pPr marL="457200" indent="-457200">
              <a:lnSpc>
                <a:spcPct val="120000"/>
              </a:lnSpc>
              <a:buClr>
                <a:schemeClr val="accent3"/>
              </a:buClr>
              <a:buFont typeface="Arial" panose="020B0604020202020204" pitchFamily="34" charset="0"/>
              <a:buChar char="•"/>
              <a:defRPr/>
            </a:pPr>
            <a:r>
              <a:rPr lang="en-US" sz="2400" dirty="0"/>
              <a:t>There are serious public health issues related to:</a:t>
            </a:r>
          </a:p>
          <a:p>
            <a:pPr marL="1371600" lvl="2" indent="-457200">
              <a:lnSpc>
                <a:spcPct val="120000"/>
              </a:lnSpc>
              <a:buClr>
                <a:schemeClr val="accent3"/>
              </a:buClr>
              <a:buFont typeface="Arial" panose="020B0604020202020204" pitchFamily="34" charset="0"/>
              <a:buChar char="•"/>
              <a:defRPr/>
            </a:pPr>
            <a:r>
              <a:rPr lang="en-US" dirty="0"/>
              <a:t>Increases in water</a:t>
            </a:r>
          </a:p>
          <a:p>
            <a:pPr marL="1371600" lvl="2" indent="-457200">
              <a:lnSpc>
                <a:spcPct val="120000"/>
              </a:lnSpc>
              <a:buClr>
                <a:schemeClr val="accent3"/>
              </a:buClr>
              <a:buFont typeface="Arial" panose="020B0604020202020204" pitchFamily="34" charset="0"/>
              <a:buChar char="•"/>
              <a:defRPr/>
            </a:pPr>
            <a:r>
              <a:rPr lang="en-US" dirty="0"/>
              <a:t>Decreases in water</a:t>
            </a:r>
          </a:p>
          <a:p>
            <a:pPr marL="1371600" lvl="2" indent="-457200">
              <a:lnSpc>
                <a:spcPct val="120000"/>
              </a:lnSpc>
              <a:buClr>
                <a:schemeClr val="accent3"/>
              </a:buClr>
              <a:buFont typeface="Arial" panose="020B0604020202020204" pitchFamily="34" charset="0"/>
              <a:buChar char="•"/>
              <a:defRPr/>
            </a:pPr>
            <a:r>
              <a:rPr lang="en-US" dirty="0"/>
              <a:t>Increases in water temperature</a:t>
            </a:r>
          </a:p>
          <a:p>
            <a:pPr marL="457200" indent="-457200">
              <a:lnSpc>
                <a:spcPct val="120000"/>
              </a:lnSpc>
              <a:buClr>
                <a:schemeClr val="accent3"/>
              </a:buClr>
              <a:buFont typeface="Arial" panose="020B0604020202020204" pitchFamily="34" charset="0"/>
              <a:buChar char="•"/>
              <a:defRPr/>
            </a:pPr>
            <a:r>
              <a:rPr lang="en-US" sz="2400" dirty="0" smtClean="0"/>
              <a:t>There are strategies </a:t>
            </a:r>
            <a:r>
              <a:rPr lang="en-US" sz="2400" dirty="0"/>
              <a:t>to prevent </a:t>
            </a:r>
            <a:r>
              <a:rPr lang="en-US" sz="2400" dirty="0" smtClean="0"/>
              <a:t>harms to our health from climate change, including </a:t>
            </a:r>
            <a:r>
              <a:rPr lang="en-US" sz="2400" dirty="0"/>
              <a:t>infrastructure </a:t>
            </a:r>
            <a:r>
              <a:rPr lang="en-US" sz="2400" dirty="0" smtClean="0"/>
              <a:t>changes, public </a:t>
            </a:r>
            <a:r>
              <a:rPr lang="en-US" sz="2400" dirty="0"/>
              <a:t>health </a:t>
            </a:r>
            <a:r>
              <a:rPr lang="en-US" sz="2400" dirty="0" smtClean="0"/>
              <a:t>strategies, and collective and individual actions</a:t>
            </a:r>
            <a:endParaRPr lang="en-US" sz="2400" dirty="0"/>
          </a:p>
        </p:txBody>
      </p:sp>
      <p:sp>
        <p:nvSpPr>
          <p:cNvPr id="14" name="Title 14"/>
          <p:cNvSpPr>
            <a:spLocks noGrp="1"/>
          </p:cNvSpPr>
          <p:nvPr>
            <p:ph type="title"/>
          </p:nvPr>
        </p:nvSpPr>
        <p:spPr>
          <a:xfrm>
            <a:off x="838200" y="152400"/>
            <a:ext cx="10515600" cy="914400"/>
          </a:xfrm>
        </p:spPr>
        <p:txBody>
          <a:bodyPr/>
          <a:lstStyle/>
          <a:p>
            <a:pPr algn="l"/>
            <a:r>
              <a:rPr lang="en-US" dirty="0" smtClean="0"/>
              <a:t>SUMMARY</a:t>
            </a:r>
            <a:endParaRPr lang="en-US" dirty="0"/>
          </a:p>
        </p:txBody>
      </p:sp>
    </p:spTree>
    <p:extLst>
      <p:ext uri="{BB962C8B-B14F-4D97-AF65-F5344CB8AC3E}">
        <p14:creationId xmlns:p14="http://schemas.microsoft.com/office/powerpoint/2010/main" val="35878845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59</a:t>
            </a:fld>
            <a:endParaRPr lang="en-US" dirty="0"/>
          </a:p>
        </p:txBody>
      </p:sp>
      <p:sp>
        <p:nvSpPr>
          <p:cNvPr id="4" name="Rectangle 3"/>
          <p:cNvSpPr/>
          <p:nvPr/>
        </p:nvSpPr>
        <p:spPr>
          <a:xfrm>
            <a:off x="838200" y="2225559"/>
            <a:ext cx="10186851" cy="3754874"/>
          </a:xfrm>
          <a:prstGeom prst="rect">
            <a:avLst/>
          </a:prstGeom>
        </p:spPr>
        <p:txBody>
          <a:bodyPr wrap="square">
            <a:spAutoFit/>
          </a:bodyPr>
          <a:lstStyle/>
          <a:p>
            <a:pPr algn="ctr">
              <a:defRPr/>
            </a:pPr>
            <a:r>
              <a:rPr lang="en-US" sz="2800" kern="0" dirty="0">
                <a:latin typeface="Calibri Light" panose="020F0302020204030204" pitchFamily="34" charset="0"/>
                <a:cs typeface="Calibri Light" panose="020F0302020204030204" pitchFamily="34" charset="0"/>
              </a:rPr>
              <a:t>This work was supported by cooperative agreement 5UE1EH000738 from the </a:t>
            </a:r>
            <a:r>
              <a:rPr lang="en-US" sz="2800" kern="0" dirty="0" smtClean="0">
                <a:latin typeface="Calibri Light" panose="020F0302020204030204" pitchFamily="34" charset="0"/>
                <a:cs typeface="Calibri Light" panose="020F0302020204030204" pitchFamily="34" charset="0"/>
              </a:rPr>
              <a:t>Centers </a:t>
            </a:r>
            <a:r>
              <a:rPr lang="en-US" sz="2800" kern="0" dirty="0">
                <a:latin typeface="Calibri Light" panose="020F0302020204030204" pitchFamily="34" charset="0"/>
                <a:cs typeface="Calibri Light" panose="020F0302020204030204" pitchFamily="34" charset="0"/>
              </a:rPr>
              <a:t>for Disease Control and </a:t>
            </a:r>
            <a:r>
              <a:rPr lang="en-US" sz="2800" kern="0" dirty="0" smtClean="0">
                <a:latin typeface="Calibri Light" panose="020F0302020204030204" pitchFamily="34" charset="0"/>
                <a:cs typeface="Calibri Light" panose="020F0302020204030204" pitchFamily="34" charset="0"/>
              </a:rPr>
              <a:t>Prevention.</a:t>
            </a:r>
          </a:p>
          <a:p>
            <a:pPr algn="ctr">
              <a:defRPr/>
            </a:pPr>
            <a:endParaRPr lang="en-US" sz="3600" kern="0" dirty="0"/>
          </a:p>
          <a:p>
            <a:pPr algn="ctr">
              <a:defRPr/>
            </a:pPr>
            <a:r>
              <a:rPr lang="en-US" i="1" kern="0" dirty="0" smtClean="0">
                <a:latin typeface="Calibri Light" panose="020F0302020204030204" pitchFamily="34" charset="0"/>
                <a:cs typeface="Calibri Light" panose="020F0302020204030204" pitchFamily="34" charset="0"/>
              </a:rPr>
              <a:t>Special thanks to the following people for their contributions to the creation of this training module:</a:t>
            </a:r>
          </a:p>
          <a:p>
            <a:pPr algn="ctr">
              <a:spcBef>
                <a:spcPct val="0"/>
              </a:spcBef>
            </a:pPr>
            <a:r>
              <a:rPr lang="en-US" altLang="en-US" sz="1600" dirty="0">
                <a:latin typeface="Calibri Light" panose="020F0302020204030204" pitchFamily="34" charset="0"/>
                <a:cs typeface="Calibri Light" panose="020F0302020204030204" pitchFamily="34" charset="0"/>
              </a:rPr>
              <a:t>Anita Anderson, </a:t>
            </a:r>
            <a:r>
              <a:rPr lang="en-US" altLang="en-US" sz="1600" dirty="0" smtClean="0">
                <a:latin typeface="Calibri Light" panose="020F0302020204030204" pitchFamily="34" charset="0"/>
                <a:cs typeface="Calibri Light" panose="020F0302020204030204" pitchFamily="34" charset="0"/>
              </a:rPr>
              <a:t>MDH</a:t>
            </a:r>
            <a:endParaRPr lang="en-US" altLang="en-US" sz="1600" dirty="0">
              <a:latin typeface="Calibri Light" panose="020F0302020204030204" pitchFamily="34" charset="0"/>
              <a:cs typeface="Calibri Light" panose="020F0302020204030204" pitchFamily="34" charset="0"/>
            </a:endParaRPr>
          </a:p>
          <a:p>
            <a:pPr algn="ctr">
              <a:spcBef>
                <a:spcPct val="0"/>
              </a:spcBef>
            </a:pPr>
            <a:r>
              <a:rPr lang="en-US" altLang="en-US" sz="1600" dirty="0">
                <a:latin typeface="Calibri Light" panose="020F0302020204030204" pitchFamily="34" charset="0"/>
                <a:cs typeface="Calibri Light" panose="020F0302020204030204" pitchFamily="34" charset="0"/>
              </a:rPr>
              <a:t>Patti Craddock, Short Elliott Hendrickson Inc. (SEH)	</a:t>
            </a:r>
          </a:p>
          <a:p>
            <a:pPr algn="ctr">
              <a:spcBef>
                <a:spcPct val="0"/>
              </a:spcBef>
            </a:pPr>
            <a:r>
              <a:rPr lang="en-US" altLang="en-US" sz="1600" dirty="0">
                <a:latin typeface="Calibri Light" panose="020F0302020204030204" pitchFamily="34" charset="0"/>
                <a:cs typeface="Calibri Light" panose="020F0302020204030204" pitchFamily="34" charset="0"/>
              </a:rPr>
              <a:t>Chris </a:t>
            </a:r>
            <a:r>
              <a:rPr lang="en-US" altLang="en-US" sz="1600" dirty="0" err="1">
                <a:latin typeface="Calibri Light" panose="020F0302020204030204" pitchFamily="34" charset="0"/>
                <a:cs typeface="Calibri Light" panose="020F0302020204030204" pitchFamily="34" charset="0"/>
              </a:rPr>
              <a:t>Elvrum</a:t>
            </a:r>
            <a:r>
              <a:rPr lang="en-US" altLang="en-US" sz="1600" dirty="0">
                <a:latin typeface="Calibri Light" panose="020F0302020204030204" pitchFamily="34" charset="0"/>
                <a:cs typeface="Calibri Light" panose="020F0302020204030204" pitchFamily="34" charset="0"/>
              </a:rPr>
              <a:t>, MDH	</a:t>
            </a:r>
          </a:p>
          <a:p>
            <a:pPr algn="ctr">
              <a:spcBef>
                <a:spcPct val="0"/>
              </a:spcBef>
            </a:pPr>
            <a:r>
              <a:rPr lang="en-US" altLang="en-US" sz="1600" dirty="0" err="1">
                <a:latin typeface="Calibri Light" panose="020F0302020204030204" pitchFamily="34" charset="0"/>
                <a:cs typeface="Calibri Light" panose="020F0302020204030204" pitchFamily="34" charset="0"/>
              </a:rPr>
              <a:t>Tannie</a:t>
            </a:r>
            <a:r>
              <a:rPr lang="en-US" altLang="en-US" sz="1600" dirty="0">
                <a:latin typeface="Calibri Light" panose="020F0302020204030204" pitchFamily="34" charset="0"/>
                <a:cs typeface="Calibri Light" panose="020F0302020204030204" pitchFamily="34" charset="0"/>
              </a:rPr>
              <a:t> </a:t>
            </a:r>
            <a:r>
              <a:rPr lang="en-US" altLang="en-US" sz="1600" dirty="0" err="1">
                <a:latin typeface="Calibri Light" panose="020F0302020204030204" pitchFamily="34" charset="0"/>
                <a:cs typeface="Calibri Light" panose="020F0302020204030204" pitchFamily="34" charset="0"/>
              </a:rPr>
              <a:t>Eshenaur</a:t>
            </a:r>
            <a:r>
              <a:rPr lang="en-US" altLang="en-US" sz="1600" dirty="0">
                <a:latin typeface="Calibri Light" panose="020F0302020204030204" pitchFamily="34" charset="0"/>
                <a:cs typeface="Calibri Light" panose="020F0302020204030204" pitchFamily="34" charset="0"/>
              </a:rPr>
              <a:t>, MDH</a:t>
            </a:r>
          </a:p>
          <a:p>
            <a:pPr algn="ctr">
              <a:spcBef>
                <a:spcPct val="0"/>
              </a:spcBef>
            </a:pPr>
            <a:r>
              <a:rPr lang="en-US" altLang="en-US" sz="1600" dirty="0">
                <a:latin typeface="Calibri Light" panose="020F0302020204030204" pitchFamily="34" charset="0"/>
                <a:cs typeface="Calibri Light" panose="020F0302020204030204" pitchFamily="34" charset="0"/>
              </a:rPr>
              <a:t>Ann Pierce, DNR</a:t>
            </a:r>
          </a:p>
          <a:p>
            <a:pPr algn="ctr">
              <a:spcBef>
                <a:spcPct val="0"/>
              </a:spcBef>
            </a:pPr>
            <a:r>
              <a:rPr lang="en-US" altLang="en-US" sz="1600" dirty="0">
                <a:latin typeface="Calibri Light" panose="020F0302020204030204" pitchFamily="34" charset="0"/>
                <a:cs typeface="Calibri Light" panose="020F0302020204030204" pitchFamily="34" charset="0"/>
              </a:rPr>
              <a:t>Angela </a:t>
            </a:r>
            <a:r>
              <a:rPr lang="en-US" altLang="en-US" sz="1600" dirty="0" err="1">
                <a:latin typeface="Calibri Light" panose="020F0302020204030204" pitchFamily="34" charset="0"/>
                <a:cs typeface="Calibri Light" panose="020F0302020204030204" pitchFamily="34" charset="0"/>
              </a:rPr>
              <a:t>Preimesberger</a:t>
            </a:r>
            <a:r>
              <a:rPr lang="en-US" altLang="en-US" sz="1600" dirty="0">
                <a:latin typeface="Calibri Light" panose="020F0302020204030204" pitchFamily="34" charset="0"/>
                <a:cs typeface="Calibri Light" panose="020F0302020204030204" pitchFamily="34" charset="0"/>
              </a:rPr>
              <a:t>, MPCA </a:t>
            </a:r>
          </a:p>
          <a:p>
            <a:pPr algn="ctr">
              <a:spcBef>
                <a:spcPct val="0"/>
              </a:spcBef>
            </a:pPr>
            <a:r>
              <a:rPr lang="en-US" altLang="en-US" sz="1600" dirty="0" err="1">
                <a:latin typeface="Calibri Light" panose="020F0302020204030204" pitchFamily="34" charset="0"/>
                <a:cs typeface="Calibri Light" panose="020F0302020204030204" pitchFamily="34" charset="0"/>
              </a:rPr>
              <a:t>Lih</a:t>
            </a:r>
            <a:r>
              <a:rPr lang="en-US" altLang="en-US" sz="1600" dirty="0">
                <a:latin typeface="Calibri Light" panose="020F0302020204030204" pitchFamily="34" charset="0"/>
                <a:cs typeface="Calibri Light" panose="020F0302020204030204" pitchFamily="34" charset="0"/>
              </a:rPr>
              <a:t>-in </a:t>
            </a:r>
            <a:r>
              <a:rPr lang="en-US" altLang="en-US" sz="1600" dirty="0" err="1">
                <a:latin typeface="Calibri Light" panose="020F0302020204030204" pitchFamily="34" charset="0"/>
                <a:cs typeface="Calibri Light" panose="020F0302020204030204" pitchFamily="34" charset="0"/>
              </a:rPr>
              <a:t>Rezania</a:t>
            </a:r>
            <a:r>
              <a:rPr lang="en-US" altLang="en-US" sz="1600" dirty="0">
                <a:latin typeface="Calibri Light" panose="020F0302020204030204" pitchFamily="34" charset="0"/>
                <a:cs typeface="Calibri Light" panose="020F0302020204030204" pitchFamily="34" charset="0"/>
              </a:rPr>
              <a:t>, MDH</a:t>
            </a:r>
          </a:p>
          <a:p>
            <a:pPr algn="ctr">
              <a:spcBef>
                <a:spcPct val="0"/>
              </a:spcBef>
            </a:pPr>
            <a:r>
              <a:rPr lang="en-US" altLang="en-US" sz="1600" dirty="0">
                <a:latin typeface="Calibri Light" panose="020F0302020204030204" pitchFamily="34" charset="0"/>
                <a:cs typeface="Calibri Light" panose="020F0302020204030204" pitchFamily="34" charset="0"/>
              </a:rPr>
              <a:t>Andrew Sullivan, Eden Prairie</a:t>
            </a:r>
            <a:endParaRPr lang="en-US" sz="1600" i="1" kern="0" dirty="0">
              <a:latin typeface="Calibri Light" panose="020F0302020204030204" pitchFamily="34" charset="0"/>
              <a:cs typeface="Calibri Light" panose="020F0302020204030204" pitchFamily="34" charset="0"/>
            </a:endParaRPr>
          </a:p>
        </p:txBody>
      </p:sp>
      <p:sp>
        <p:nvSpPr>
          <p:cNvPr id="14" name="Title 14"/>
          <p:cNvSpPr>
            <a:spLocks noGrp="1"/>
          </p:cNvSpPr>
          <p:nvPr>
            <p:ph type="title"/>
          </p:nvPr>
        </p:nvSpPr>
        <p:spPr>
          <a:xfrm>
            <a:off x="838200" y="152400"/>
            <a:ext cx="10515600" cy="914400"/>
          </a:xfrm>
        </p:spPr>
        <p:txBody>
          <a:bodyPr/>
          <a:lstStyle/>
          <a:p>
            <a:pPr algn="l"/>
            <a:r>
              <a:rPr lang="en-US" dirty="0" smtClean="0"/>
              <a:t>ACKNOWLEDGEMENTS</a:t>
            </a:r>
            <a:endParaRPr lang="en-US" dirty="0"/>
          </a:p>
        </p:txBody>
      </p:sp>
    </p:spTree>
    <p:extLst>
      <p:ext uri="{BB962C8B-B14F-4D97-AF65-F5344CB8AC3E}">
        <p14:creationId xmlns:p14="http://schemas.microsoft.com/office/powerpoint/2010/main" val="844324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dirty="0"/>
          </a:p>
        </p:txBody>
      </p:sp>
      <p:pic>
        <p:nvPicPr>
          <p:cNvPr id="8" name="Content Placeholder 6" descr="Diagram of the hydrologic cycle" title="Diagram of the hydrologic cycle"/>
          <p:cNvPicPr>
            <a:picLocks noChangeAspect="1"/>
          </p:cNvPicPr>
          <p:nvPr/>
        </p:nvPicPr>
        <p:blipFill rotWithShape="1">
          <a:blip r:embed="rId3"/>
          <a:srcRect t="238" b="661"/>
          <a:stretch/>
        </p:blipFill>
        <p:spPr>
          <a:xfrm>
            <a:off x="6454838" y="1449977"/>
            <a:ext cx="5771999" cy="5434149"/>
          </a:xfrm>
          <a:prstGeom prst="rect">
            <a:avLst/>
          </a:prstGeom>
        </p:spPr>
      </p:pic>
      <p:sp>
        <p:nvSpPr>
          <p:cNvPr id="2" name="Title 1"/>
          <p:cNvSpPr>
            <a:spLocks noGrp="1"/>
          </p:cNvSpPr>
          <p:nvPr>
            <p:ph type="title"/>
          </p:nvPr>
        </p:nvSpPr>
        <p:spPr/>
        <p:txBody>
          <a:bodyPr/>
          <a:lstStyle/>
          <a:p>
            <a:pPr algn="l"/>
            <a:r>
              <a:rPr lang="en-US" dirty="0" smtClean="0"/>
              <a:t>HYDROLOGIC CYCLE</a:t>
            </a:r>
            <a:endParaRPr lang="en-US" dirty="0"/>
          </a:p>
        </p:txBody>
      </p:sp>
      <p:sp>
        <p:nvSpPr>
          <p:cNvPr id="10" name="Content Placeholder 2"/>
          <p:cNvSpPr>
            <a:spLocks noGrp="1"/>
          </p:cNvSpPr>
          <p:nvPr>
            <p:ph idx="1"/>
          </p:nvPr>
        </p:nvSpPr>
        <p:spPr>
          <a:xfrm>
            <a:off x="838200" y="1755092"/>
            <a:ext cx="5616638" cy="4985344"/>
          </a:xfrm>
        </p:spPr>
        <p:txBody>
          <a:bodyPr>
            <a:normAutofit/>
          </a:bodyPr>
          <a:lstStyle/>
          <a:p>
            <a:pPr marL="0" indent="0">
              <a:spcAft>
                <a:spcPts val="0"/>
              </a:spcAft>
              <a:buNone/>
            </a:pPr>
            <a:r>
              <a:rPr lang="en-US" sz="2800" dirty="0" smtClean="0"/>
              <a:t>The hydrologic cycle describes the continuous movement of water</a:t>
            </a:r>
          </a:p>
          <a:p>
            <a:pPr lvl="1">
              <a:spcAft>
                <a:spcPts val="0"/>
              </a:spcAft>
              <a:buFont typeface="Wingdings" panose="05000000000000000000" pitchFamily="2" charset="2"/>
              <a:buChar char="Ø"/>
            </a:pPr>
            <a:r>
              <a:rPr lang="en-US" sz="2400" dirty="0" smtClean="0"/>
              <a:t>Evaporation, Precipitation,</a:t>
            </a:r>
            <a:r>
              <a:rPr lang="en-US" sz="2400" dirty="0"/>
              <a:t> </a:t>
            </a:r>
            <a:r>
              <a:rPr lang="en-US" sz="2400" dirty="0" smtClean="0"/>
              <a:t>Infiltration, and Discharge</a:t>
            </a:r>
          </a:p>
          <a:p>
            <a:pPr marL="0" indent="0">
              <a:spcAft>
                <a:spcPts val="0"/>
              </a:spcAft>
              <a:buNone/>
            </a:pPr>
            <a:endParaRPr lang="en-US" sz="2800" dirty="0" smtClean="0"/>
          </a:p>
          <a:p>
            <a:pPr marL="0" indent="0">
              <a:spcAft>
                <a:spcPts val="0"/>
              </a:spcAft>
              <a:buNone/>
            </a:pPr>
            <a:r>
              <a:rPr lang="en-US" sz="2800" dirty="0" smtClean="0"/>
              <a:t>Changes in climate can alter the hydrologic cycle:</a:t>
            </a:r>
          </a:p>
          <a:p>
            <a:pPr lvl="1">
              <a:spcAft>
                <a:spcPts val="0"/>
              </a:spcAft>
              <a:buFont typeface="Wingdings" panose="05000000000000000000" pitchFamily="2" charset="2"/>
              <a:buChar char="Ø"/>
            </a:pPr>
            <a:r>
              <a:rPr lang="en-US" sz="2400" dirty="0" smtClean="0"/>
              <a:t>Temperature affects water vapor, which affects precipitation</a:t>
            </a:r>
          </a:p>
          <a:p>
            <a:pPr>
              <a:spcAft>
                <a:spcPts val="0"/>
              </a:spcAft>
            </a:pPr>
            <a:endParaRPr lang="en-US" dirty="0" smtClean="0"/>
          </a:p>
        </p:txBody>
      </p:sp>
    </p:spTree>
    <p:extLst>
      <p:ext uri="{BB962C8B-B14F-4D97-AF65-F5344CB8AC3E}">
        <p14:creationId xmlns:p14="http://schemas.microsoft.com/office/powerpoint/2010/main" val="4435613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Questions?</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Contact Minnesota Climate and Health Program</a:t>
            </a:r>
          </a:p>
          <a:p>
            <a:r>
              <a:rPr lang="en-US" sz="2200" i="1" dirty="0"/>
              <a:t>h</a:t>
            </a:r>
            <a:r>
              <a:rPr lang="en-US" sz="2200" i="1" dirty="0" smtClean="0"/>
              <a:t>ealth.climatechange@state.mn.us</a:t>
            </a:r>
          </a:p>
          <a:p>
            <a:r>
              <a:rPr lang="en-US" sz="2200" dirty="0" smtClean="0"/>
              <a:t>651-201-4898</a:t>
            </a:r>
            <a:endParaRPr lang="en-US" sz="2200" dirty="0"/>
          </a:p>
        </p:txBody>
      </p:sp>
      <p:sp>
        <p:nvSpPr>
          <p:cNvPr id="5" name="Footer Placeholder 4"/>
          <p:cNvSpPr>
            <a:spLocks noGrp="1"/>
          </p:cNvSpPr>
          <p:nvPr>
            <p:ph type="ftr" sz="quarter" idx="12"/>
          </p:nvPr>
        </p:nvSpPr>
        <p:spPr/>
        <p:txBody>
          <a:bodyPr/>
          <a:lstStyle/>
          <a:p>
            <a:r>
              <a:rPr lang="en-US" dirty="0" smtClean="0"/>
              <a:t>http://www.health.state.mn.us/divs/climatechange/</a:t>
            </a: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60</a:t>
            </a:fld>
            <a:endParaRPr lang="en-US" dirty="0"/>
          </a:p>
        </p:txBody>
      </p:sp>
    </p:spTree>
    <p:extLst>
      <p:ext uri="{BB962C8B-B14F-4D97-AF65-F5344CB8AC3E}">
        <p14:creationId xmlns:p14="http://schemas.microsoft.com/office/powerpoint/2010/main" val="13617310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61</a:t>
            </a:fld>
            <a:endParaRPr lang="en-US" dirty="0"/>
          </a:p>
        </p:txBody>
      </p:sp>
      <p:sp>
        <p:nvSpPr>
          <p:cNvPr id="2" name="Rectangle 1"/>
          <p:cNvSpPr/>
          <p:nvPr/>
        </p:nvSpPr>
        <p:spPr>
          <a:xfrm>
            <a:off x="838200" y="1718277"/>
            <a:ext cx="10515600" cy="418576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Arbor Day Foundation. 2017. </a:t>
            </a:r>
            <a:r>
              <a:rPr lang="en-US" sz="1400" i="1" dirty="0">
                <a:latin typeface="Calibri" panose="020F0502020204030204" pitchFamily="34" charset="0"/>
                <a:ea typeface="Calibri" panose="020F0502020204030204" pitchFamily="34" charset="0"/>
                <a:cs typeface="Times New Roman" panose="02020603050405020304" pitchFamily="18" charset="0"/>
              </a:rPr>
              <a:t>Everyone Can Plant a Tree &amp; Help Fight Climate Change</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www.arborday.org/trees/climatechange/plantatree.cfm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Blumenfeld</a:t>
            </a:r>
            <a:r>
              <a:rPr lang="en-US" sz="1400" dirty="0">
                <a:latin typeface="Calibri" panose="020F0502020204030204" pitchFamily="34" charset="0"/>
                <a:ea typeface="Calibri" panose="020F0502020204030204" pitchFamily="34" charset="0"/>
                <a:cs typeface="Times New Roman" panose="02020603050405020304" pitchFamily="18" charset="0"/>
              </a:rPr>
              <a:t>, K. 2016. Minnesota Department of Natural Resources, State Climatology Office; personal communication on August 9, 2016.</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Confalonieri U,  </a:t>
            </a:r>
            <a:r>
              <a:rPr lang="en-US" sz="1400" dirty="0" err="1">
                <a:latin typeface="Calibri" panose="020F0502020204030204" pitchFamily="34" charset="0"/>
                <a:ea typeface="Calibri" panose="020F0502020204030204" pitchFamily="34" charset="0"/>
                <a:cs typeface="Times New Roman" panose="02020603050405020304" pitchFamily="18" charset="0"/>
              </a:rPr>
              <a:t>Menne</a:t>
            </a:r>
            <a:r>
              <a:rPr lang="en-US" sz="1400" dirty="0">
                <a:latin typeface="Calibri" panose="020F0502020204030204" pitchFamily="34" charset="0"/>
                <a:ea typeface="Calibri" panose="020F0502020204030204" pitchFamily="34" charset="0"/>
                <a:cs typeface="Times New Roman" panose="02020603050405020304" pitchFamily="18" charset="0"/>
              </a:rPr>
              <a:t> B, Akhtar R, </a:t>
            </a:r>
            <a:r>
              <a:rPr lang="en-US" sz="1400" dirty="0" err="1">
                <a:latin typeface="Calibri" panose="020F0502020204030204" pitchFamily="34" charset="0"/>
                <a:ea typeface="Calibri" panose="020F0502020204030204" pitchFamily="34" charset="0"/>
                <a:cs typeface="Times New Roman" panose="02020603050405020304" pitchFamily="18" charset="0"/>
              </a:rPr>
              <a:t>Ebi</a:t>
            </a:r>
            <a:r>
              <a:rPr lang="en-US" sz="1400" dirty="0">
                <a:latin typeface="Calibri" panose="020F0502020204030204" pitchFamily="34" charset="0"/>
                <a:ea typeface="Calibri" panose="020F0502020204030204" pitchFamily="34" charset="0"/>
                <a:cs typeface="Times New Roman" panose="02020603050405020304" pitchFamily="18" charset="0"/>
              </a:rPr>
              <a:t> KL,  </a:t>
            </a:r>
            <a:r>
              <a:rPr lang="en-US" sz="1400" dirty="0" err="1">
                <a:latin typeface="Calibri" panose="020F0502020204030204" pitchFamily="34" charset="0"/>
                <a:ea typeface="Calibri" panose="020F0502020204030204" pitchFamily="34" charset="0"/>
                <a:cs typeface="Times New Roman" panose="02020603050405020304" pitchFamily="18" charset="0"/>
              </a:rPr>
              <a:t>Hauengue</a:t>
            </a:r>
            <a:r>
              <a:rPr lang="en-US" sz="1400" dirty="0">
                <a:latin typeface="Calibri" panose="020F0502020204030204" pitchFamily="34" charset="0"/>
                <a:ea typeface="Calibri" panose="020F0502020204030204" pitchFamily="34" charset="0"/>
                <a:cs typeface="Times New Roman" panose="02020603050405020304" pitchFamily="18" charset="0"/>
              </a:rPr>
              <a:t> M, </a:t>
            </a:r>
            <a:r>
              <a:rPr lang="en-US" sz="1400" dirty="0" err="1">
                <a:latin typeface="Calibri" panose="020F0502020204030204" pitchFamily="34" charset="0"/>
                <a:ea typeface="Calibri" panose="020F0502020204030204" pitchFamily="34" charset="0"/>
                <a:cs typeface="Times New Roman" panose="02020603050405020304" pitchFamily="18" charset="0"/>
              </a:rPr>
              <a:t>Kovats</a:t>
            </a:r>
            <a:r>
              <a:rPr lang="en-US" sz="1400" dirty="0">
                <a:latin typeface="Calibri" panose="020F0502020204030204" pitchFamily="34" charset="0"/>
                <a:ea typeface="Calibri" panose="020F0502020204030204" pitchFamily="34" charset="0"/>
                <a:cs typeface="Times New Roman" panose="02020603050405020304" pitchFamily="18" charset="0"/>
              </a:rPr>
              <a:t> RS, </a:t>
            </a:r>
            <a:r>
              <a:rPr lang="en-US" sz="1400" dirty="0" err="1">
                <a:latin typeface="Calibri" panose="020F0502020204030204" pitchFamily="34" charset="0"/>
                <a:ea typeface="Calibri" panose="020F0502020204030204" pitchFamily="34" charset="0"/>
                <a:cs typeface="Times New Roman" panose="02020603050405020304" pitchFamily="18" charset="0"/>
              </a:rPr>
              <a:t>Revich</a:t>
            </a:r>
            <a:r>
              <a:rPr lang="en-US" sz="1400" dirty="0">
                <a:latin typeface="Calibri" panose="020F0502020204030204" pitchFamily="34" charset="0"/>
                <a:ea typeface="Calibri" panose="020F0502020204030204" pitchFamily="34" charset="0"/>
                <a:cs typeface="Times New Roman" panose="02020603050405020304" pitchFamily="18" charset="0"/>
              </a:rPr>
              <a:t> B and Woodward A. 2007. </a:t>
            </a:r>
            <a:r>
              <a:rPr lang="en-US" sz="1400" i="1" dirty="0">
                <a:latin typeface="Calibri" panose="020F0502020204030204" pitchFamily="34" charset="0"/>
                <a:ea typeface="Calibri" panose="020F0502020204030204" pitchFamily="34" charset="0"/>
                <a:cs typeface="Times New Roman" panose="02020603050405020304" pitchFamily="18" charset="0"/>
              </a:rPr>
              <a:t>Human health. Climate Change 2007: Impacts, Adaptation and Vulnerability</a:t>
            </a:r>
            <a:r>
              <a:rPr lang="en-US" sz="1400" dirty="0">
                <a:latin typeface="Calibri" panose="020F0502020204030204" pitchFamily="34" charset="0"/>
                <a:ea typeface="Calibri" panose="020F0502020204030204" pitchFamily="34" charset="0"/>
                <a:cs typeface="Times New Roman" panose="02020603050405020304" pitchFamily="18" charset="0"/>
              </a:rPr>
              <a:t>. Contribution of Working Group II to the Fourth Assessment Report of the Intergovernmental Panel on Climate Change. Cambridge University Press, Cambridge, UK, 391-431.</a:t>
            </a:r>
          </a:p>
          <a:p>
            <a:pPr marL="342900" marR="0" lvl="0" indent="-342900">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Curriero</a:t>
            </a:r>
            <a:r>
              <a:rPr lang="en-US" sz="1400" dirty="0">
                <a:latin typeface="Calibri" panose="020F0502020204030204" pitchFamily="34" charset="0"/>
                <a:ea typeface="Calibri" panose="020F0502020204030204" pitchFamily="34" charset="0"/>
                <a:cs typeface="Times New Roman" panose="02020603050405020304" pitchFamily="18" charset="0"/>
              </a:rPr>
              <a:t> FC, Patz JA, Rose JB, </a:t>
            </a:r>
            <a:r>
              <a:rPr lang="en-US" sz="1400" dirty="0" err="1">
                <a:latin typeface="Calibri" panose="020F0502020204030204" pitchFamily="34" charset="0"/>
                <a:ea typeface="Calibri" panose="020F0502020204030204" pitchFamily="34" charset="0"/>
                <a:cs typeface="Times New Roman" panose="02020603050405020304" pitchFamily="18" charset="0"/>
              </a:rPr>
              <a:t>Lele</a:t>
            </a:r>
            <a:r>
              <a:rPr lang="en-US" sz="1400" dirty="0">
                <a:latin typeface="Calibri" panose="020F0502020204030204" pitchFamily="34" charset="0"/>
                <a:ea typeface="Calibri" panose="020F0502020204030204" pitchFamily="34" charset="0"/>
                <a:cs typeface="Times New Roman" panose="02020603050405020304" pitchFamily="18" charset="0"/>
              </a:rPr>
              <a:t> S. 2001. </a:t>
            </a:r>
            <a:r>
              <a:rPr lang="en-US" sz="1400" i="1" dirty="0">
                <a:latin typeface="Calibri" panose="020F0502020204030204" pitchFamily="34" charset="0"/>
                <a:ea typeface="Calibri" panose="020F0502020204030204" pitchFamily="34" charset="0"/>
                <a:cs typeface="Times New Roman" panose="02020603050405020304" pitchFamily="18" charset="0"/>
              </a:rPr>
              <a:t>The association between extreme precipitation and waterborne disease outbreaks in the United States, 1948-1994</a:t>
            </a:r>
            <a:r>
              <a:rPr lang="en-US" sz="1400" dirty="0">
                <a:latin typeface="Calibri" panose="020F0502020204030204" pitchFamily="34" charset="0"/>
                <a:ea typeface="Calibri" panose="020F0502020204030204" pitchFamily="34" charset="0"/>
                <a:cs typeface="Times New Roman" panose="02020603050405020304" pitchFamily="18" charset="0"/>
              </a:rPr>
              <a:t>. American Journal of Public Health, 91(8): </a:t>
            </a:r>
            <a:r>
              <a:rPr lang="en-US" sz="1400" dirty="0" smtClean="0">
                <a:latin typeface="Calibri" panose="020F0502020204030204" pitchFamily="34" charset="0"/>
                <a:ea typeface="Calibri" panose="020F0502020204030204" pitchFamily="34" charset="0"/>
                <a:cs typeface="Times New Roman" panose="02020603050405020304" pitchFamily="18" charset="0"/>
              </a:rPr>
              <a:t>1194-1199.</a:t>
            </a:r>
          </a:p>
          <a:p>
            <a:pPr marL="342900" marR="0" lvl="0" indent="-342900">
              <a:spcBef>
                <a:spcPts val="0"/>
              </a:spcBef>
              <a:spcAft>
                <a:spcPts val="0"/>
              </a:spcAft>
              <a:buFont typeface="Symbol" panose="05050102010706020507" pitchFamily="18" charset="2"/>
              <a:buChar char=""/>
            </a:pPr>
            <a:r>
              <a:rPr lang="en-US" sz="1400" dirty="0" smtClean="0"/>
              <a:t>Do </a:t>
            </a:r>
            <a:r>
              <a:rPr lang="en-US" sz="1400" dirty="0"/>
              <a:t>It Green Minnesota. 2017a. </a:t>
            </a:r>
            <a:r>
              <a:rPr lang="en-US" sz="1400" i="1" dirty="0"/>
              <a:t>Eating Low: Back to Basics</a:t>
            </a:r>
            <a:r>
              <a:rPr lang="en-US" sz="1400" dirty="0"/>
              <a:t>. Available online: </a:t>
            </a:r>
            <a:r>
              <a:rPr lang="en-US" sz="1400" u="sng" dirty="0">
                <a:hlinkClick r:id="rId4"/>
              </a:rPr>
              <a:t>https://</a:t>
            </a:r>
            <a:r>
              <a:rPr lang="en-US" sz="1400" u="sng" dirty="0" smtClean="0">
                <a:hlinkClick r:id="rId4"/>
              </a:rPr>
              <a:t>doitgreen.org/topics/food/eating-low-back-basics</a:t>
            </a:r>
            <a:endParaRPr lang="en-US" sz="1400" dirty="0"/>
          </a:p>
          <a:p>
            <a:pPr marL="342900" marR="0" lvl="0" indent="-342900">
              <a:spcBef>
                <a:spcPts val="0"/>
              </a:spcBef>
              <a:spcAft>
                <a:spcPts val="0"/>
              </a:spcAft>
              <a:buFont typeface="Symbol" panose="05050102010706020507" pitchFamily="18" charset="2"/>
              <a:buChar char=""/>
            </a:pPr>
            <a:r>
              <a:rPr lang="en-US" sz="1400" dirty="0" smtClean="0"/>
              <a:t>Do </a:t>
            </a:r>
            <a:r>
              <a:rPr lang="en-US" sz="1400" dirty="0"/>
              <a:t>It Green Minnesota. 2017b. </a:t>
            </a:r>
            <a:r>
              <a:rPr lang="en-US" sz="1400" i="1" dirty="0"/>
              <a:t>The Connection Between Recycling and Global Warming</a:t>
            </a:r>
            <a:r>
              <a:rPr lang="en-US" sz="1400" dirty="0"/>
              <a:t>. Available online: </a:t>
            </a:r>
            <a:r>
              <a:rPr lang="en-US" sz="1400" u="sng" dirty="0">
                <a:hlinkClick r:id="rId5"/>
              </a:rPr>
              <a:t>https://</a:t>
            </a:r>
            <a:r>
              <a:rPr lang="en-US" sz="1400" u="sng" dirty="0" smtClean="0">
                <a:hlinkClick r:id="rId5"/>
              </a:rPr>
              <a:t>doitgreen.org/topics/climate-change/connection-between-recycling-and-global-warming</a:t>
            </a:r>
            <a:endParaRPr lang="en-US" sz="1400" dirty="0"/>
          </a:p>
          <a:p>
            <a:pPr marL="342900" marR="0" lvl="0" indent="-342900">
              <a:spcBef>
                <a:spcPts val="0"/>
              </a:spcBef>
              <a:spcAft>
                <a:spcPts val="0"/>
              </a:spcAft>
              <a:buFont typeface="Symbol" panose="05050102010706020507" pitchFamily="18" charset="2"/>
              <a:buChar char=""/>
            </a:pPr>
            <a:r>
              <a:rPr lang="en-US" sz="1400" dirty="0" smtClean="0"/>
              <a:t>Do </a:t>
            </a:r>
            <a:r>
              <a:rPr lang="en-US" sz="1400" dirty="0"/>
              <a:t>It Green Minnesota, 2017c. </a:t>
            </a:r>
            <a:r>
              <a:rPr lang="en-US" sz="1400" i="1" dirty="0"/>
              <a:t>Save the Rainwater!</a:t>
            </a:r>
            <a:r>
              <a:rPr lang="en-US" sz="1400" dirty="0"/>
              <a:t> Available online: </a:t>
            </a:r>
            <a:r>
              <a:rPr lang="en-US" sz="1400" u="sng" dirty="0">
                <a:hlinkClick r:id="rId6"/>
              </a:rPr>
              <a:t>https://</a:t>
            </a:r>
            <a:r>
              <a:rPr lang="en-US" sz="1400" u="sng" dirty="0" smtClean="0">
                <a:hlinkClick r:id="rId6"/>
              </a:rPr>
              <a:t>doitgreen.org/topics/gardening/save-rainwater</a:t>
            </a:r>
            <a:endParaRPr lang="en-US" sz="1400" dirty="0"/>
          </a:p>
          <a:p>
            <a:pPr marL="342900" marR="0" lvl="0" indent="-342900">
              <a:spcBef>
                <a:spcPts val="0"/>
              </a:spcBef>
              <a:spcAft>
                <a:spcPts val="0"/>
              </a:spcAft>
              <a:buFont typeface="Symbol" panose="05050102010706020507" pitchFamily="18" charset="2"/>
              <a:buChar char=""/>
            </a:pPr>
            <a:r>
              <a:rPr lang="en-US" sz="1400" dirty="0" smtClean="0"/>
              <a:t>Do </a:t>
            </a:r>
            <a:r>
              <a:rPr lang="en-US" sz="1400" dirty="0"/>
              <a:t>It Green Minnesota. 2017d. </a:t>
            </a:r>
            <a:r>
              <a:rPr lang="en-US" sz="1400" i="1" dirty="0"/>
              <a:t>Achieving a Sustainable Lawn</a:t>
            </a:r>
            <a:r>
              <a:rPr lang="en-US" sz="1400" dirty="0"/>
              <a:t>. Available online: </a:t>
            </a:r>
            <a:r>
              <a:rPr lang="en-US" sz="1400" u="sng" dirty="0">
                <a:hlinkClick r:id="rId7"/>
              </a:rPr>
              <a:t>https://doitgreen.org/topics/gardening/achieving-sustainable-lawn</a:t>
            </a:r>
            <a:endParaRPr lang="en-US" sz="1400" dirty="0"/>
          </a:p>
          <a:p>
            <a:pPr marL="342900" marR="0" lvl="0" indent="-342900">
              <a:spcBef>
                <a:spcPts val="0"/>
              </a:spcBef>
              <a:spcAft>
                <a:spcPts val="0"/>
              </a:spcAft>
              <a:buFont typeface="Symbol" panose="05050102010706020507" pitchFamily="18" charset="2"/>
              <a:buChar char=""/>
            </a:pPr>
            <a:r>
              <a:rPr lang="en-US" sz="1400" dirty="0" smtClean="0"/>
              <a:t>Dukes </a:t>
            </a:r>
            <a:r>
              <a:rPr lang="en-US" sz="1400" dirty="0"/>
              <a:t>JS and Mooney HA. 1999. </a:t>
            </a:r>
            <a:r>
              <a:rPr lang="en-US" sz="1400" i="1" dirty="0"/>
              <a:t>Does global change increase the success of biological invaders? </a:t>
            </a:r>
            <a:r>
              <a:rPr lang="en-US" sz="1400" dirty="0"/>
              <a:t>Trends in Ecology &amp; Evolution (4) </a:t>
            </a:r>
            <a:r>
              <a:rPr lang="en-US" sz="1400" dirty="0" smtClean="0"/>
              <a:t>135-139</a:t>
            </a:r>
          </a:p>
          <a:p>
            <a:pPr marL="342900" marR="0" lvl="0" indent="-342900">
              <a:spcBef>
                <a:spcPts val="0"/>
              </a:spcBef>
              <a:spcAft>
                <a:spcPts val="0"/>
              </a:spcAft>
              <a:buFont typeface="Symbol" panose="05050102010706020507" pitchFamily="18" charset="2"/>
              <a:buChar char=""/>
            </a:pPr>
            <a:r>
              <a:rPr lang="en-US" sz="1400" dirty="0" err="1" smtClean="0"/>
              <a:t>Ebi</a:t>
            </a:r>
            <a:r>
              <a:rPr lang="en-US" sz="1400" dirty="0" smtClean="0"/>
              <a:t> </a:t>
            </a:r>
            <a:r>
              <a:rPr lang="en-US" sz="1400" dirty="0"/>
              <a:t>KL, </a:t>
            </a:r>
            <a:r>
              <a:rPr lang="en-US" sz="1400" dirty="0" err="1"/>
              <a:t>Balbus</a:t>
            </a:r>
            <a:r>
              <a:rPr lang="en-US" sz="1400" dirty="0"/>
              <a:t> J, Kinney PL, </a:t>
            </a:r>
            <a:r>
              <a:rPr lang="en-US" sz="1400" dirty="0" err="1"/>
              <a:t>Lipp</a:t>
            </a:r>
            <a:r>
              <a:rPr lang="en-US" sz="1400" dirty="0"/>
              <a:t> E, Mills D, O’Neill MS, and Wilson M. 2008. </a:t>
            </a:r>
            <a:r>
              <a:rPr lang="en-US" sz="1400" i="1" dirty="0"/>
              <a:t>Effects of global change on human health</a:t>
            </a:r>
            <a:r>
              <a:rPr lang="en-US" sz="1400" dirty="0"/>
              <a:t>. In: </a:t>
            </a:r>
            <a:r>
              <a:rPr lang="en-US" sz="1400" i="1" dirty="0"/>
              <a:t>Analyses of the Effects of Global Change on Human Health and Welfare and Human Systems </a:t>
            </a:r>
            <a:r>
              <a:rPr lang="en-US" sz="1400" dirty="0"/>
              <a:t>[Gamble JL (ed.), </a:t>
            </a:r>
            <a:r>
              <a:rPr lang="en-US" sz="1400" dirty="0" err="1"/>
              <a:t>Ebi</a:t>
            </a:r>
            <a:r>
              <a:rPr lang="en-US" sz="1400" dirty="0"/>
              <a:t> KL, </a:t>
            </a:r>
            <a:r>
              <a:rPr lang="en-US" sz="1400" dirty="0" err="1"/>
              <a:t>Sussman</a:t>
            </a:r>
            <a:r>
              <a:rPr lang="en-US" sz="1400" dirty="0"/>
              <a:t> FG, and </a:t>
            </a:r>
            <a:r>
              <a:rPr lang="en-US" sz="1400" dirty="0" err="1"/>
              <a:t>Wilbanks</a:t>
            </a:r>
            <a:r>
              <a:rPr lang="en-US" sz="1400" dirty="0"/>
              <a:t> TJ (authors)]. Synthesis and Assessment Product 4.6. U.S. Environmental Protection Agency, Washington, DC, pp. 39-87.</a:t>
            </a:r>
          </a:p>
          <a:p>
            <a:pPr marL="342900" marR="0" lvl="0" indent="-342900">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14"/>
          <p:cNvSpPr>
            <a:spLocks noGrp="1"/>
          </p:cNvSpPr>
          <p:nvPr>
            <p:ph type="title"/>
          </p:nvPr>
        </p:nvSpPr>
        <p:spPr>
          <a:xfrm>
            <a:off x="838200" y="152400"/>
            <a:ext cx="10515600" cy="914400"/>
          </a:xfrm>
        </p:spPr>
        <p:txBody>
          <a:bodyPr/>
          <a:lstStyle/>
          <a:p>
            <a:pPr algn="l"/>
            <a:r>
              <a:rPr lang="en-US" dirty="0" smtClean="0"/>
              <a:t>REFERENCES: 1 of </a:t>
            </a:r>
            <a:r>
              <a:rPr lang="en-US" dirty="0"/>
              <a:t>7</a:t>
            </a:r>
          </a:p>
        </p:txBody>
      </p:sp>
    </p:spTree>
    <p:extLst>
      <p:ext uri="{BB962C8B-B14F-4D97-AF65-F5344CB8AC3E}">
        <p14:creationId xmlns:p14="http://schemas.microsoft.com/office/powerpoint/2010/main" val="20802098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62</a:t>
            </a:fld>
            <a:endParaRPr lang="en-US" dirty="0"/>
          </a:p>
        </p:txBody>
      </p:sp>
      <p:sp>
        <p:nvSpPr>
          <p:cNvPr id="2" name="Rectangle 1"/>
          <p:cNvSpPr/>
          <p:nvPr/>
        </p:nvSpPr>
        <p:spPr>
          <a:xfrm>
            <a:off x="838200" y="1734555"/>
            <a:ext cx="10515601" cy="3754874"/>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Environmental Quality Board. 2015. </a:t>
            </a:r>
            <a:r>
              <a:rPr lang="en-US" sz="1400" i="1" dirty="0">
                <a:latin typeface="Calibri" panose="020F0502020204030204" pitchFamily="34" charset="0"/>
                <a:ea typeface="Calibri" panose="020F0502020204030204" pitchFamily="34" charset="0"/>
                <a:cs typeface="Times New Roman" panose="02020603050405020304" pitchFamily="18" charset="0"/>
              </a:rPr>
              <a:t>Minnesota and climate change: our tomorrow starts today</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https://www.eqb.state.mn.us/content/climate-change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Field CB, </a:t>
            </a:r>
            <a:r>
              <a:rPr lang="en-US" sz="1400" dirty="0" err="1">
                <a:latin typeface="Calibri" panose="020F0502020204030204" pitchFamily="34" charset="0"/>
                <a:ea typeface="Calibri" panose="020F0502020204030204" pitchFamily="34" charset="0"/>
                <a:cs typeface="Times New Roman" panose="02020603050405020304" pitchFamily="18" charset="0"/>
              </a:rPr>
              <a:t>Mortsch</a:t>
            </a:r>
            <a:r>
              <a:rPr lang="en-US" sz="1400" dirty="0">
                <a:latin typeface="Calibri" panose="020F0502020204030204" pitchFamily="34" charset="0"/>
                <a:ea typeface="Calibri" panose="020F0502020204030204" pitchFamily="34" charset="0"/>
                <a:cs typeface="Times New Roman" panose="02020603050405020304" pitchFamily="18" charset="0"/>
              </a:rPr>
              <a:t> LD, </a:t>
            </a:r>
            <a:r>
              <a:rPr lang="en-US" sz="1400" dirty="0" err="1">
                <a:latin typeface="Calibri" panose="020F0502020204030204" pitchFamily="34" charset="0"/>
                <a:ea typeface="Calibri" panose="020F0502020204030204" pitchFamily="34" charset="0"/>
                <a:cs typeface="Times New Roman" panose="02020603050405020304" pitchFamily="18" charset="0"/>
              </a:rPr>
              <a:t>Brklacich</a:t>
            </a:r>
            <a:r>
              <a:rPr lang="en-US" sz="1400" dirty="0">
                <a:latin typeface="Calibri" panose="020F0502020204030204" pitchFamily="34" charset="0"/>
                <a:ea typeface="Calibri" panose="020F0502020204030204" pitchFamily="34" charset="0"/>
                <a:cs typeface="Times New Roman" panose="02020603050405020304" pitchFamily="18" charset="0"/>
              </a:rPr>
              <a:t> M, Forbes DL, Kovacs P, Patz JA, Running SW, and Scott MJ. 2007. </a:t>
            </a:r>
            <a:r>
              <a:rPr lang="en-US" sz="1400" i="1" dirty="0">
                <a:latin typeface="Calibri" panose="020F0502020204030204" pitchFamily="34" charset="0"/>
                <a:ea typeface="Calibri" panose="020F0502020204030204" pitchFamily="34" charset="0"/>
                <a:cs typeface="Times New Roman" panose="02020603050405020304" pitchFamily="18" charset="0"/>
              </a:rPr>
              <a:t>North America</a:t>
            </a:r>
            <a:r>
              <a:rPr lang="en-US" sz="1400" dirty="0">
                <a:latin typeface="Calibri" panose="020F0502020204030204" pitchFamily="34" charset="0"/>
                <a:ea typeface="Calibri" panose="020F0502020204030204" pitchFamily="34" charset="0"/>
                <a:cs typeface="Times New Roman" panose="02020603050405020304" pitchFamily="18" charset="0"/>
              </a:rPr>
              <a:t>. In: </a:t>
            </a:r>
            <a:r>
              <a:rPr lang="en-US" sz="1400" i="1" dirty="0">
                <a:latin typeface="Calibri" panose="020F0502020204030204" pitchFamily="34" charset="0"/>
                <a:ea typeface="Calibri" panose="020F0502020204030204" pitchFamily="34" charset="0"/>
                <a:cs typeface="Times New Roman" panose="02020603050405020304" pitchFamily="18" charset="0"/>
              </a:rPr>
              <a:t>Climate Change 2007: Impacts, Adaptation and Vulnerability</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i="1" dirty="0">
                <a:latin typeface="Calibri" panose="020F0502020204030204" pitchFamily="34" charset="0"/>
                <a:ea typeface="Calibri" panose="020F0502020204030204" pitchFamily="34" charset="0"/>
                <a:cs typeface="Times New Roman" panose="02020603050405020304" pitchFamily="18" charset="0"/>
              </a:rPr>
              <a:t>Contribution of Working Group II to the Fourth Assessment Report of the Intergovernmental Panel on Climate Change</a:t>
            </a:r>
            <a:r>
              <a:rPr lang="en-US" sz="1400" dirty="0">
                <a:latin typeface="Calibri" panose="020F0502020204030204" pitchFamily="34" charset="0"/>
                <a:ea typeface="Calibri" panose="020F0502020204030204" pitchFamily="34" charset="0"/>
                <a:cs typeface="Times New Roman" panose="02020603050405020304" pitchFamily="18" charset="0"/>
              </a:rPr>
              <a:t> [Parry ML, </a:t>
            </a:r>
            <a:r>
              <a:rPr lang="en-US" sz="1400" dirty="0" err="1">
                <a:latin typeface="Calibri" panose="020F0502020204030204" pitchFamily="34" charset="0"/>
                <a:ea typeface="Calibri" panose="020F0502020204030204" pitchFamily="34" charset="0"/>
                <a:cs typeface="Times New Roman" panose="02020603050405020304" pitchFamily="18" charset="0"/>
              </a:rPr>
              <a:t>Canziani</a:t>
            </a:r>
            <a:r>
              <a:rPr lang="en-US" sz="1400" dirty="0">
                <a:latin typeface="Calibri" panose="020F0502020204030204" pitchFamily="34" charset="0"/>
                <a:ea typeface="Calibri" panose="020F0502020204030204" pitchFamily="34" charset="0"/>
                <a:cs typeface="Times New Roman" panose="02020603050405020304" pitchFamily="18" charset="0"/>
              </a:rPr>
              <a:t> OF, </a:t>
            </a:r>
            <a:r>
              <a:rPr lang="en-US" sz="1400" dirty="0" err="1">
                <a:latin typeface="Calibri" panose="020F0502020204030204" pitchFamily="34" charset="0"/>
                <a:ea typeface="Calibri" panose="020F0502020204030204" pitchFamily="34" charset="0"/>
                <a:cs typeface="Times New Roman" panose="02020603050405020304" pitchFamily="18" charset="0"/>
              </a:rPr>
              <a:t>Palutikof</a:t>
            </a:r>
            <a:r>
              <a:rPr lang="en-US" sz="1400" dirty="0">
                <a:latin typeface="Calibri" panose="020F0502020204030204" pitchFamily="34" charset="0"/>
                <a:ea typeface="Calibri" panose="020F0502020204030204" pitchFamily="34" charset="0"/>
                <a:cs typeface="Times New Roman" panose="02020603050405020304" pitchFamily="18" charset="0"/>
              </a:rPr>
              <a:t> JP, van der Linden PJ, and Hanson CE(eds.)]. Cambridge University Press, Cambridge, UK, and New York, pp. 617-652.</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Freshwater Society. 2013. </a:t>
            </a:r>
            <a:r>
              <a:rPr lang="en-US" sz="1400" i="1" dirty="0">
                <a:latin typeface="Calibri" panose="020F0502020204030204" pitchFamily="34" charset="0"/>
                <a:ea typeface="Calibri" panose="020F0502020204030204" pitchFamily="34" charset="0"/>
                <a:cs typeface="Times New Roman" panose="02020603050405020304" pitchFamily="18" charset="0"/>
              </a:rPr>
              <a:t>Minnesota’s Groundwater: Is our use sustainable</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http://freshwater.org/wp-content/uploads/2013/04/Updated-MNs-Groundwater-Paper-lo-res.pdf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Governor Dayton, M. 2012. Individual Assistance request to President Barak Obama. July 19, 2012.</a:t>
            </a:r>
          </a:p>
          <a:p>
            <a:pPr marL="342900" marR="0" lvl="0" indent="-342900">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Gronewold</a:t>
            </a:r>
            <a:r>
              <a:rPr lang="en-US" sz="1400" dirty="0">
                <a:latin typeface="Calibri" panose="020F0502020204030204" pitchFamily="34" charset="0"/>
                <a:ea typeface="Calibri" panose="020F0502020204030204" pitchFamily="34" charset="0"/>
                <a:cs typeface="Times New Roman" panose="02020603050405020304" pitchFamily="18" charset="0"/>
              </a:rPr>
              <a:t>, A.D., </a:t>
            </a:r>
            <a:r>
              <a:rPr lang="en-US" sz="1400" dirty="0" err="1">
                <a:latin typeface="Calibri" panose="020F0502020204030204" pitchFamily="34" charset="0"/>
                <a:ea typeface="Calibri" panose="020F0502020204030204" pitchFamily="34" charset="0"/>
                <a:cs typeface="Times New Roman" panose="02020603050405020304" pitchFamily="18" charset="0"/>
              </a:rPr>
              <a:t>Clites</a:t>
            </a:r>
            <a:r>
              <a:rPr lang="en-US" sz="1400" dirty="0">
                <a:latin typeface="Calibri" panose="020F0502020204030204" pitchFamily="34" charset="0"/>
                <a:ea typeface="Calibri" panose="020F0502020204030204" pitchFamily="34" charset="0"/>
                <a:cs typeface="Times New Roman" panose="02020603050405020304" pitchFamily="18" charset="0"/>
              </a:rPr>
              <a:t>, A.H., J. </a:t>
            </a:r>
            <a:r>
              <a:rPr lang="en-US" sz="1400" dirty="0" err="1">
                <a:latin typeface="Calibri" panose="020F0502020204030204" pitchFamily="34" charset="0"/>
                <a:ea typeface="Calibri" panose="020F0502020204030204" pitchFamily="34" charset="0"/>
                <a:cs typeface="Times New Roman" panose="02020603050405020304" pitchFamily="18" charset="0"/>
              </a:rPr>
              <a:t>Bruxer</a:t>
            </a:r>
            <a:r>
              <a:rPr lang="en-US" sz="1400" dirty="0">
                <a:latin typeface="Calibri" panose="020F0502020204030204" pitchFamily="34" charset="0"/>
                <a:ea typeface="Calibri" panose="020F0502020204030204" pitchFamily="34" charset="0"/>
                <a:cs typeface="Times New Roman" panose="02020603050405020304" pitchFamily="18" charset="0"/>
              </a:rPr>
              <a:t>, K.A. </a:t>
            </a:r>
            <a:r>
              <a:rPr lang="en-US" sz="1400" dirty="0" err="1">
                <a:latin typeface="Calibri" panose="020F0502020204030204" pitchFamily="34" charset="0"/>
                <a:ea typeface="Calibri" panose="020F0502020204030204" pitchFamily="34" charset="0"/>
                <a:cs typeface="Times New Roman" panose="02020603050405020304" pitchFamily="18" charset="0"/>
              </a:rPr>
              <a:t>Kompoltowicz</a:t>
            </a:r>
            <a:r>
              <a:rPr lang="en-US" sz="1400" dirty="0">
                <a:latin typeface="Calibri" panose="020F0502020204030204" pitchFamily="34" charset="0"/>
                <a:ea typeface="Calibri" panose="020F0502020204030204" pitchFamily="34" charset="0"/>
                <a:cs typeface="Times New Roman" panose="02020603050405020304" pitchFamily="18" charset="0"/>
              </a:rPr>
              <a:t>, J.P. Smith, T.S. Hunter, and C. Wong. 2015. </a:t>
            </a:r>
            <a:r>
              <a:rPr lang="en-US" sz="1400" i="1" dirty="0">
                <a:latin typeface="Calibri" panose="020F0502020204030204" pitchFamily="34" charset="0"/>
                <a:ea typeface="Calibri" panose="020F0502020204030204" pitchFamily="34" charset="0"/>
                <a:cs typeface="Times New Roman" panose="02020603050405020304" pitchFamily="18" charset="0"/>
              </a:rPr>
              <a:t>Water levels surge on the Great Lakes</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https://eos.org/project-updates/water-levels-surge-on-great-lakes</a:t>
            </a:r>
            <a:r>
              <a:rPr lang="en-US" sz="14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Hayhoe</a:t>
            </a:r>
            <a:r>
              <a:rPr lang="en-US" sz="1400" dirty="0">
                <a:latin typeface="Calibri" panose="020F0502020204030204" pitchFamily="34" charset="0"/>
                <a:ea typeface="Calibri" panose="020F0502020204030204" pitchFamily="34" charset="0"/>
                <a:cs typeface="Times New Roman" panose="02020603050405020304" pitchFamily="18" charset="0"/>
              </a:rPr>
              <a:t>, K., </a:t>
            </a:r>
            <a:r>
              <a:rPr lang="en-US" sz="1400" dirty="0" err="1">
                <a:latin typeface="Calibri" panose="020F0502020204030204" pitchFamily="34" charset="0"/>
                <a:ea typeface="Calibri" panose="020F0502020204030204" pitchFamily="34" charset="0"/>
                <a:cs typeface="Times New Roman" panose="02020603050405020304" pitchFamily="18" charset="0"/>
              </a:rPr>
              <a:t>VanDorn</a:t>
            </a:r>
            <a:r>
              <a:rPr lang="en-US" sz="1400" dirty="0">
                <a:latin typeface="Calibri" panose="020F0502020204030204" pitchFamily="34" charset="0"/>
                <a:ea typeface="Calibri" panose="020F0502020204030204" pitchFamily="34" charset="0"/>
                <a:cs typeface="Times New Roman" panose="02020603050405020304" pitchFamily="18" charset="0"/>
              </a:rPr>
              <a:t>, J., </a:t>
            </a:r>
            <a:r>
              <a:rPr lang="en-US" sz="1400" dirty="0" err="1">
                <a:latin typeface="Calibri" panose="020F0502020204030204" pitchFamily="34" charset="0"/>
                <a:ea typeface="Calibri" panose="020F0502020204030204" pitchFamily="34" charset="0"/>
                <a:cs typeface="Times New Roman" panose="02020603050405020304" pitchFamily="18" charset="0"/>
              </a:rPr>
              <a:t>Croley</a:t>
            </a:r>
            <a:r>
              <a:rPr lang="en-US" sz="1400" dirty="0">
                <a:latin typeface="Calibri" panose="020F0502020204030204" pitchFamily="34" charset="0"/>
                <a:ea typeface="Calibri" panose="020F0502020204030204" pitchFamily="34" charset="0"/>
                <a:cs typeface="Times New Roman" panose="02020603050405020304" pitchFamily="18" charset="0"/>
              </a:rPr>
              <a:t>, T., </a:t>
            </a:r>
            <a:r>
              <a:rPr lang="en-US" sz="1400" dirty="0" err="1">
                <a:latin typeface="Calibri" panose="020F0502020204030204" pitchFamily="34" charset="0"/>
                <a:ea typeface="Calibri" panose="020F0502020204030204" pitchFamily="34" charset="0"/>
                <a:cs typeface="Times New Roman" panose="02020603050405020304" pitchFamily="18" charset="0"/>
              </a:rPr>
              <a:t>Schlegal</a:t>
            </a:r>
            <a:r>
              <a:rPr lang="en-US" sz="1400" dirty="0">
                <a:latin typeface="Calibri" panose="020F0502020204030204" pitchFamily="34" charset="0"/>
                <a:ea typeface="Calibri" panose="020F0502020204030204" pitchFamily="34" charset="0"/>
                <a:cs typeface="Times New Roman" panose="02020603050405020304" pitchFamily="18" charset="0"/>
              </a:rPr>
              <a:t>, N., &amp; </a:t>
            </a:r>
            <a:r>
              <a:rPr lang="en-US" sz="1400" dirty="0" err="1">
                <a:latin typeface="Calibri" panose="020F0502020204030204" pitchFamily="34" charset="0"/>
                <a:ea typeface="Calibri" panose="020F0502020204030204" pitchFamily="34" charset="0"/>
                <a:cs typeface="Times New Roman" panose="02020603050405020304" pitchFamily="18" charset="0"/>
              </a:rPr>
              <a:t>Wuebbles</a:t>
            </a:r>
            <a:r>
              <a:rPr lang="en-US" sz="1400" dirty="0">
                <a:latin typeface="Calibri" panose="020F0502020204030204" pitchFamily="34" charset="0"/>
                <a:ea typeface="Calibri" panose="020F0502020204030204" pitchFamily="34" charset="0"/>
                <a:cs typeface="Times New Roman" panose="02020603050405020304" pitchFamily="18" charset="0"/>
              </a:rPr>
              <a:t>, D. 2010. </a:t>
            </a:r>
            <a:r>
              <a:rPr lang="en-US" sz="1400" i="1" dirty="0">
                <a:latin typeface="Calibri" panose="020F0502020204030204" pitchFamily="34" charset="0"/>
                <a:ea typeface="Calibri" panose="020F0502020204030204" pitchFamily="34" charset="0"/>
                <a:cs typeface="Times New Roman" panose="02020603050405020304" pitchFamily="18" charset="0"/>
              </a:rPr>
              <a:t>Regional climate change projections for Chicago and the U.S. Great Lakes</a:t>
            </a:r>
            <a:r>
              <a:rPr lang="en-US" sz="1400" dirty="0">
                <a:latin typeface="Calibri" panose="020F0502020204030204" pitchFamily="34" charset="0"/>
                <a:ea typeface="Calibri" panose="020F0502020204030204" pitchFamily="34" charset="0"/>
                <a:cs typeface="Times New Roman" panose="02020603050405020304" pitchFamily="18" charset="0"/>
              </a:rPr>
              <a:t>. Journal of Great Lakes Research</a:t>
            </a:r>
            <a:r>
              <a:rPr lang="en-US" sz="1400" i="1"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36, 7-21.</a:t>
            </a:r>
          </a:p>
          <a:p>
            <a:pPr marL="342900" marR="0" lvl="0" indent="-342900">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Horstmeyer</a:t>
            </a:r>
            <a:r>
              <a:rPr lang="en-US" sz="1400" dirty="0">
                <a:latin typeface="Calibri" panose="020F0502020204030204" pitchFamily="34" charset="0"/>
                <a:ea typeface="Calibri" panose="020F0502020204030204" pitchFamily="34" charset="0"/>
                <a:cs typeface="Times New Roman" panose="02020603050405020304" pitchFamily="18" charset="0"/>
              </a:rPr>
              <a:t>, SL. 2008. </a:t>
            </a:r>
            <a:r>
              <a:rPr lang="en-US" sz="1400" i="1" dirty="0">
                <a:latin typeface="Calibri" panose="020F0502020204030204" pitchFamily="34" charset="0"/>
                <a:ea typeface="Calibri" panose="020F0502020204030204" pitchFamily="34" charset="0"/>
                <a:cs typeface="Times New Roman" panose="02020603050405020304" pitchFamily="18" charset="0"/>
              </a:rPr>
              <a:t>Relative humidity . . . Relative to what? The dew point temperature . . . a better approach</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http://www.shorstmeyer.com/wxfaqs/humidity/humidity.html</a:t>
            </a: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smtClean="0">
                <a:latin typeface="Calibri" panose="020F0502020204030204" pitchFamily="34" charset="0"/>
                <a:ea typeface="Calibri" panose="020F0502020204030204" pitchFamily="34" charset="0"/>
                <a:cs typeface="Times New Roman" panose="02020603050405020304" pitchFamily="18" charset="0"/>
              </a:rPr>
              <a:t>Karl </a:t>
            </a:r>
            <a:r>
              <a:rPr lang="en-US" sz="1400" dirty="0">
                <a:latin typeface="Calibri" panose="020F0502020204030204" pitchFamily="34" charset="0"/>
                <a:ea typeface="Calibri" panose="020F0502020204030204" pitchFamily="34" charset="0"/>
                <a:cs typeface="Times New Roman" panose="02020603050405020304" pitchFamily="18" charset="0"/>
              </a:rPr>
              <a:t>TR, </a:t>
            </a:r>
            <a:r>
              <a:rPr lang="en-US" sz="1400" dirty="0" err="1">
                <a:latin typeface="Calibri" panose="020F0502020204030204" pitchFamily="34" charset="0"/>
                <a:ea typeface="Calibri" panose="020F0502020204030204" pitchFamily="34" charset="0"/>
                <a:cs typeface="Times New Roman" panose="02020603050405020304" pitchFamily="18" charset="0"/>
              </a:rPr>
              <a:t>Melillo</a:t>
            </a:r>
            <a:r>
              <a:rPr lang="en-US" sz="1400" dirty="0">
                <a:latin typeface="Calibri" panose="020F0502020204030204" pitchFamily="34" charset="0"/>
                <a:ea typeface="Calibri" panose="020F0502020204030204" pitchFamily="34" charset="0"/>
                <a:cs typeface="Times New Roman" panose="02020603050405020304" pitchFamily="18" charset="0"/>
              </a:rPr>
              <a:t> JM, and Peterson TC, (eds.) 2009. </a:t>
            </a:r>
            <a:r>
              <a:rPr lang="en-US" sz="1400" i="1" dirty="0">
                <a:latin typeface="Calibri" panose="020F0502020204030204" pitchFamily="34" charset="0"/>
                <a:ea typeface="Calibri" panose="020F0502020204030204" pitchFamily="34" charset="0"/>
                <a:cs typeface="Times New Roman" panose="02020603050405020304" pitchFamily="18" charset="0"/>
              </a:rPr>
              <a:t>Global Climate Change Impacts in the United States</a:t>
            </a:r>
            <a:r>
              <a:rPr lang="en-US" sz="1400" dirty="0">
                <a:latin typeface="Calibri" panose="020F0502020204030204" pitchFamily="34" charset="0"/>
                <a:ea typeface="Calibri" panose="020F0502020204030204" pitchFamily="34" charset="0"/>
                <a:cs typeface="Times New Roman" panose="02020603050405020304" pitchFamily="18" charset="0"/>
              </a:rPr>
              <a:t>. Cambridge University Press.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http://downloads.globalchange.gov/usimpacts/pdfs/climate-impacts-report.pdf</a:t>
            </a:r>
            <a:endParaRPr lang="en-US" sz="14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2 of </a:t>
            </a:r>
            <a:r>
              <a:rPr lang="en-US" dirty="0"/>
              <a:t>7</a:t>
            </a:r>
          </a:p>
        </p:txBody>
      </p:sp>
    </p:spTree>
    <p:extLst>
      <p:ext uri="{BB962C8B-B14F-4D97-AF65-F5344CB8AC3E}">
        <p14:creationId xmlns:p14="http://schemas.microsoft.com/office/powerpoint/2010/main" val="36760722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63</a:t>
            </a:fld>
            <a:endParaRPr lang="en-US" dirty="0"/>
          </a:p>
        </p:txBody>
      </p:sp>
      <p:sp>
        <p:nvSpPr>
          <p:cNvPr id="2" name="Rectangle 1"/>
          <p:cNvSpPr/>
          <p:nvPr/>
        </p:nvSpPr>
        <p:spPr>
          <a:xfrm>
            <a:off x="838200" y="1816565"/>
            <a:ext cx="10398457" cy="4832092"/>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Karnowski</a:t>
            </a:r>
            <a:r>
              <a:rPr lang="en-US" sz="1400" dirty="0">
                <a:latin typeface="Calibri" panose="020F0502020204030204" pitchFamily="34" charset="0"/>
                <a:ea typeface="Calibri" panose="020F0502020204030204" pitchFamily="34" charset="0"/>
                <a:cs typeface="Times New Roman" panose="02020603050405020304" pitchFamily="18" charset="0"/>
              </a:rPr>
              <a:t>, S. 2012. </a:t>
            </a:r>
            <a:r>
              <a:rPr lang="en-US" sz="1400" i="1" dirty="0">
                <a:latin typeface="Calibri" panose="020F0502020204030204" pitchFamily="34" charset="0"/>
                <a:ea typeface="Calibri" panose="020F0502020204030204" pitchFamily="34" charset="0"/>
                <a:cs typeface="Times New Roman" panose="02020603050405020304" pitchFamily="18" charset="0"/>
              </a:rPr>
              <a:t>Summer's heat taking toll on fish in Minnesota, Wisconsin, Dakotas</a:t>
            </a:r>
            <a:r>
              <a:rPr lang="en-US" sz="1400" dirty="0">
                <a:latin typeface="Calibri" panose="020F0502020204030204" pitchFamily="34" charset="0"/>
                <a:ea typeface="Calibri" panose="020F0502020204030204" pitchFamily="34" charset="0"/>
                <a:cs typeface="Times New Roman" panose="02020603050405020304" pitchFamily="18" charset="0"/>
              </a:rPr>
              <a:t>. Associated Press, July 2012. Reprinted July 11, 2012 by St. Paul Pioneer Press: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http://www.twincities.com/localnews/ci_21062734/heat-wave-takes-toll-minnesotas-fish</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Kemble, et al. 2012. </a:t>
            </a:r>
            <a:r>
              <a:rPr lang="en-US" sz="1400" i="1" dirty="0">
                <a:latin typeface="Calibri" panose="020F0502020204030204" pitchFamily="34" charset="0"/>
                <a:ea typeface="Calibri" panose="020F0502020204030204" pitchFamily="34" charset="0"/>
                <a:cs typeface="Times New Roman" panose="02020603050405020304" pitchFamily="18" charset="0"/>
              </a:rPr>
              <a:t>Fatal </a:t>
            </a:r>
            <a:r>
              <a:rPr lang="en-US" sz="1400" i="1" dirty="0" err="1">
                <a:latin typeface="Calibri" panose="020F0502020204030204" pitchFamily="34" charset="0"/>
                <a:ea typeface="Calibri" panose="020F0502020204030204" pitchFamily="34" charset="0"/>
                <a:cs typeface="Times New Roman" panose="02020603050405020304" pitchFamily="18" charset="0"/>
              </a:rPr>
              <a:t>Naegleria</a:t>
            </a:r>
            <a:r>
              <a:rPr lang="en-US" sz="1400" i="1" dirty="0">
                <a:latin typeface="Calibri" panose="020F0502020204030204" pitchFamily="34" charset="0"/>
                <a:ea typeface="Calibri" panose="020F0502020204030204" pitchFamily="34" charset="0"/>
                <a:cs typeface="Times New Roman" panose="02020603050405020304" pitchFamily="18" charset="0"/>
              </a:rPr>
              <a:t> </a:t>
            </a:r>
            <a:r>
              <a:rPr lang="en-US" sz="1400" i="1" dirty="0" err="1">
                <a:latin typeface="Calibri" panose="020F0502020204030204" pitchFamily="34" charset="0"/>
                <a:ea typeface="Calibri" panose="020F0502020204030204" pitchFamily="34" charset="0"/>
                <a:cs typeface="Times New Roman" panose="02020603050405020304" pitchFamily="18" charset="0"/>
              </a:rPr>
              <a:t>fowleri</a:t>
            </a:r>
            <a:r>
              <a:rPr lang="en-US" sz="1400" i="1" dirty="0">
                <a:latin typeface="Calibri" panose="020F0502020204030204" pitchFamily="34" charset="0"/>
                <a:ea typeface="Calibri" panose="020F0502020204030204" pitchFamily="34" charset="0"/>
                <a:cs typeface="Times New Roman" panose="02020603050405020304" pitchFamily="18" charset="0"/>
              </a:rPr>
              <a:t> infection acquired in Minnesota: possible expanded range of a deadly thermophilic organism</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err="1">
                <a:latin typeface="Calibri" panose="020F0502020204030204" pitchFamily="34" charset="0"/>
                <a:ea typeface="Calibri" panose="020F0502020204030204" pitchFamily="34" charset="0"/>
                <a:cs typeface="Times New Roman" panose="02020603050405020304" pitchFamily="18" charset="0"/>
              </a:rPr>
              <a:t>Clin</a:t>
            </a:r>
            <a:r>
              <a:rPr lang="en-US" sz="1400" dirty="0">
                <a:latin typeface="Calibri" panose="020F0502020204030204" pitchFamily="34" charset="0"/>
                <a:ea typeface="Calibri" panose="020F0502020204030204" pitchFamily="34" charset="0"/>
                <a:cs typeface="Times New Roman" panose="02020603050405020304" pitchFamily="18" charset="0"/>
              </a:rPr>
              <a:t> Infect Dis. 2012 Mar;54(6):805-9. </a:t>
            </a:r>
            <a:r>
              <a:rPr lang="en-US" sz="1400" dirty="0" err="1">
                <a:latin typeface="Calibri" panose="020F0502020204030204" pitchFamily="34" charset="0"/>
                <a:ea typeface="Calibri" panose="020F0502020204030204" pitchFamily="34" charset="0"/>
                <a:cs typeface="Times New Roman" panose="02020603050405020304" pitchFamily="18" charset="0"/>
              </a:rPr>
              <a:t>Epub</a:t>
            </a:r>
            <a:r>
              <a:rPr lang="en-US" sz="1400" dirty="0">
                <a:latin typeface="Calibri" panose="020F0502020204030204" pitchFamily="34" charset="0"/>
                <a:ea typeface="Calibri" panose="020F0502020204030204" pitchFamily="34" charset="0"/>
                <a:cs typeface="Times New Roman" panose="02020603050405020304" pitchFamily="18" charset="0"/>
              </a:rPr>
              <a:t> 2012 Jan 11.</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Kessler R. 2011. </a:t>
            </a:r>
            <a:r>
              <a:rPr lang="en-US" sz="1400" i="1" dirty="0" err="1">
                <a:latin typeface="Calibri" panose="020F0502020204030204" pitchFamily="34" charset="0"/>
                <a:ea typeface="Calibri" panose="020F0502020204030204" pitchFamily="34" charset="0"/>
                <a:cs typeface="Times New Roman" panose="02020603050405020304" pitchFamily="18" charset="0"/>
              </a:rPr>
              <a:t>Stormwater</a:t>
            </a:r>
            <a:r>
              <a:rPr lang="en-US" sz="1400" i="1" dirty="0">
                <a:latin typeface="Calibri" panose="020F0502020204030204" pitchFamily="34" charset="0"/>
                <a:ea typeface="Calibri" panose="020F0502020204030204" pitchFamily="34" charset="0"/>
                <a:cs typeface="Times New Roman" panose="02020603050405020304" pitchFamily="18" charset="0"/>
              </a:rPr>
              <a:t> Strategies: Cities prepare aging infrastructure for climate change</a:t>
            </a:r>
            <a:r>
              <a:rPr lang="en-US" sz="1400" dirty="0">
                <a:latin typeface="Calibri" panose="020F0502020204030204" pitchFamily="34" charset="0"/>
                <a:ea typeface="Calibri" panose="020F0502020204030204" pitchFamily="34" charset="0"/>
                <a:cs typeface="Times New Roman" panose="02020603050405020304" pitchFamily="18" charset="0"/>
              </a:rPr>
              <a:t>. Environmental Health Perspectives. Vol 119, </a:t>
            </a:r>
            <a:r>
              <a:rPr lang="en-US" sz="1400" dirty="0" err="1">
                <a:latin typeface="Calibri" panose="020F0502020204030204" pitchFamily="34" charset="0"/>
                <a:ea typeface="Calibri" panose="020F0502020204030204" pitchFamily="34" charset="0"/>
                <a:cs typeface="Times New Roman" panose="02020603050405020304" pitchFamily="18" charset="0"/>
              </a:rPr>
              <a:t>Num</a:t>
            </a:r>
            <a:r>
              <a:rPr lang="en-US" sz="1400" dirty="0">
                <a:latin typeface="Calibri" panose="020F0502020204030204" pitchFamily="34" charset="0"/>
                <a:ea typeface="Calibri" panose="020F0502020204030204" pitchFamily="34" charset="0"/>
                <a:cs typeface="Times New Roman" panose="02020603050405020304" pitchFamily="18" charset="0"/>
              </a:rPr>
              <a:t> 12.</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Kling, GW, </a:t>
            </a:r>
            <a:r>
              <a:rPr lang="en-US" sz="1400" dirty="0" err="1">
                <a:latin typeface="Calibri" panose="020F0502020204030204" pitchFamily="34" charset="0"/>
                <a:ea typeface="Calibri" panose="020F0502020204030204" pitchFamily="34" charset="0"/>
                <a:cs typeface="Times New Roman" panose="02020603050405020304" pitchFamily="18" charset="0"/>
              </a:rPr>
              <a:t>Hayhoe</a:t>
            </a:r>
            <a:r>
              <a:rPr lang="en-US" sz="1400" dirty="0">
                <a:latin typeface="Calibri" panose="020F0502020204030204" pitchFamily="34" charset="0"/>
                <a:ea typeface="Calibri" panose="020F0502020204030204" pitchFamily="34" charset="0"/>
                <a:cs typeface="Times New Roman" panose="02020603050405020304" pitchFamily="18" charset="0"/>
              </a:rPr>
              <a:t>, K, Johnson, LB, Magnuson, JJ, </a:t>
            </a:r>
            <a:r>
              <a:rPr lang="en-US" sz="1400" dirty="0" err="1">
                <a:latin typeface="Calibri" panose="020F0502020204030204" pitchFamily="34" charset="0"/>
                <a:ea typeface="Calibri" panose="020F0502020204030204" pitchFamily="34" charset="0"/>
                <a:cs typeface="Times New Roman" panose="02020603050405020304" pitchFamily="18" charset="0"/>
              </a:rPr>
              <a:t>Polasky</a:t>
            </a:r>
            <a:r>
              <a:rPr lang="en-US" sz="1400" dirty="0">
                <a:latin typeface="Calibri" panose="020F0502020204030204" pitchFamily="34" charset="0"/>
                <a:ea typeface="Calibri" panose="020F0502020204030204" pitchFamily="34" charset="0"/>
                <a:cs typeface="Times New Roman" panose="02020603050405020304" pitchFamily="18" charset="0"/>
              </a:rPr>
              <a:t>, S, Robinson, SK, </a:t>
            </a:r>
            <a:r>
              <a:rPr lang="en-US" sz="1400" dirty="0" err="1">
                <a:latin typeface="Calibri" panose="020F0502020204030204" pitchFamily="34" charset="0"/>
                <a:ea typeface="Calibri" panose="020F0502020204030204" pitchFamily="34" charset="0"/>
                <a:cs typeface="Times New Roman" panose="02020603050405020304" pitchFamily="18" charset="0"/>
              </a:rPr>
              <a:t>Shuter</a:t>
            </a:r>
            <a:r>
              <a:rPr lang="en-US" sz="1400" dirty="0">
                <a:latin typeface="Calibri" panose="020F0502020204030204" pitchFamily="34" charset="0"/>
                <a:ea typeface="Calibri" panose="020F0502020204030204" pitchFamily="34" charset="0"/>
                <a:cs typeface="Times New Roman" panose="02020603050405020304" pitchFamily="18" charset="0"/>
              </a:rPr>
              <a:t>, BJ, Wander, MM, </a:t>
            </a:r>
            <a:r>
              <a:rPr lang="en-US" sz="1400" dirty="0" err="1">
                <a:latin typeface="Calibri" panose="020F0502020204030204" pitchFamily="34" charset="0"/>
                <a:ea typeface="Calibri" panose="020F0502020204030204" pitchFamily="34" charset="0"/>
                <a:cs typeface="Times New Roman" panose="02020603050405020304" pitchFamily="18" charset="0"/>
              </a:rPr>
              <a:t>Wuebbles</a:t>
            </a:r>
            <a:r>
              <a:rPr lang="en-US" sz="1400" dirty="0">
                <a:latin typeface="Calibri" panose="020F0502020204030204" pitchFamily="34" charset="0"/>
                <a:ea typeface="Calibri" panose="020F0502020204030204" pitchFamily="34" charset="0"/>
                <a:cs typeface="Times New Roman" panose="02020603050405020304" pitchFamily="18" charset="0"/>
              </a:rPr>
              <a:t>, DJ, and Zak, DR. 2003. </a:t>
            </a:r>
            <a:r>
              <a:rPr lang="en-US" sz="1400" i="1" dirty="0">
                <a:latin typeface="Calibri" panose="020F0502020204030204" pitchFamily="34" charset="0"/>
                <a:ea typeface="Calibri" panose="020F0502020204030204" pitchFamily="34" charset="0"/>
                <a:cs typeface="Times New Roman" panose="02020603050405020304" pitchFamily="18" charset="0"/>
              </a:rPr>
              <a:t>Confronting Climate Change in the Great Lakes Region: Impacts on Our Communities and Ecosystems.</a:t>
            </a:r>
            <a:r>
              <a:rPr lang="en-US" sz="1400" dirty="0">
                <a:latin typeface="Calibri" panose="020F0502020204030204" pitchFamily="34" charset="0"/>
                <a:ea typeface="Calibri" panose="020F0502020204030204" pitchFamily="34" charset="0"/>
                <a:cs typeface="Times New Roman" panose="02020603050405020304" pitchFamily="18" charset="0"/>
              </a:rPr>
              <a:t> A Report of the Union of Concerned Scientists and The Ecological Society of America, April 2003.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http://www.ucsusa.org/sites/default/files/legacy/assets/documents/global_warming/greatlakes_final.pdf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Konikow</a:t>
            </a:r>
            <a:r>
              <a:rPr lang="en-US" sz="1400" dirty="0">
                <a:latin typeface="Calibri" panose="020F0502020204030204" pitchFamily="34" charset="0"/>
                <a:ea typeface="Calibri" panose="020F0502020204030204" pitchFamily="34" charset="0"/>
                <a:cs typeface="Times New Roman" panose="02020603050405020304" pitchFamily="18" charset="0"/>
              </a:rPr>
              <a:t>, L.F., and </a:t>
            </a:r>
            <a:r>
              <a:rPr lang="en-US" sz="1400" dirty="0" err="1">
                <a:latin typeface="Calibri" panose="020F0502020204030204" pitchFamily="34" charset="0"/>
                <a:ea typeface="Calibri" panose="020F0502020204030204" pitchFamily="34" charset="0"/>
                <a:cs typeface="Times New Roman" panose="02020603050405020304" pitchFamily="18" charset="0"/>
              </a:rPr>
              <a:t>Kendy</a:t>
            </a:r>
            <a:r>
              <a:rPr lang="en-US" sz="1400" dirty="0">
                <a:latin typeface="Calibri" panose="020F0502020204030204" pitchFamily="34" charset="0"/>
                <a:ea typeface="Calibri" panose="020F0502020204030204" pitchFamily="34" charset="0"/>
                <a:cs typeface="Times New Roman" panose="02020603050405020304" pitchFamily="18" charset="0"/>
              </a:rPr>
              <a:t>, E., 2005, </a:t>
            </a:r>
            <a:r>
              <a:rPr lang="en-US" sz="1400" i="1" dirty="0">
                <a:latin typeface="Calibri" panose="020F0502020204030204" pitchFamily="34" charset="0"/>
                <a:ea typeface="Calibri" panose="020F0502020204030204" pitchFamily="34" charset="0"/>
                <a:cs typeface="Times New Roman" panose="02020603050405020304" pitchFamily="18" charset="0"/>
              </a:rPr>
              <a:t>Groundwater depletion: A global problem</a:t>
            </a:r>
            <a:r>
              <a:rPr lang="en-US" sz="1400" dirty="0">
                <a:latin typeface="Calibri" panose="020F0502020204030204" pitchFamily="34" charset="0"/>
                <a:ea typeface="Calibri" panose="020F0502020204030204" pitchFamily="34" charset="0"/>
                <a:cs typeface="Times New Roman" panose="02020603050405020304" pitchFamily="18" charset="0"/>
              </a:rPr>
              <a:t>. Hydrogeology Journal, v. 13, p. 317-320.</a:t>
            </a:r>
          </a:p>
          <a:p>
            <a:pPr marL="342900" marR="0" lvl="0" indent="-342900">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Kundzewicz</a:t>
            </a:r>
            <a:r>
              <a:rPr lang="en-US" sz="1400" dirty="0">
                <a:latin typeface="Calibri" panose="020F0502020204030204" pitchFamily="34" charset="0"/>
                <a:ea typeface="Calibri" panose="020F0502020204030204" pitchFamily="34" charset="0"/>
                <a:cs typeface="Times New Roman" panose="02020603050405020304" pitchFamily="18" charset="0"/>
              </a:rPr>
              <a:t> ZW, Mata LJ, Arnell NW, </a:t>
            </a:r>
            <a:r>
              <a:rPr lang="en-US" sz="1400" dirty="0" err="1">
                <a:latin typeface="Calibri" panose="020F0502020204030204" pitchFamily="34" charset="0"/>
                <a:ea typeface="Calibri" panose="020F0502020204030204" pitchFamily="34" charset="0"/>
                <a:cs typeface="Times New Roman" panose="02020603050405020304" pitchFamily="18" charset="0"/>
              </a:rPr>
              <a:t>Döll</a:t>
            </a:r>
            <a:r>
              <a:rPr lang="en-US" sz="1400" dirty="0">
                <a:latin typeface="Calibri" panose="020F0502020204030204" pitchFamily="34" charset="0"/>
                <a:ea typeface="Calibri" panose="020F0502020204030204" pitchFamily="34" charset="0"/>
                <a:cs typeface="Times New Roman" panose="02020603050405020304" pitchFamily="18" charset="0"/>
              </a:rPr>
              <a:t> P, </a:t>
            </a:r>
            <a:r>
              <a:rPr lang="en-US" sz="1400" dirty="0" err="1">
                <a:latin typeface="Calibri" panose="020F0502020204030204" pitchFamily="34" charset="0"/>
                <a:ea typeface="Calibri" panose="020F0502020204030204" pitchFamily="34" charset="0"/>
                <a:cs typeface="Times New Roman" panose="02020603050405020304" pitchFamily="18" charset="0"/>
              </a:rPr>
              <a:t>Kabat</a:t>
            </a:r>
            <a:r>
              <a:rPr lang="en-US" sz="1400" dirty="0">
                <a:latin typeface="Calibri" panose="020F0502020204030204" pitchFamily="34" charset="0"/>
                <a:ea typeface="Calibri" panose="020F0502020204030204" pitchFamily="34" charset="0"/>
                <a:cs typeface="Times New Roman" panose="02020603050405020304" pitchFamily="18" charset="0"/>
              </a:rPr>
              <a:t> P, Jiménez B, Miller KA, Oki T, Sen Z and </a:t>
            </a:r>
            <a:r>
              <a:rPr lang="en-US" sz="1400" dirty="0" err="1">
                <a:latin typeface="Calibri" panose="020F0502020204030204" pitchFamily="34" charset="0"/>
                <a:ea typeface="Calibri" panose="020F0502020204030204" pitchFamily="34" charset="0"/>
                <a:cs typeface="Times New Roman" panose="02020603050405020304" pitchFamily="18" charset="0"/>
              </a:rPr>
              <a:t>Shiklomanov</a:t>
            </a:r>
            <a:r>
              <a:rPr lang="en-US" sz="1400" dirty="0">
                <a:latin typeface="Calibri" panose="020F0502020204030204" pitchFamily="34" charset="0"/>
                <a:ea typeface="Calibri" panose="020F0502020204030204" pitchFamily="34" charset="0"/>
                <a:cs typeface="Times New Roman" panose="02020603050405020304" pitchFamily="18" charset="0"/>
              </a:rPr>
              <a:t> IA. 2007. Freshwater resources and their management. </a:t>
            </a:r>
            <a:r>
              <a:rPr lang="en-US" sz="1400" i="1" dirty="0">
                <a:latin typeface="Calibri" panose="020F0502020204030204" pitchFamily="34" charset="0"/>
                <a:ea typeface="Calibri" panose="020F0502020204030204" pitchFamily="34" charset="0"/>
                <a:cs typeface="Times New Roman" panose="02020603050405020304" pitchFamily="18" charset="0"/>
              </a:rPr>
              <a:t>Climate Change 2007: Impacts, Adaptation and Vulnerability. Contribution of Working Group II to the Fourth Assessment Report of the 	Intergovernmental Panel on Climate Change, </a:t>
            </a:r>
            <a:r>
              <a:rPr lang="en-US" sz="1400" dirty="0">
                <a:latin typeface="Calibri" panose="020F0502020204030204" pitchFamily="34" charset="0"/>
                <a:ea typeface="Calibri" panose="020F0502020204030204" pitchFamily="34" charset="0"/>
                <a:cs typeface="Times New Roman" panose="02020603050405020304" pitchFamily="18" charset="0"/>
              </a:rPr>
              <a:t>[Parry ML, </a:t>
            </a:r>
            <a:r>
              <a:rPr lang="en-US" sz="1400" dirty="0" err="1">
                <a:latin typeface="Calibri" panose="020F0502020204030204" pitchFamily="34" charset="0"/>
                <a:ea typeface="Calibri" panose="020F0502020204030204" pitchFamily="34" charset="0"/>
                <a:cs typeface="Times New Roman" panose="02020603050405020304" pitchFamily="18" charset="0"/>
              </a:rPr>
              <a:t>Canziani</a:t>
            </a:r>
            <a:r>
              <a:rPr lang="en-US" sz="1400" dirty="0">
                <a:latin typeface="Calibri" panose="020F0502020204030204" pitchFamily="34" charset="0"/>
                <a:ea typeface="Calibri" panose="020F0502020204030204" pitchFamily="34" charset="0"/>
                <a:cs typeface="Times New Roman" panose="02020603050405020304" pitchFamily="18" charset="0"/>
              </a:rPr>
              <a:t> OF, </a:t>
            </a:r>
            <a:r>
              <a:rPr lang="en-US" sz="1400" dirty="0" err="1">
                <a:latin typeface="Calibri" panose="020F0502020204030204" pitchFamily="34" charset="0"/>
                <a:ea typeface="Calibri" panose="020F0502020204030204" pitchFamily="34" charset="0"/>
                <a:cs typeface="Times New Roman" panose="02020603050405020304" pitchFamily="18" charset="0"/>
              </a:rPr>
              <a:t>Palutikof</a:t>
            </a:r>
            <a:r>
              <a:rPr lang="en-US" sz="1400" dirty="0">
                <a:latin typeface="Calibri" panose="020F0502020204030204" pitchFamily="34" charset="0"/>
                <a:ea typeface="Calibri" panose="020F0502020204030204" pitchFamily="34" charset="0"/>
                <a:cs typeface="Times New Roman" panose="02020603050405020304" pitchFamily="18" charset="0"/>
              </a:rPr>
              <a:t> JP, van der Linden PJ, and Hanson CE(eds.)]. Cambridge University Press, Cambridge, UK, and New York, pp. 617-652</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Milwaukee Sentinel. 1993. </a:t>
            </a:r>
            <a:r>
              <a:rPr lang="en-US" sz="1400" i="1" dirty="0">
                <a:latin typeface="Calibri" panose="020F0502020204030204" pitchFamily="34" charset="0"/>
                <a:ea typeface="Calibri" panose="020F0502020204030204" pitchFamily="34" charset="0"/>
                <a:cs typeface="Times New Roman" panose="02020603050405020304" pitchFamily="18" charset="0"/>
              </a:rPr>
              <a:t>Chemist, city fight over early signs of impurities</a:t>
            </a:r>
            <a:r>
              <a:rPr lang="en-US" sz="1400" dirty="0">
                <a:latin typeface="Calibri" panose="020F0502020204030204" pitchFamily="34" charset="0"/>
                <a:ea typeface="Calibri" panose="020F0502020204030204" pitchFamily="34" charset="0"/>
                <a:cs typeface="Times New Roman" panose="02020603050405020304" pitchFamily="18" charset="0"/>
              </a:rPr>
              <a:t>. April 10, 1993.</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Department of Health (MDH). 2015. </a:t>
            </a:r>
            <a:r>
              <a:rPr lang="en-US" sz="1400" i="1" dirty="0">
                <a:latin typeface="Calibri" panose="020F0502020204030204" pitchFamily="34" charset="0"/>
                <a:ea typeface="Calibri" panose="020F0502020204030204" pitchFamily="34" charset="0"/>
                <a:cs typeface="Times New Roman" panose="02020603050405020304" pitchFamily="18" charset="0"/>
              </a:rPr>
              <a:t>Minnesota Climate and Health Profile Report</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http://www.health.state.mn.us/divs/climatechange/docs/mnprofile2015.pdf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Department of Natural Resources (MDNR). 2011. Watershed Assessment Tool – Geomorphology Concepts.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http://www.dnr.state.mn.us/whaf/index.html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14"/>
          <p:cNvSpPr>
            <a:spLocks noGrp="1"/>
          </p:cNvSpPr>
          <p:nvPr>
            <p:ph type="title"/>
          </p:nvPr>
        </p:nvSpPr>
        <p:spPr>
          <a:xfrm>
            <a:off x="838200" y="152400"/>
            <a:ext cx="10515600" cy="914400"/>
          </a:xfrm>
        </p:spPr>
        <p:txBody>
          <a:bodyPr/>
          <a:lstStyle/>
          <a:p>
            <a:pPr algn="l"/>
            <a:r>
              <a:rPr lang="en-US" dirty="0" smtClean="0"/>
              <a:t>REFERENCES: 3 of </a:t>
            </a:r>
            <a:r>
              <a:rPr lang="en-US" dirty="0"/>
              <a:t>7</a:t>
            </a:r>
          </a:p>
        </p:txBody>
      </p:sp>
    </p:spTree>
    <p:extLst>
      <p:ext uri="{BB962C8B-B14F-4D97-AF65-F5344CB8AC3E}">
        <p14:creationId xmlns:p14="http://schemas.microsoft.com/office/powerpoint/2010/main" val="20606344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64</a:t>
            </a:fld>
            <a:endParaRPr lang="en-US" dirty="0"/>
          </a:p>
        </p:txBody>
      </p:sp>
      <p:sp>
        <p:nvSpPr>
          <p:cNvPr id="2" name="Rectangle 1"/>
          <p:cNvSpPr/>
          <p:nvPr/>
        </p:nvSpPr>
        <p:spPr>
          <a:xfrm>
            <a:off x="838201" y="1718277"/>
            <a:ext cx="10515600" cy="4401205"/>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400" dirty="0" smtClean="0">
                <a:latin typeface="Calibri" panose="020F0502020204030204" pitchFamily="34" charset="0"/>
                <a:ea typeface="Calibri" panose="020F0502020204030204" pitchFamily="34" charset="0"/>
                <a:cs typeface="Times New Roman" panose="02020603050405020304" pitchFamily="18" charset="0"/>
              </a:rPr>
              <a:t>Minnesota </a:t>
            </a:r>
            <a:r>
              <a:rPr lang="en-US" sz="1400" dirty="0">
                <a:latin typeface="Calibri" panose="020F0502020204030204" pitchFamily="34" charset="0"/>
                <a:ea typeface="Calibri" panose="020F0502020204030204" pitchFamily="34" charset="0"/>
                <a:cs typeface="Times New Roman" panose="02020603050405020304" pitchFamily="18" charset="0"/>
              </a:rPr>
              <a:t>Department of Natural Resources (MDNR). 2016a. </a:t>
            </a:r>
            <a:r>
              <a:rPr lang="en-US" sz="1400" i="1" dirty="0">
                <a:latin typeface="Calibri" panose="020F0502020204030204" pitchFamily="34" charset="0"/>
                <a:ea typeface="Calibri" panose="020F0502020204030204" pitchFamily="34" charset="0"/>
                <a:cs typeface="Times New Roman" panose="02020603050405020304" pitchFamily="18" charset="0"/>
              </a:rPr>
              <a:t>Water Resources</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http://www.dnr.state.mn.us/waters/index.html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solidFill>
                  <a:srgbClr val="000000"/>
                </a:solidFill>
                <a:latin typeface="Calibri" panose="020F0502020204030204" pitchFamily="34" charset="0"/>
                <a:ea typeface="Calibri" panose="020F0502020204030204" pitchFamily="34" charset="0"/>
                <a:cs typeface="Trade Gothic LT Std"/>
              </a:rPr>
              <a:t>Minnesota Department of Natural Resources (MDNR), 2016b. </a:t>
            </a:r>
            <a:r>
              <a:rPr lang="en-US" sz="1400" i="1" dirty="0">
                <a:solidFill>
                  <a:srgbClr val="000000"/>
                </a:solidFill>
                <a:latin typeface="Calibri" panose="020F0502020204030204" pitchFamily="34" charset="0"/>
                <a:ea typeface="Calibri" panose="020F0502020204030204" pitchFamily="34" charset="0"/>
                <a:cs typeface="Trade Gothic LT Std"/>
              </a:rPr>
              <a:t>Historic Mega-Rain Events in Minnesota</a:t>
            </a:r>
            <a:r>
              <a:rPr lang="en-US" sz="1400" dirty="0">
                <a:solidFill>
                  <a:srgbClr val="000000"/>
                </a:solidFill>
                <a:latin typeface="Calibri" panose="020F0502020204030204" pitchFamily="34" charset="0"/>
                <a:ea typeface="Calibri" panose="020F0502020204030204" pitchFamily="34" charset="0"/>
                <a:cs typeface="Trade Gothic LT Std"/>
              </a:rPr>
              <a:t>. Available online: </a:t>
            </a:r>
            <a:r>
              <a:rPr lang="en-US" sz="1400" u="sng" dirty="0">
                <a:solidFill>
                  <a:srgbClr val="0563C1"/>
                </a:solidFill>
                <a:latin typeface="Calibri" panose="020F0502020204030204" pitchFamily="34" charset="0"/>
                <a:ea typeface="Calibri" panose="020F0502020204030204" pitchFamily="34" charset="0"/>
                <a:cs typeface="Trade Gothic LT Std"/>
                <a:hlinkClick r:id="rId4"/>
              </a:rPr>
              <a:t>http://www.dnr.state.mn.us/climate/summaries_and_publications/mega_rain_events.html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Department of Natural Resources (MDNR), 2017. Invasive Species in Minnesota.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http://www.dnr.state.mn.us/invasives/index.html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Pollution Control Agency (MPCA). 2011. </a:t>
            </a:r>
            <a:r>
              <a:rPr lang="en-US" sz="1400" i="1" dirty="0">
                <a:latin typeface="Calibri" panose="020F0502020204030204" pitchFamily="34" charset="0"/>
                <a:ea typeface="Calibri" panose="020F0502020204030204" pitchFamily="34" charset="0"/>
                <a:cs typeface="Times New Roman" panose="02020603050405020304" pitchFamily="18" charset="0"/>
              </a:rPr>
              <a:t>Blue-green algae and harmful algal blooms</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https://www.pca.state.mn.us/water/blue-green-algae-and-harmful-algal-blooms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Pollution Control Agency (MPCA). 2016. </a:t>
            </a:r>
            <a:r>
              <a:rPr lang="en-US" sz="1400" i="1" dirty="0">
                <a:latin typeface="Calibri" panose="020F0502020204030204" pitchFamily="34" charset="0"/>
                <a:ea typeface="Calibri" panose="020F0502020204030204" pitchFamily="34" charset="0"/>
                <a:cs typeface="Times New Roman" panose="02020603050405020304" pitchFamily="18" charset="0"/>
              </a:rPr>
              <a:t>The threats to Minnesota’s groundwater</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https://www.pca.state.mn.us/water/threats-minnesotas-groundwater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Pollution Control Agency (MPCA). 2017. </a:t>
            </a:r>
            <a:r>
              <a:rPr lang="en-US" sz="1400" i="1" dirty="0">
                <a:latin typeface="Calibri" panose="020F0502020204030204" pitchFamily="34" charset="0"/>
                <a:ea typeface="Calibri" panose="020F0502020204030204" pitchFamily="34" charset="0"/>
                <a:cs typeface="Times New Roman" panose="02020603050405020304" pitchFamily="18" charset="0"/>
              </a:rPr>
              <a:t>Floods: Minimizing pollution and health risks</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https://www.pca.state.mn.us/waste/floods-minimizing-pollution-and-health-risks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Public Radio (MPR). 2011a. </a:t>
            </a:r>
            <a:r>
              <a:rPr lang="en-US" sz="1400" i="1" dirty="0">
                <a:latin typeface="Calibri" panose="020F0502020204030204" pitchFamily="34" charset="0"/>
                <a:ea typeface="Calibri" panose="020F0502020204030204" pitchFamily="34" charset="0"/>
                <a:cs typeface="Times New Roman" panose="02020603050405020304" pitchFamily="18" charset="0"/>
              </a:rPr>
              <a:t>Crazy record! Highest dew point ever at MSP Airport (82!).</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a:t>
            </a:r>
            <a:r>
              <a:rPr lang="en-US" sz="14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minnesota.publicradio.org/collections/special/columns/updraft/archive/2011/07/another_48_hours_of_relentless.shtml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Public Radio (MPR). 2011b. </a:t>
            </a:r>
            <a:r>
              <a:rPr lang="en-US" sz="1400" i="1" dirty="0" err="1">
                <a:latin typeface="Calibri" panose="020F0502020204030204" pitchFamily="34" charset="0"/>
                <a:ea typeface="Calibri" panose="020F0502020204030204" pitchFamily="34" charset="0"/>
                <a:cs typeface="Times New Roman" panose="02020603050405020304" pitchFamily="18" charset="0"/>
              </a:rPr>
              <a:t>Pagami</a:t>
            </a:r>
            <a:r>
              <a:rPr lang="en-US" sz="1400" i="1" dirty="0">
                <a:latin typeface="Calibri" panose="020F0502020204030204" pitchFamily="34" charset="0"/>
                <a:ea typeface="Calibri" panose="020F0502020204030204" pitchFamily="34" charset="0"/>
                <a:cs typeface="Times New Roman" panose="02020603050405020304" pitchFamily="18" charset="0"/>
              </a:rPr>
              <a:t> Creek Fire in BWCA now estimated at 100,000 acres</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http://minnesota.publicradio.org/display/web/2011/09/13/pagami-fire-60000-acres-evacuations-underway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Public Radio (MPR) News. 2012. </a:t>
            </a:r>
            <a:r>
              <a:rPr lang="en-US" sz="1400" i="1" dirty="0">
                <a:latin typeface="Calibri" panose="020F0502020204030204" pitchFamily="34" charset="0"/>
                <a:ea typeface="Calibri" panose="020F0502020204030204" pitchFamily="34" charset="0"/>
                <a:cs typeface="Times New Roman" panose="02020603050405020304" pitchFamily="18" charset="0"/>
              </a:rPr>
              <a:t>Is cooling the house heating up the planet?</a:t>
            </a:r>
            <a:r>
              <a:rPr lang="en-US" sz="1400" dirty="0">
                <a:latin typeface="Calibri" panose="020F0502020204030204" pitchFamily="34" charset="0"/>
                <a:ea typeface="Calibri" panose="020F0502020204030204" pitchFamily="34" charset="0"/>
                <a:cs typeface="Times New Roman" panose="02020603050405020304" pitchFamily="18" charset="0"/>
              </a:rPr>
              <a:t> August 27, 2012.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www.mprnews.org/story/2012/08/25/regional/air-conditioning-global-warming</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State Climatology Office. 2011. </a:t>
            </a:r>
            <a:r>
              <a:rPr lang="en-US" sz="1400" i="1" dirty="0">
                <a:latin typeface="Calibri" panose="020F0502020204030204" pitchFamily="34" charset="0"/>
                <a:ea typeface="Calibri" panose="020F0502020204030204" pitchFamily="34" charset="0"/>
                <a:cs typeface="Times New Roman" panose="02020603050405020304" pitchFamily="18" charset="0"/>
              </a:rPr>
              <a:t>A Technical Analysis of the July 19</a:t>
            </a:r>
            <a:r>
              <a:rPr lang="en-US" sz="1400" i="1" baseline="30000" dirty="0">
                <a:latin typeface="Calibri" panose="020F0502020204030204" pitchFamily="34" charset="0"/>
                <a:ea typeface="Calibri" panose="020F0502020204030204" pitchFamily="34" charset="0"/>
                <a:cs typeface="Times New Roman" panose="02020603050405020304" pitchFamily="18" charset="0"/>
              </a:rPr>
              <a:t>th</a:t>
            </a:r>
            <a:r>
              <a:rPr lang="en-US" sz="1400" i="1" dirty="0">
                <a:latin typeface="Calibri" panose="020F0502020204030204" pitchFamily="34" charset="0"/>
                <a:ea typeface="Calibri" panose="020F0502020204030204" pitchFamily="34" charset="0"/>
                <a:cs typeface="Times New Roman" panose="02020603050405020304" pitchFamily="18" charset="0"/>
              </a:rPr>
              <a:t>, 2011 Dew Point Measurement at Moorhead Municipal Airport, MN</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rPr>
              <a:t>http://</a:t>
            </a:r>
            <a:r>
              <a:rPr lang="en-US" sz="14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rPr>
              <a:t>www.climate.umn.edu/pdf/july_19_2011_technical.pdf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14"/>
          <p:cNvSpPr>
            <a:spLocks noGrp="1"/>
          </p:cNvSpPr>
          <p:nvPr>
            <p:ph type="title"/>
          </p:nvPr>
        </p:nvSpPr>
        <p:spPr>
          <a:xfrm>
            <a:off x="838200" y="152400"/>
            <a:ext cx="10515600" cy="914400"/>
          </a:xfrm>
        </p:spPr>
        <p:txBody>
          <a:bodyPr/>
          <a:lstStyle/>
          <a:p>
            <a:pPr algn="l"/>
            <a:r>
              <a:rPr lang="en-US" dirty="0" smtClean="0"/>
              <a:t>REFERENCES: 4 of </a:t>
            </a:r>
            <a:r>
              <a:rPr lang="en-US" dirty="0"/>
              <a:t>7</a:t>
            </a:r>
          </a:p>
        </p:txBody>
      </p:sp>
    </p:spTree>
    <p:extLst>
      <p:ext uri="{BB962C8B-B14F-4D97-AF65-F5344CB8AC3E}">
        <p14:creationId xmlns:p14="http://schemas.microsoft.com/office/powerpoint/2010/main" val="33581757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65</a:t>
            </a:fld>
            <a:endParaRPr lang="en-US" dirty="0"/>
          </a:p>
        </p:txBody>
      </p:sp>
      <p:sp>
        <p:nvSpPr>
          <p:cNvPr id="2" name="Rectangle 1"/>
          <p:cNvSpPr/>
          <p:nvPr/>
        </p:nvSpPr>
        <p:spPr>
          <a:xfrm>
            <a:off x="838200" y="1605424"/>
            <a:ext cx="10515600" cy="461664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Minnesota State Climatology Office. 2017. </a:t>
            </a:r>
            <a:r>
              <a:rPr lang="en-US" sz="1400" i="1" dirty="0">
                <a:latin typeface="Calibri" panose="020F0502020204030204" pitchFamily="34" charset="0"/>
                <a:ea typeface="Calibri" panose="020F0502020204030204" pitchFamily="34" charset="0"/>
                <a:cs typeface="Times New Roman" panose="02020603050405020304" pitchFamily="18" charset="0"/>
              </a:rPr>
              <a:t>Drought Information Resources. </a:t>
            </a:r>
            <a:r>
              <a:rPr lang="en-US" sz="1400" dirty="0">
                <a:latin typeface="Calibri" panose="020F0502020204030204" pitchFamily="34" charset="0"/>
                <a:ea typeface="Calibri" panose="020F0502020204030204" pitchFamily="34" charset="0"/>
                <a:cs typeface="Times New Roman" panose="02020603050405020304" pitchFamily="18" charset="0"/>
              </a:rPr>
              <a:t>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a:t>
            </a:r>
            <a:r>
              <a:rPr lang="en-US" sz="14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www.dnr.state.mn.us/climate/drought/index.html</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smtClean="0">
                <a:latin typeface="Calibri" panose="020F0502020204030204" pitchFamily="34" charset="0"/>
                <a:ea typeface="Calibri" panose="020F0502020204030204" pitchFamily="34" charset="0"/>
                <a:cs typeface="Times New Roman" panose="02020603050405020304" pitchFamily="18" charset="0"/>
              </a:rPr>
              <a:t>Monson</a:t>
            </a:r>
            <a:r>
              <a:rPr lang="en-US" sz="1400" dirty="0">
                <a:latin typeface="Calibri" panose="020F0502020204030204" pitchFamily="34" charset="0"/>
                <a:ea typeface="Calibri" panose="020F0502020204030204" pitchFamily="34" charset="0"/>
                <a:cs typeface="Times New Roman" panose="02020603050405020304" pitchFamily="18" charset="0"/>
              </a:rPr>
              <a:t>, B. 2009. </a:t>
            </a:r>
            <a:r>
              <a:rPr lang="en-US" sz="1400" i="1" dirty="0">
                <a:latin typeface="Calibri" panose="020F0502020204030204" pitchFamily="34" charset="0"/>
                <a:ea typeface="Calibri" panose="020F0502020204030204" pitchFamily="34" charset="0"/>
                <a:cs typeface="Times New Roman" panose="02020603050405020304" pitchFamily="18" charset="0"/>
              </a:rPr>
              <a:t>Trend Reversal of Mercury Concentrations in </a:t>
            </a:r>
            <a:r>
              <a:rPr lang="en-US" sz="1400" i="1" dirty="0" err="1">
                <a:latin typeface="Calibri" panose="020F0502020204030204" pitchFamily="34" charset="0"/>
                <a:ea typeface="Calibri" panose="020F0502020204030204" pitchFamily="34" charset="0"/>
                <a:cs typeface="Times New Roman" panose="02020603050405020304" pitchFamily="18" charset="0"/>
              </a:rPr>
              <a:t>Piscivorous</a:t>
            </a:r>
            <a:r>
              <a:rPr lang="en-US" sz="1400" i="1" dirty="0">
                <a:latin typeface="Calibri" panose="020F0502020204030204" pitchFamily="34" charset="0"/>
                <a:ea typeface="Calibri" panose="020F0502020204030204" pitchFamily="34" charset="0"/>
                <a:cs typeface="Times New Roman" panose="02020603050405020304" pitchFamily="18" charset="0"/>
              </a:rPr>
              <a:t> Fish from Minnesota Lakes</a:t>
            </a:r>
            <a:r>
              <a:rPr lang="en-US" sz="1400" dirty="0">
                <a:latin typeface="Calibri" panose="020F0502020204030204" pitchFamily="34" charset="0"/>
                <a:ea typeface="Calibri" panose="020F0502020204030204" pitchFamily="34" charset="0"/>
                <a:cs typeface="Times New Roman" panose="02020603050405020304" pitchFamily="18" charset="0"/>
              </a:rPr>
              <a:t>. 1982#2006. Environ. Sci. Technol., 43 (6), 1750-1755. </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Morel FMM, </a:t>
            </a:r>
            <a:r>
              <a:rPr lang="en-US" sz="1400" dirty="0" err="1">
                <a:latin typeface="Calibri" panose="020F0502020204030204" pitchFamily="34" charset="0"/>
                <a:ea typeface="Calibri" panose="020F0502020204030204" pitchFamily="34" charset="0"/>
                <a:cs typeface="Times New Roman" panose="02020603050405020304" pitchFamily="18" charset="0"/>
              </a:rPr>
              <a:t>Kraepiel</a:t>
            </a:r>
            <a:r>
              <a:rPr lang="en-US" sz="1400" dirty="0">
                <a:latin typeface="Calibri" panose="020F0502020204030204" pitchFamily="34" charset="0"/>
                <a:ea typeface="Calibri" panose="020F0502020204030204" pitchFamily="34" charset="0"/>
                <a:cs typeface="Times New Roman" panose="02020603050405020304" pitchFamily="18" charset="0"/>
              </a:rPr>
              <a:t> AML, and </a:t>
            </a:r>
            <a:r>
              <a:rPr lang="en-US" sz="1400" dirty="0" err="1">
                <a:latin typeface="Calibri" panose="020F0502020204030204" pitchFamily="34" charset="0"/>
                <a:ea typeface="Calibri" panose="020F0502020204030204" pitchFamily="34" charset="0"/>
                <a:cs typeface="Times New Roman" panose="02020603050405020304" pitchFamily="18" charset="0"/>
              </a:rPr>
              <a:t>Amyot</a:t>
            </a:r>
            <a:r>
              <a:rPr lang="en-US" sz="1400" dirty="0">
                <a:latin typeface="Calibri" panose="020F0502020204030204" pitchFamily="34" charset="0"/>
                <a:ea typeface="Calibri" panose="020F0502020204030204" pitchFamily="34" charset="0"/>
                <a:cs typeface="Times New Roman" panose="02020603050405020304" pitchFamily="18" charset="0"/>
              </a:rPr>
              <a:t> M. 1998. </a:t>
            </a:r>
            <a:r>
              <a:rPr lang="en-US" sz="1400" i="1" dirty="0">
                <a:latin typeface="Calibri" panose="020F0502020204030204" pitchFamily="34" charset="0"/>
                <a:ea typeface="Calibri" panose="020F0502020204030204" pitchFamily="34" charset="0"/>
                <a:cs typeface="Times New Roman" panose="02020603050405020304" pitchFamily="18" charset="0"/>
              </a:rPr>
              <a:t>The chemical cycle and bioaccumulation of mercury</a:t>
            </a:r>
            <a:r>
              <a:rPr lang="en-US" sz="1400" dirty="0">
                <a:latin typeface="Calibri" panose="020F0502020204030204" pitchFamily="34" charset="0"/>
                <a:ea typeface="Calibri" panose="020F0502020204030204" pitchFamily="34" charset="0"/>
                <a:cs typeface="Times New Roman" panose="02020603050405020304" pitchFamily="18" charset="0"/>
              </a:rPr>
              <a:t>. Annual Review of Ecology and Systematics, 29, 543-566.</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National Aeronautics and Space Administration (NASA). 2005. </a:t>
            </a:r>
            <a:r>
              <a:rPr lang="en-US" sz="1400" i="1" dirty="0">
                <a:latin typeface="Calibri" panose="020F0502020204030204" pitchFamily="34" charset="0"/>
                <a:ea typeface="Calibri" panose="020F0502020204030204" pitchFamily="34" charset="0"/>
                <a:cs typeface="Times New Roman" panose="02020603050405020304" pitchFamily="18" charset="0"/>
              </a:rPr>
              <a:t>What’s the Difference Between Weather and Climate?</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https://www.nasa.gov/mission_pages/noaa-n/climate/climate_weather.html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National Aeronautics and Space Administration (NASA). 2016. </a:t>
            </a:r>
            <a:r>
              <a:rPr lang="en-US" sz="1400" i="1" dirty="0">
                <a:latin typeface="Calibri" panose="020F0502020204030204" pitchFamily="34" charset="0"/>
                <a:ea typeface="Calibri" panose="020F0502020204030204" pitchFamily="34" charset="0"/>
                <a:cs typeface="Times New Roman" panose="02020603050405020304" pitchFamily="18" charset="0"/>
              </a:rPr>
              <a:t>Global Climate Change: Vital Signs of the Planet.</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a:t>
            </a:r>
            <a:r>
              <a:rPr lang="en-US" sz="14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climate.nasa.gov/causes</a:t>
            </a:r>
            <a:endParaRPr lang="en-US" sz="14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National Drought Mitigation Center (NDMC). 2016. </a:t>
            </a:r>
            <a:r>
              <a:rPr lang="en-US" sz="1400" i="1" dirty="0">
                <a:latin typeface="Calibri" panose="020F0502020204030204" pitchFamily="34" charset="0"/>
                <a:ea typeface="Calibri" panose="020F0502020204030204" pitchFamily="34" charset="0"/>
                <a:cs typeface="Times New Roman" panose="02020603050405020304" pitchFamily="18" charset="0"/>
              </a:rPr>
              <a:t>Drought Monitor</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http://droughtmonitor.unl.edu/Home.aspx</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rade Gothic LT Std"/>
              </a:rPr>
              <a:t>National Oceanic and Atmospheric Administration (NOAA). 2017a. National Centers for Environmental Information, Climate at a Glance: U.S. Time Series, </a:t>
            </a:r>
            <a:r>
              <a:rPr lang="en-US" sz="1400" i="1" dirty="0">
                <a:latin typeface="Calibri" panose="020F0502020204030204" pitchFamily="34" charset="0"/>
                <a:ea typeface="Calibri" panose="020F0502020204030204" pitchFamily="34" charset="0"/>
                <a:cs typeface="Trade Gothic LT Std"/>
              </a:rPr>
              <a:t>Average Temperature</a:t>
            </a:r>
            <a:r>
              <a:rPr lang="en-US" sz="1400" dirty="0">
                <a:latin typeface="Calibri" panose="020F0502020204030204" pitchFamily="34" charset="0"/>
                <a:ea typeface="Calibri" panose="020F0502020204030204" pitchFamily="34" charset="0"/>
                <a:cs typeface="Trade Gothic LT Std"/>
              </a:rPr>
              <a:t>, February 2017. Available online: </a:t>
            </a:r>
            <a:r>
              <a:rPr lang="en-US" sz="1400" u="sng" dirty="0">
                <a:solidFill>
                  <a:srgbClr val="0563C1"/>
                </a:solidFill>
                <a:latin typeface="Calibri" panose="020F0502020204030204" pitchFamily="34" charset="0"/>
                <a:ea typeface="Calibri" panose="020F0502020204030204" pitchFamily="34" charset="0"/>
                <a:cs typeface="Trade Gothic LT Std"/>
                <a:hlinkClick r:id="rId7"/>
              </a:rPr>
              <a:t>http://www.ncdc.noaa.gov/cag/</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rade Gothic LT Std"/>
              </a:rPr>
              <a:t>National Oceanic and Atmospheric Administration (NOAA). 2017b. National Centers for Environmental Information, Climate at a Glance: U.S. Time Series, </a:t>
            </a:r>
            <a:r>
              <a:rPr lang="en-US" sz="1400" i="1" dirty="0">
                <a:latin typeface="Calibri" panose="020F0502020204030204" pitchFamily="34" charset="0"/>
                <a:ea typeface="Calibri" panose="020F0502020204030204" pitchFamily="34" charset="0"/>
                <a:cs typeface="Trade Gothic LT Std"/>
              </a:rPr>
              <a:t>Precipitation</a:t>
            </a:r>
            <a:r>
              <a:rPr lang="en-US" sz="1400" dirty="0">
                <a:latin typeface="Calibri" panose="020F0502020204030204" pitchFamily="34" charset="0"/>
                <a:ea typeface="Calibri" panose="020F0502020204030204" pitchFamily="34" charset="0"/>
                <a:cs typeface="Trade Gothic LT Std"/>
              </a:rPr>
              <a:t>, February 2017. Available online: </a:t>
            </a:r>
            <a:r>
              <a:rPr lang="en-US" sz="1400" u="sng" dirty="0">
                <a:solidFill>
                  <a:srgbClr val="0563C1"/>
                </a:solidFill>
                <a:latin typeface="Calibri" panose="020F0502020204030204" pitchFamily="34" charset="0"/>
                <a:ea typeface="Calibri" panose="020F0502020204030204" pitchFamily="34" charset="0"/>
                <a:cs typeface="Trade Gothic LT Std"/>
                <a:hlinkClick r:id="rId7"/>
              </a:rPr>
              <a:t>http://www.ncdc.noaa.gov/cag/</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National Weather Service (NWS). 2011. </a:t>
            </a:r>
            <a:r>
              <a:rPr lang="en-US" sz="1400" i="1" dirty="0">
                <a:latin typeface="Calibri" panose="020F0502020204030204" pitchFamily="34" charset="0"/>
                <a:ea typeface="Calibri" panose="020F0502020204030204" pitchFamily="34" charset="0"/>
                <a:cs typeface="Times New Roman" panose="02020603050405020304" pitchFamily="18" charset="0"/>
              </a:rPr>
              <a:t>Practice HEAT SAFETY Wherever You Are</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http://www.nws.noaa.gov/os/heat/index.shtml</a:t>
            </a: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Seeley M. 2012. </a:t>
            </a:r>
            <a:r>
              <a:rPr lang="en-US" sz="1400" i="1" dirty="0">
                <a:latin typeface="Calibri" panose="020F0502020204030204" pitchFamily="34" charset="0"/>
                <a:ea typeface="Calibri" panose="020F0502020204030204" pitchFamily="34" charset="0"/>
                <a:cs typeface="Times New Roman" panose="02020603050405020304" pitchFamily="18" charset="0"/>
              </a:rPr>
              <a:t>Climate Trends and Climate Change in Minnesota: A Review</a:t>
            </a:r>
            <a:r>
              <a:rPr lang="en-US" sz="1400" dirty="0">
                <a:latin typeface="Calibri" panose="020F0502020204030204" pitchFamily="34" charset="0"/>
                <a:ea typeface="Calibri" panose="020F0502020204030204" pitchFamily="34" charset="0"/>
                <a:cs typeface="Times New Roman" panose="02020603050405020304" pitchFamily="18" charset="0"/>
              </a:rPr>
              <a:t>. Minnesota State Climatology Office.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http://climate.umn.edu/seeley/ASABE_2012.pdf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14"/>
          <p:cNvSpPr>
            <a:spLocks noGrp="1"/>
          </p:cNvSpPr>
          <p:nvPr>
            <p:ph type="title"/>
          </p:nvPr>
        </p:nvSpPr>
        <p:spPr>
          <a:xfrm>
            <a:off x="838200" y="152400"/>
            <a:ext cx="10515600" cy="914400"/>
          </a:xfrm>
        </p:spPr>
        <p:txBody>
          <a:bodyPr/>
          <a:lstStyle/>
          <a:p>
            <a:pPr algn="l"/>
            <a:r>
              <a:rPr lang="en-US" dirty="0" smtClean="0"/>
              <a:t>REFERENCES: 5 of </a:t>
            </a:r>
            <a:r>
              <a:rPr lang="en-US" dirty="0"/>
              <a:t>7</a:t>
            </a:r>
          </a:p>
        </p:txBody>
      </p:sp>
    </p:spTree>
    <p:extLst>
      <p:ext uri="{BB962C8B-B14F-4D97-AF65-F5344CB8AC3E}">
        <p14:creationId xmlns:p14="http://schemas.microsoft.com/office/powerpoint/2010/main" val="39697835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66</a:t>
            </a:fld>
            <a:endParaRPr lang="en-US" dirty="0"/>
          </a:p>
        </p:txBody>
      </p:sp>
      <p:sp>
        <p:nvSpPr>
          <p:cNvPr id="2" name="Rectangle 1"/>
          <p:cNvSpPr/>
          <p:nvPr/>
        </p:nvSpPr>
        <p:spPr>
          <a:xfrm>
            <a:off x="838200" y="1833755"/>
            <a:ext cx="10515600" cy="397031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400" dirty="0" smtClean="0">
                <a:latin typeface="Calibri" panose="020F0502020204030204" pitchFamily="34" charset="0"/>
                <a:ea typeface="Calibri" panose="020F0502020204030204" pitchFamily="34" charset="0"/>
                <a:cs typeface="Times New Roman" panose="02020603050405020304" pitchFamily="18" charset="0"/>
              </a:rPr>
              <a:t>Solomon </a:t>
            </a:r>
            <a:r>
              <a:rPr lang="en-US" sz="1400" dirty="0">
                <a:latin typeface="Calibri" panose="020F0502020204030204" pitchFamily="34" charset="0"/>
                <a:ea typeface="Calibri" panose="020F0502020204030204" pitchFamily="34" charset="0"/>
                <a:cs typeface="Times New Roman" panose="02020603050405020304" pitchFamily="18" charset="0"/>
              </a:rPr>
              <a:t>S, Qin D, Manning M, Alley RB, Berntsen T, </a:t>
            </a:r>
            <a:r>
              <a:rPr lang="en-US" sz="1400" dirty="0" err="1">
                <a:latin typeface="Calibri" panose="020F0502020204030204" pitchFamily="34" charset="0"/>
                <a:ea typeface="Calibri" panose="020F0502020204030204" pitchFamily="34" charset="0"/>
                <a:cs typeface="Times New Roman" panose="02020603050405020304" pitchFamily="18" charset="0"/>
              </a:rPr>
              <a:t>Bindoff</a:t>
            </a:r>
            <a:r>
              <a:rPr lang="en-US" sz="1400" dirty="0">
                <a:latin typeface="Calibri" panose="020F0502020204030204" pitchFamily="34" charset="0"/>
                <a:ea typeface="Calibri" panose="020F0502020204030204" pitchFamily="34" charset="0"/>
                <a:cs typeface="Times New Roman" panose="02020603050405020304" pitchFamily="18" charset="0"/>
              </a:rPr>
              <a:t> NL, Chen Z, </a:t>
            </a:r>
            <a:r>
              <a:rPr lang="en-US" sz="1400" dirty="0" err="1">
                <a:latin typeface="Calibri" panose="020F0502020204030204" pitchFamily="34" charset="0"/>
                <a:ea typeface="Calibri" panose="020F0502020204030204" pitchFamily="34" charset="0"/>
                <a:cs typeface="Times New Roman" panose="02020603050405020304" pitchFamily="18" charset="0"/>
              </a:rPr>
              <a:t>Chidthaisong</a:t>
            </a:r>
            <a:r>
              <a:rPr lang="en-US" sz="1400" dirty="0">
                <a:latin typeface="Calibri" panose="020F0502020204030204" pitchFamily="34" charset="0"/>
                <a:ea typeface="Calibri" panose="020F0502020204030204" pitchFamily="34" charset="0"/>
                <a:cs typeface="Times New Roman" panose="02020603050405020304" pitchFamily="18" charset="0"/>
              </a:rPr>
              <a:t> A, Gregory JM, </a:t>
            </a:r>
            <a:r>
              <a:rPr lang="en-US" sz="1400" dirty="0" err="1">
                <a:latin typeface="Calibri" panose="020F0502020204030204" pitchFamily="34" charset="0"/>
                <a:ea typeface="Calibri" panose="020F0502020204030204" pitchFamily="34" charset="0"/>
                <a:cs typeface="Times New Roman" panose="02020603050405020304" pitchFamily="18" charset="0"/>
              </a:rPr>
              <a:t>Hegerl</a:t>
            </a:r>
            <a:r>
              <a:rPr lang="en-US" sz="1400" dirty="0">
                <a:latin typeface="Calibri" panose="020F0502020204030204" pitchFamily="34" charset="0"/>
                <a:ea typeface="Calibri" panose="020F0502020204030204" pitchFamily="34" charset="0"/>
                <a:cs typeface="Times New Roman" panose="02020603050405020304" pitchFamily="18" charset="0"/>
              </a:rPr>
              <a:t> GC, </a:t>
            </a:r>
            <a:r>
              <a:rPr lang="en-US" sz="1400" dirty="0" err="1">
                <a:latin typeface="Calibri" panose="020F0502020204030204" pitchFamily="34" charset="0"/>
                <a:ea typeface="Calibri" panose="020F0502020204030204" pitchFamily="34" charset="0"/>
                <a:cs typeface="Times New Roman" panose="02020603050405020304" pitchFamily="18" charset="0"/>
              </a:rPr>
              <a:t>Heimann</a:t>
            </a:r>
            <a:r>
              <a:rPr lang="en-US" sz="1400" dirty="0">
                <a:latin typeface="Calibri" panose="020F0502020204030204" pitchFamily="34" charset="0"/>
                <a:ea typeface="Calibri" panose="020F0502020204030204" pitchFamily="34" charset="0"/>
                <a:cs typeface="Times New Roman" panose="02020603050405020304" pitchFamily="18" charset="0"/>
              </a:rPr>
              <a:t> M, </a:t>
            </a:r>
            <a:r>
              <a:rPr lang="en-US" sz="1400" dirty="0" err="1">
                <a:latin typeface="Calibri" panose="020F0502020204030204" pitchFamily="34" charset="0"/>
                <a:ea typeface="Calibri" panose="020F0502020204030204" pitchFamily="34" charset="0"/>
                <a:cs typeface="Times New Roman" panose="02020603050405020304" pitchFamily="18" charset="0"/>
              </a:rPr>
              <a:t>Hewitson</a:t>
            </a:r>
            <a:r>
              <a:rPr lang="en-US" sz="1400" dirty="0">
                <a:latin typeface="Calibri" panose="020F0502020204030204" pitchFamily="34" charset="0"/>
                <a:ea typeface="Calibri" panose="020F0502020204030204" pitchFamily="34" charset="0"/>
                <a:cs typeface="Times New Roman" panose="02020603050405020304" pitchFamily="18" charset="0"/>
              </a:rPr>
              <a:t> B, Hoskins BJ, </a:t>
            </a:r>
            <a:r>
              <a:rPr lang="en-US" sz="1400" dirty="0" err="1">
                <a:latin typeface="Calibri" panose="020F0502020204030204" pitchFamily="34" charset="0"/>
                <a:ea typeface="Calibri" panose="020F0502020204030204" pitchFamily="34" charset="0"/>
                <a:cs typeface="Times New Roman" panose="02020603050405020304" pitchFamily="18" charset="0"/>
              </a:rPr>
              <a:t>Joos</a:t>
            </a:r>
            <a:r>
              <a:rPr lang="en-US" sz="1400" dirty="0">
                <a:latin typeface="Calibri" panose="020F0502020204030204" pitchFamily="34" charset="0"/>
                <a:ea typeface="Calibri" panose="020F0502020204030204" pitchFamily="34" charset="0"/>
                <a:cs typeface="Times New Roman" panose="02020603050405020304" pitchFamily="18" charset="0"/>
              </a:rPr>
              <a:t> F, </a:t>
            </a:r>
            <a:r>
              <a:rPr lang="en-US" sz="1400" dirty="0" err="1">
                <a:latin typeface="Calibri" panose="020F0502020204030204" pitchFamily="34" charset="0"/>
                <a:ea typeface="Calibri" panose="020F0502020204030204" pitchFamily="34" charset="0"/>
                <a:cs typeface="Times New Roman" panose="02020603050405020304" pitchFamily="18" charset="0"/>
              </a:rPr>
              <a:t>Jouzel</a:t>
            </a:r>
            <a:r>
              <a:rPr lang="en-US" sz="1400" dirty="0">
                <a:latin typeface="Calibri" panose="020F0502020204030204" pitchFamily="34" charset="0"/>
                <a:ea typeface="Calibri" panose="020F0502020204030204" pitchFamily="34" charset="0"/>
                <a:cs typeface="Times New Roman" panose="02020603050405020304" pitchFamily="18" charset="0"/>
              </a:rPr>
              <a:t> J, </a:t>
            </a:r>
            <a:r>
              <a:rPr lang="en-US" sz="1400" dirty="0" err="1">
                <a:latin typeface="Calibri" panose="020F0502020204030204" pitchFamily="34" charset="0"/>
                <a:ea typeface="Calibri" panose="020F0502020204030204" pitchFamily="34" charset="0"/>
                <a:cs typeface="Times New Roman" panose="02020603050405020304" pitchFamily="18" charset="0"/>
              </a:rPr>
              <a:t>Kattsov</a:t>
            </a:r>
            <a:r>
              <a:rPr lang="en-US" sz="1400" dirty="0">
                <a:latin typeface="Calibri" panose="020F0502020204030204" pitchFamily="34" charset="0"/>
                <a:ea typeface="Calibri" panose="020F0502020204030204" pitchFamily="34" charset="0"/>
                <a:cs typeface="Times New Roman" panose="02020603050405020304" pitchFamily="18" charset="0"/>
              </a:rPr>
              <a:t> V, </a:t>
            </a:r>
            <a:r>
              <a:rPr lang="en-US" sz="1400" dirty="0" err="1">
                <a:latin typeface="Calibri" panose="020F0502020204030204" pitchFamily="34" charset="0"/>
                <a:ea typeface="Calibri" panose="020F0502020204030204" pitchFamily="34" charset="0"/>
                <a:cs typeface="Times New Roman" panose="02020603050405020304" pitchFamily="18" charset="0"/>
              </a:rPr>
              <a:t>Lohmann</a:t>
            </a:r>
            <a:r>
              <a:rPr lang="en-US" sz="1400" dirty="0">
                <a:latin typeface="Calibri" panose="020F0502020204030204" pitchFamily="34" charset="0"/>
                <a:ea typeface="Calibri" panose="020F0502020204030204" pitchFamily="34" charset="0"/>
                <a:cs typeface="Times New Roman" panose="02020603050405020304" pitchFamily="18" charset="0"/>
              </a:rPr>
              <a:t> U, </a:t>
            </a:r>
            <a:r>
              <a:rPr lang="en-US" sz="1400" dirty="0" err="1">
                <a:latin typeface="Calibri" panose="020F0502020204030204" pitchFamily="34" charset="0"/>
                <a:ea typeface="Calibri" panose="020F0502020204030204" pitchFamily="34" charset="0"/>
                <a:cs typeface="Times New Roman" panose="02020603050405020304" pitchFamily="18" charset="0"/>
              </a:rPr>
              <a:t>Matsuno</a:t>
            </a:r>
            <a:r>
              <a:rPr lang="en-US" sz="1400" dirty="0">
                <a:latin typeface="Calibri" panose="020F0502020204030204" pitchFamily="34" charset="0"/>
                <a:ea typeface="Calibri" panose="020F0502020204030204" pitchFamily="34" charset="0"/>
                <a:cs typeface="Times New Roman" panose="02020603050405020304" pitchFamily="18" charset="0"/>
              </a:rPr>
              <a:t> T, Molina M, Nicholls N, </a:t>
            </a:r>
            <a:r>
              <a:rPr lang="en-US" sz="1400" dirty="0" err="1">
                <a:latin typeface="Calibri" panose="020F0502020204030204" pitchFamily="34" charset="0"/>
                <a:ea typeface="Calibri" panose="020F0502020204030204" pitchFamily="34" charset="0"/>
                <a:cs typeface="Times New Roman" panose="02020603050405020304" pitchFamily="18" charset="0"/>
              </a:rPr>
              <a:t>Overpeck</a:t>
            </a:r>
            <a:r>
              <a:rPr lang="en-US" sz="1400" dirty="0">
                <a:latin typeface="Calibri" panose="020F0502020204030204" pitchFamily="34" charset="0"/>
                <a:ea typeface="Calibri" panose="020F0502020204030204" pitchFamily="34" charset="0"/>
                <a:cs typeface="Times New Roman" panose="02020603050405020304" pitchFamily="18" charset="0"/>
              </a:rPr>
              <a:t> J, Raga G, </a:t>
            </a:r>
            <a:r>
              <a:rPr lang="en-US" sz="1400" dirty="0" err="1">
                <a:latin typeface="Calibri" panose="020F0502020204030204" pitchFamily="34" charset="0"/>
                <a:ea typeface="Calibri" panose="020F0502020204030204" pitchFamily="34" charset="0"/>
                <a:cs typeface="Times New Roman" panose="02020603050405020304" pitchFamily="18" charset="0"/>
              </a:rPr>
              <a:t>Ramaswamy</a:t>
            </a:r>
            <a:r>
              <a:rPr lang="en-US" sz="1400" dirty="0">
                <a:latin typeface="Calibri" panose="020F0502020204030204" pitchFamily="34" charset="0"/>
                <a:ea typeface="Calibri" panose="020F0502020204030204" pitchFamily="34" charset="0"/>
                <a:cs typeface="Times New Roman" panose="02020603050405020304" pitchFamily="18" charset="0"/>
              </a:rPr>
              <a:t> V, Ren J, </a:t>
            </a:r>
            <a:r>
              <a:rPr lang="en-US" sz="1400" dirty="0" err="1">
                <a:latin typeface="Calibri" panose="020F0502020204030204" pitchFamily="34" charset="0"/>
                <a:ea typeface="Calibri" panose="020F0502020204030204" pitchFamily="34" charset="0"/>
                <a:cs typeface="Times New Roman" panose="02020603050405020304" pitchFamily="18" charset="0"/>
              </a:rPr>
              <a:t>Rusticucci</a:t>
            </a:r>
            <a:r>
              <a:rPr lang="en-US" sz="1400" dirty="0">
                <a:latin typeface="Calibri" panose="020F0502020204030204" pitchFamily="34" charset="0"/>
                <a:ea typeface="Calibri" panose="020F0502020204030204" pitchFamily="34" charset="0"/>
                <a:cs typeface="Times New Roman" panose="02020603050405020304" pitchFamily="18" charset="0"/>
              </a:rPr>
              <a:t> M, Somerville R, Stocker TF, </a:t>
            </a:r>
            <a:r>
              <a:rPr lang="en-US" sz="1400" dirty="0" err="1">
                <a:latin typeface="Calibri" panose="020F0502020204030204" pitchFamily="34" charset="0"/>
                <a:ea typeface="Calibri" panose="020F0502020204030204" pitchFamily="34" charset="0"/>
                <a:cs typeface="Times New Roman" panose="02020603050405020304" pitchFamily="18" charset="0"/>
              </a:rPr>
              <a:t>Whetton</a:t>
            </a:r>
            <a:r>
              <a:rPr lang="en-US" sz="1400" dirty="0">
                <a:latin typeface="Calibri" panose="020F0502020204030204" pitchFamily="34" charset="0"/>
                <a:ea typeface="Calibri" panose="020F0502020204030204" pitchFamily="34" charset="0"/>
                <a:cs typeface="Times New Roman" panose="02020603050405020304" pitchFamily="18" charset="0"/>
              </a:rPr>
              <a:t> P, Wood RA and </a:t>
            </a:r>
            <a:r>
              <a:rPr lang="en-US" sz="1400" dirty="0" err="1">
                <a:latin typeface="Calibri" panose="020F0502020204030204" pitchFamily="34" charset="0"/>
                <a:ea typeface="Calibri" panose="020F0502020204030204" pitchFamily="34" charset="0"/>
                <a:cs typeface="Times New Roman" panose="02020603050405020304" pitchFamily="18" charset="0"/>
              </a:rPr>
              <a:t>Wratt</a:t>
            </a:r>
            <a:r>
              <a:rPr lang="en-US" sz="1400" dirty="0">
                <a:latin typeface="Calibri" panose="020F0502020204030204" pitchFamily="34" charset="0"/>
                <a:ea typeface="Calibri" panose="020F0502020204030204" pitchFamily="34" charset="0"/>
                <a:cs typeface="Times New Roman" panose="02020603050405020304" pitchFamily="18" charset="0"/>
              </a:rPr>
              <a:t> D. 2007. Technical Summary. In: </a:t>
            </a:r>
            <a:r>
              <a:rPr lang="en-US" sz="1400" i="1" dirty="0">
                <a:latin typeface="Calibri" panose="020F0502020204030204" pitchFamily="34" charset="0"/>
                <a:ea typeface="Calibri" panose="020F0502020204030204" pitchFamily="34" charset="0"/>
                <a:cs typeface="Times New Roman" panose="02020603050405020304" pitchFamily="18" charset="0"/>
              </a:rPr>
              <a:t>Climate Change 2007: The Physical Science Basis. Contribution of Working Group I to the Fourth Assessment Report of the Intergovernmental Panel on Climate Change </a:t>
            </a:r>
            <a:r>
              <a:rPr lang="en-US" sz="1400" dirty="0">
                <a:latin typeface="Calibri" panose="020F0502020204030204" pitchFamily="34" charset="0"/>
                <a:ea typeface="Calibri" panose="020F0502020204030204" pitchFamily="34" charset="0"/>
                <a:cs typeface="Times New Roman" panose="02020603050405020304" pitchFamily="18" charset="0"/>
              </a:rPr>
              <a:t>[Solomon S, Qin D, Manning M, Chen Z, Marquis M, </a:t>
            </a:r>
            <a:r>
              <a:rPr lang="en-US" sz="1400" dirty="0" err="1">
                <a:latin typeface="Calibri" panose="020F0502020204030204" pitchFamily="34" charset="0"/>
                <a:ea typeface="Calibri" panose="020F0502020204030204" pitchFamily="34" charset="0"/>
                <a:cs typeface="Times New Roman" panose="02020603050405020304" pitchFamily="18" charset="0"/>
              </a:rPr>
              <a:t>Averyt</a:t>
            </a:r>
            <a:r>
              <a:rPr lang="en-US" sz="1400" dirty="0">
                <a:latin typeface="Calibri" panose="020F0502020204030204" pitchFamily="34" charset="0"/>
                <a:ea typeface="Calibri" panose="020F0502020204030204" pitchFamily="34" charset="0"/>
                <a:cs typeface="Times New Roman" panose="02020603050405020304" pitchFamily="18" charset="0"/>
              </a:rPr>
              <a:t> KB, </a:t>
            </a:r>
            <a:r>
              <a:rPr lang="en-US" sz="1400" dirty="0" err="1">
                <a:latin typeface="Calibri" panose="020F0502020204030204" pitchFamily="34" charset="0"/>
                <a:ea typeface="Calibri" panose="020F0502020204030204" pitchFamily="34" charset="0"/>
                <a:cs typeface="Times New Roman" panose="02020603050405020304" pitchFamily="18" charset="0"/>
              </a:rPr>
              <a:t>Tignor</a:t>
            </a:r>
            <a:r>
              <a:rPr lang="en-US" sz="1400" dirty="0">
                <a:latin typeface="Calibri" panose="020F0502020204030204" pitchFamily="34" charset="0"/>
                <a:ea typeface="Calibri" panose="020F0502020204030204" pitchFamily="34" charset="0"/>
                <a:cs typeface="Times New Roman" panose="02020603050405020304" pitchFamily="18" charset="0"/>
              </a:rPr>
              <a:t> M and Miller HL (eds.)]. Cambridge University Press, Cambridge, United Kingdom and New York, NY, USA</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Spatial Hazard Events and Losses Database for the United States (SHELDUS). 2012. Data downloaded April 2012.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http://hvri.geog.sc.edu/SHELDUS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Trenberth, K.E. 2011. </a:t>
            </a:r>
            <a:r>
              <a:rPr lang="en-US" sz="1400" i="1" dirty="0">
                <a:latin typeface="Calibri" panose="020F0502020204030204" pitchFamily="34" charset="0"/>
                <a:ea typeface="Calibri" panose="020F0502020204030204" pitchFamily="34" charset="0"/>
                <a:cs typeface="Times New Roman" panose="02020603050405020304" pitchFamily="18" charset="0"/>
              </a:rPr>
              <a:t>Changes in precipitation with climate change</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http://www.int-res.com/articles/cr_oa/c047p123.pdf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rade Gothic LT Std"/>
              </a:rPr>
              <a:t>United States Department of Agriculture (USDA) Agricultural Research Service. 2012. </a:t>
            </a:r>
            <a:r>
              <a:rPr lang="en-US" sz="1400" i="1" dirty="0">
                <a:latin typeface="Calibri" panose="020F0502020204030204" pitchFamily="34" charset="0"/>
                <a:ea typeface="Calibri" panose="020F0502020204030204" pitchFamily="34" charset="0"/>
                <a:cs typeface="Trade Gothic LT Std"/>
              </a:rPr>
              <a:t>USDA Plant Hardiness Zone Map</a:t>
            </a:r>
            <a:r>
              <a:rPr lang="en-US" sz="1400" dirty="0">
                <a:latin typeface="Calibri" panose="020F0502020204030204" pitchFamily="34" charset="0"/>
                <a:ea typeface="Calibri" panose="020F0502020204030204" pitchFamily="34" charset="0"/>
                <a:cs typeface="Trade Gothic LT Std"/>
              </a:rPr>
              <a:t>. </a:t>
            </a:r>
            <a:r>
              <a:rPr lang="en-US" sz="1400" dirty="0">
                <a:latin typeface="Calibri" panose="020F0502020204030204" pitchFamily="34" charset="0"/>
                <a:ea typeface="Calibri" panose="020F0502020204030204" pitchFamily="34" charset="0"/>
                <a:cs typeface="Times New Roman" panose="02020603050405020304" pitchFamily="18" charset="0"/>
              </a:rPr>
              <a:t>Available online: </a:t>
            </a:r>
            <a:r>
              <a:rPr lang="en-US" sz="1400" u="sng" dirty="0">
                <a:solidFill>
                  <a:srgbClr val="0563C1"/>
                </a:solidFill>
                <a:latin typeface="Calibri" panose="020F0502020204030204" pitchFamily="34" charset="0"/>
                <a:ea typeface="Calibri" panose="020F0502020204030204" pitchFamily="34" charset="0"/>
                <a:cs typeface="Trade Gothic LT Std"/>
                <a:hlinkClick r:id="rId5"/>
              </a:rPr>
              <a:t>http://planthardiness.ars.usda.gov</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United States Environmental Protection Agency (U.S. EPA). 2011. </a:t>
            </a:r>
            <a:r>
              <a:rPr lang="en-US" sz="1400" i="1" dirty="0">
                <a:latin typeface="Calibri" panose="020F0502020204030204" pitchFamily="34" charset="0"/>
                <a:ea typeface="Calibri" panose="020F0502020204030204" pitchFamily="34" charset="0"/>
                <a:cs typeface="Times New Roman" panose="02020603050405020304" pitchFamily="18" charset="0"/>
              </a:rPr>
              <a:t>Agriculture and Food Supply</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http://epa.gov/climatechange/effects/agriculture.html</a:t>
            </a:r>
            <a:r>
              <a:rPr lang="en-US" sz="14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United States Environmental Protection Agency (U.S. EPA). 2016a. </a:t>
            </a:r>
            <a:r>
              <a:rPr lang="en-US" sz="1400" i="1" dirty="0">
                <a:latin typeface="Calibri" panose="020F0502020204030204" pitchFamily="34" charset="0"/>
                <a:ea typeface="Calibri" panose="020F0502020204030204" pitchFamily="34" charset="0"/>
                <a:cs typeface="Times New Roman" panose="02020603050405020304" pitchFamily="18" charset="0"/>
              </a:rPr>
              <a:t>Climate Change: Basic Information</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https://www3.epa.gov/climatechange/basics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United States Environmental Protection Agency (U.S. EPA). 2016b. </a:t>
            </a:r>
            <a:r>
              <a:rPr lang="en-US" sz="1400" i="1" dirty="0">
                <a:latin typeface="Calibri" panose="020F0502020204030204" pitchFamily="34" charset="0"/>
                <a:ea typeface="Calibri" panose="020F0502020204030204" pitchFamily="34" charset="0"/>
                <a:cs typeface="Times New Roman" panose="02020603050405020304" pitchFamily="18" charset="0"/>
              </a:rPr>
              <a:t>Climate Change Indicators: Snowfall</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https://www3.epa.gov/climatechange/science/indicators/snow-ice/snowfall.html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14"/>
          <p:cNvSpPr>
            <a:spLocks noGrp="1"/>
          </p:cNvSpPr>
          <p:nvPr>
            <p:ph type="title"/>
          </p:nvPr>
        </p:nvSpPr>
        <p:spPr>
          <a:xfrm>
            <a:off x="838200" y="152400"/>
            <a:ext cx="10515600" cy="914400"/>
          </a:xfrm>
        </p:spPr>
        <p:txBody>
          <a:bodyPr/>
          <a:lstStyle/>
          <a:p>
            <a:pPr algn="l"/>
            <a:r>
              <a:rPr lang="en-US" dirty="0" smtClean="0"/>
              <a:t>REFERENCES: 6 of </a:t>
            </a:r>
            <a:r>
              <a:rPr lang="en-US" dirty="0"/>
              <a:t>7</a:t>
            </a:r>
          </a:p>
        </p:txBody>
      </p:sp>
    </p:spTree>
    <p:extLst>
      <p:ext uri="{BB962C8B-B14F-4D97-AF65-F5344CB8AC3E}">
        <p14:creationId xmlns:p14="http://schemas.microsoft.com/office/powerpoint/2010/main" val="19931173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67</a:t>
            </a:fld>
            <a:endParaRPr lang="en-US" dirty="0"/>
          </a:p>
        </p:txBody>
      </p:sp>
      <p:sp>
        <p:nvSpPr>
          <p:cNvPr id="2" name="Rectangle 1"/>
          <p:cNvSpPr/>
          <p:nvPr/>
        </p:nvSpPr>
        <p:spPr>
          <a:xfrm>
            <a:off x="838200" y="1690063"/>
            <a:ext cx="10515600" cy="397031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400" dirty="0" smtClean="0">
                <a:latin typeface="Calibri" panose="020F0502020204030204" pitchFamily="34" charset="0"/>
                <a:ea typeface="Calibri" panose="020F0502020204030204" pitchFamily="34" charset="0"/>
                <a:cs typeface="Times New Roman" panose="02020603050405020304" pitchFamily="18" charset="0"/>
              </a:rPr>
              <a:t>United </a:t>
            </a:r>
            <a:r>
              <a:rPr lang="en-US" sz="1400" dirty="0">
                <a:latin typeface="Calibri" panose="020F0502020204030204" pitchFamily="34" charset="0"/>
                <a:ea typeface="Calibri" panose="020F0502020204030204" pitchFamily="34" charset="0"/>
                <a:cs typeface="Times New Roman" panose="02020603050405020304" pitchFamily="18" charset="0"/>
              </a:rPr>
              <a:t>States Environmental Protection Agency (U.S. EPA). 2016c. </a:t>
            </a:r>
            <a:r>
              <a:rPr lang="en-US" sz="1400" i="1" dirty="0">
                <a:latin typeface="Calibri" panose="020F0502020204030204" pitchFamily="34" charset="0"/>
                <a:ea typeface="Calibri" panose="020F0502020204030204" pitchFamily="34" charset="0"/>
                <a:cs typeface="Times New Roman" panose="02020603050405020304" pitchFamily="18" charset="0"/>
              </a:rPr>
              <a:t>Great Lakes Water Levels and Temperatures</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https://www.epa.gov/climate-indicators/great-lakes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United States Environmental Protection Agency (U.S. EPA) 2016d. </a:t>
            </a:r>
            <a:r>
              <a:rPr lang="en-US" sz="1400" i="1" dirty="0">
                <a:latin typeface="Calibri" panose="020F0502020204030204" pitchFamily="34" charset="0"/>
                <a:ea typeface="Calibri" panose="020F0502020204030204" pitchFamily="34" charset="0"/>
                <a:cs typeface="Times New Roman" panose="02020603050405020304" pitchFamily="18" charset="0"/>
              </a:rPr>
              <a:t>Climate Change, What You Can Do: At Home</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www.epa.gov/climatechange/what-you-can-do-home</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United States Forest Service Incident Information System. 2011. </a:t>
            </a:r>
            <a:r>
              <a:rPr lang="en-US" sz="1400" i="1" dirty="0" err="1">
                <a:latin typeface="Calibri" panose="020F0502020204030204" pitchFamily="34" charset="0"/>
                <a:ea typeface="Calibri" panose="020F0502020204030204" pitchFamily="34" charset="0"/>
                <a:cs typeface="Times New Roman" panose="02020603050405020304" pitchFamily="18" charset="0"/>
              </a:rPr>
              <a:t>Pagami</a:t>
            </a:r>
            <a:r>
              <a:rPr lang="en-US" sz="1400" i="1" dirty="0">
                <a:latin typeface="Calibri" panose="020F0502020204030204" pitchFamily="34" charset="0"/>
                <a:ea typeface="Calibri" panose="020F0502020204030204" pitchFamily="34" charset="0"/>
                <a:cs typeface="Times New Roman" panose="02020603050405020304" pitchFamily="18" charset="0"/>
              </a:rPr>
              <a:t> Creek Fire</a:t>
            </a:r>
            <a:r>
              <a:rPr lang="en-US" sz="1400" dirty="0">
                <a:latin typeface="Calibri" panose="020F0502020204030204" pitchFamily="34" charset="0"/>
                <a:ea typeface="Calibri" panose="020F0502020204030204" pitchFamily="34" charset="0"/>
                <a:cs typeface="Times New Roman" panose="02020603050405020304" pitchFamily="18" charset="0"/>
              </a:rPr>
              <a:t>. Accessed 7/30/2012.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http://www.inciweb.org/incident/2534/</a:t>
            </a:r>
            <a:r>
              <a:rPr lang="en-US" sz="14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United States National Hazard Statistics. 2012. Accessed 7/30/2012.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a:t>
            </a:r>
            <a:r>
              <a:rPr lang="en-US" sz="14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www.nws.noaa.gov/om/hazstats.shtml</a:t>
            </a:r>
            <a:endParaRPr lang="en-US" sz="14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University of Minnesota, 2011. </a:t>
            </a:r>
            <a:r>
              <a:rPr lang="en-US" sz="1400" i="1" dirty="0">
                <a:latin typeface="Calibri" panose="020F0502020204030204" pitchFamily="34" charset="0"/>
                <a:ea typeface="Calibri" panose="020F0502020204030204" pitchFamily="34" charset="0"/>
                <a:cs typeface="Times New Roman" panose="02020603050405020304" pitchFamily="18" charset="0"/>
              </a:rPr>
              <a:t>Minnesota Water Sustainability Framework</a:t>
            </a:r>
            <a:r>
              <a:rPr lang="en-US" sz="1400" dirty="0">
                <a:latin typeface="Calibri" panose="020F0502020204030204" pitchFamily="34" charset="0"/>
                <a:ea typeface="Calibri" panose="020F0502020204030204" pitchFamily="34" charset="0"/>
                <a:cs typeface="Times New Roman" panose="02020603050405020304" pitchFamily="18" charset="0"/>
              </a:rPr>
              <a:t>. University of Minnesota Water Resources Center.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https://www.wrc.umn.edu/sites/wrc.umn.edu/files/mwsframeworkcompletefinal1_201.pdf</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What’s Your Impact. 2017.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http://whatsyourimpact.org/fight-climate-change/drive-less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Williamson CE, </a:t>
            </a:r>
            <a:r>
              <a:rPr lang="en-US" sz="1400" dirty="0" err="1">
                <a:latin typeface="Calibri" panose="020F0502020204030204" pitchFamily="34" charset="0"/>
                <a:ea typeface="Calibri" panose="020F0502020204030204" pitchFamily="34" charset="0"/>
                <a:cs typeface="Times New Roman" panose="02020603050405020304" pitchFamily="18" charset="0"/>
              </a:rPr>
              <a:t>Saros</a:t>
            </a:r>
            <a:r>
              <a:rPr lang="en-US" sz="1400" dirty="0">
                <a:latin typeface="Calibri" panose="020F0502020204030204" pitchFamily="34" charset="0"/>
                <a:ea typeface="Calibri" panose="020F0502020204030204" pitchFamily="34" charset="0"/>
                <a:cs typeface="Times New Roman" panose="02020603050405020304" pitchFamily="18" charset="0"/>
              </a:rPr>
              <a:t> JE, and Schindler DW. 2009: </a:t>
            </a:r>
            <a:r>
              <a:rPr lang="en-US" sz="1400" i="1" dirty="0">
                <a:latin typeface="Calibri" panose="020F0502020204030204" pitchFamily="34" charset="0"/>
                <a:ea typeface="Calibri" panose="020F0502020204030204" pitchFamily="34" charset="0"/>
                <a:cs typeface="Times New Roman" panose="02020603050405020304" pitchFamily="18" charset="0"/>
              </a:rPr>
              <a:t>Sentinels of change</a:t>
            </a:r>
            <a:r>
              <a:rPr lang="en-US" sz="1400" dirty="0">
                <a:latin typeface="Calibri" panose="020F0502020204030204" pitchFamily="34" charset="0"/>
                <a:ea typeface="Calibri" panose="020F0502020204030204" pitchFamily="34" charset="0"/>
                <a:cs typeface="Times New Roman" panose="02020603050405020304" pitchFamily="18" charset="0"/>
              </a:rPr>
              <a:t>. Science, 323(5916), 887-888.</a:t>
            </a: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World Health Organization (WHO). 2010. Climate change and health. Fact sheet N°266.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http://www.who.int/mediacentre/factsheets/fs266/en/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Xcel Energy. 2017. </a:t>
            </a:r>
            <a:r>
              <a:rPr lang="en-US" sz="1400" i="1" dirty="0">
                <a:latin typeface="Calibri" panose="020F0502020204030204" pitchFamily="34" charset="0"/>
                <a:ea typeface="Calibri" panose="020F0502020204030204" pitchFamily="34" charset="0"/>
                <a:cs typeface="Times New Roman" panose="02020603050405020304" pitchFamily="18" charset="0"/>
              </a:rPr>
              <a:t>Renewable Energy Options – Residential</a:t>
            </a:r>
            <a:r>
              <a:rPr lang="en-US" sz="1400" dirty="0">
                <a:latin typeface="Calibri" panose="020F0502020204030204" pitchFamily="34" charset="0"/>
                <a:ea typeface="Calibri" panose="020F0502020204030204" pitchFamily="34" charset="0"/>
                <a:cs typeface="Times New Roman" panose="02020603050405020304" pitchFamily="18" charset="0"/>
              </a:rPr>
              <a:t>.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www.xcelenergy.com/programs_and_rebates/residential_programs_and_rebates/renewable_energy_options_residential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Zandlo</a:t>
            </a:r>
            <a:r>
              <a:rPr lang="en-US" sz="1400" dirty="0">
                <a:latin typeface="Calibri" panose="020F0502020204030204" pitchFamily="34" charset="0"/>
                <a:ea typeface="Calibri" panose="020F0502020204030204" pitchFamily="34" charset="0"/>
                <a:cs typeface="Times New Roman" panose="02020603050405020304" pitchFamily="18" charset="0"/>
              </a:rPr>
              <a:t>, J. 2008. </a:t>
            </a:r>
            <a:r>
              <a:rPr lang="en-US" sz="1400" i="1" dirty="0">
                <a:latin typeface="Calibri" panose="020F0502020204030204" pitchFamily="34" charset="0"/>
                <a:ea typeface="Calibri" panose="020F0502020204030204" pitchFamily="34" charset="0"/>
                <a:cs typeface="Times New Roman" panose="02020603050405020304" pitchFamily="18" charset="0"/>
              </a:rPr>
              <a:t>Observing the climate</a:t>
            </a:r>
            <a:r>
              <a:rPr lang="en-US" sz="1400" dirty="0">
                <a:latin typeface="Calibri" panose="020F0502020204030204" pitchFamily="34" charset="0"/>
                <a:ea typeface="Calibri" panose="020F0502020204030204" pitchFamily="34" charset="0"/>
                <a:cs typeface="Times New Roman" panose="02020603050405020304" pitchFamily="18" charset="0"/>
              </a:rPr>
              <a:t>. Minnesota State Climatology Office. Available online: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http://climate.umn.edu/climateChange/climateChangeObservedNu.htm</a:t>
            </a:r>
            <a:r>
              <a:rPr lang="en-US" sz="1400" dirty="0">
                <a:latin typeface="Calibri" panose="020F0502020204030204" pitchFamily="34" charset="0"/>
                <a:ea typeface="Calibri" panose="020F0502020204030204" pitchFamily="34" charset="0"/>
                <a:cs typeface="Times New Roman" panose="02020603050405020304" pitchFamily="18" charset="0"/>
              </a:rPr>
              <a:t> </a:t>
            </a:r>
          </a:p>
          <a:p>
            <a:pPr marR="0" lvl="0">
              <a:spcBef>
                <a:spcPts val="0"/>
              </a:spcBef>
              <a:spcAft>
                <a:spcPts val="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14"/>
          <p:cNvSpPr>
            <a:spLocks noGrp="1"/>
          </p:cNvSpPr>
          <p:nvPr>
            <p:ph type="title"/>
          </p:nvPr>
        </p:nvSpPr>
        <p:spPr>
          <a:xfrm>
            <a:off x="838200" y="152400"/>
            <a:ext cx="10515600" cy="914400"/>
          </a:xfrm>
        </p:spPr>
        <p:txBody>
          <a:bodyPr/>
          <a:lstStyle/>
          <a:p>
            <a:pPr algn="l"/>
            <a:r>
              <a:rPr lang="en-US" dirty="0" smtClean="0"/>
              <a:t>REFERENCES: 7 of </a:t>
            </a:r>
            <a:r>
              <a:rPr lang="en-US" dirty="0"/>
              <a:t>7</a:t>
            </a:r>
          </a:p>
        </p:txBody>
      </p:sp>
    </p:spTree>
    <p:extLst>
      <p:ext uri="{BB962C8B-B14F-4D97-AF65-F5344CB8AC3E}">
        <p14:creationId xmlns:p14="http://schemas.microsoft.com/office/powerpoint/2010/main" val="169908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68</a:t>
            </a:fld>
            <a:endParaRPr lang="en-US" dirty="0"/>
          </a:p>
        </p:txBody>
      </p:sp>
      <p:sp>
        <p:nvSpPr>
          <p:cNvPr id="2" name="Rectangle 1"/>
          <p:cNvSpPr/>
          <p:nvPr/>
        </p:nvSpPr>
        <p:spPr>
          <a:xfrm>
            <a:off x="838200" y="1658551"/>
            <a:ext cx="10412104" cy="4832092"/>
          </a:xfrm>
          <a:prstGeom prst="rect">
            <a:avLst/>
          </a:prstGeom>
        </p:spPr>
        <p:txBody>
          <a:bodyPr wrap="square">
            <a:spAutoFit/>
          </a:bodyPr>
          <a:lstStyle/>
          <a:p>
            <a:r>
              <a:rPr lang="en-US" sz="1100" dirty="0"/>
              <a:t>Slide 4	Lake and tress – </a:t>
            </a:r>
            <a:r>
              <a:rPr lang="en-US" sz="1100" dirty="0" err="1"/>
              <a:t>Pexels</a:t>
            </a:r>
            <a:r>
              <a:rPr lang="en-US" sz="1100" dirty="0"/>
              <a:t>. Available online at: </a:t>
            </a:r>
            <a:r>
              <a:rPr lang="en-US" sz="1100" u="sng" dirty="0">
                <a:hlinkClick r:id="rId3"/>
              </a:rPr>
              <a:t>https://www.pexels.com/photo/water-lake-trees-nature-28702/</a:t>
            </a:r>
            <a:endParaRPr lang="en-US" sz="1100" dirty="0"/>
          </a:p>
          <a:p>
            <a:r>
              <a:rPr lang="en-US" sz="1100" dirty="0"/>
              <a:t>Slide 5	Minnesota map of lakes and streams – University of Minnesota Water Resources Center, 2011. Available online at: </a:t>
            </a:r>
            <a:r>
              <a:rPr lang="en-US" sz="1100" dirty="0" smtClean="0"/>
              <a:t>	</a:t>
            </a:r>
            <a:r>
              <a:rPr lang="en-US" sz="1100" u="sng" dirty="0" smtClean="0">
                <a:hlinkClick r:id="rId4"/>
              </a:rPr>
              <a:t>https</a:t>
            </a:r>
            <a:r>
              <a:rPr lang="en-US" sz="1100" u="sng" dirty="0">
                <a:hlinkClick r:id="rId4"/>
              </a:rPr>
              <a:t>://www.wrc.umn.edu/sites/wrc.umn.edu/files/mwsframeworkcompletefinal1_201.pdf</a:t>
            </a:r>
            <a:endParaRPr lang="en-US" sz="1100" dirty="0"/>
          </a:p>
          <a:p>
            <a:r>
              <a:rPr lang="en-US" sz="1100" dirty="0"/>
              <a:t>Slide 6	Diagram of the hydrologic cycle – University of Minnesota Water Resources Center, 2011. Available online at: </a:t>
            </a:r>
            <a:r>
              <a:rPr lang="en-US" sz="1100" dirty="0" smtClean="0"/>
              <a:t>	</a:t>
            </a:r>
            <a:r>
              <a:rPr lang="en-US" sz="1100" u="sng" dirty="0" smtClean="0">
                <a:hlinkClick r:id="rId4"/>
              </a:rPr>
              <a:t>https</a:t>
            </a:r>
            <a:r>
              <a:rPr lang="en-US" sz="1100" u="sng" dirty="0">
                <a:hlinkClick r:id="rId4"/>
              </a:rPr>
              <a:t>://www.wrc.umn.edu/sites/wrc.umn.edu/files/mwsframeworkcompletefinal1_201.pdf</a:t>
            </a:r>
            <a:endParaRPr lang="en-US" sz="1100" dirty="0"/>
          </a:p>
          <a:p>
            <a:r>
              <a:rPr lang="en-US" sz="1100" dirty="0"/>
              <a:t>Slide 9	Kitchen sink with water faucet – </a:t>
            </a:r>
            <a:r>
              <a:rPr lang="en-US" sz="1100" dirty="0" err="1"/>
              <a:t>Pexels</a:t>
            </a:r>
            <a:r>
              <a:rPr lang="en-US" sz="1100" dirty="0"/>
              <a:t>. Available online at: </a:t>
            </a:r>
            <a:r>
              <a:rPr lang="en-US" sz="1100" u="sng" dirty="0">
                <a:hlinkClick r:id="rId5"/>
              </a:rPr>
              <a:t>https://www.pexels.com/photo/water-flows-from-the-tap-to-sink-6256/</a:t>
            </a:r>
            <a:r>
              <a:rPr lang="en-US" sz="1100" dirty="0"/>
              <a:t> </a:t>
            </a:r>
          </a:p>
          <a:p>
            <a:r>
              <a:rPr lang="en-US" sz="1100" dirty="0"/>
              <a:t>Slide 10	Child fishing from boat – </a:t>
            </a:r>
            <a:r>
              <a:rPr lang="en-US" sz="1100" dirty="0" err="1"/>
              <a:t>Pexels</a:t>
            </a:r>
            <a:r>
              <a:rPr lang="en-US" sz="1100" dirty="0"/>
              <a:t>. Available online at: </a:t>
            </a:r>
            <a:r>
              <a:rPr lang="en-US" sz="1100" u="sng" dirty="0">
                <a:hlinkClick r:id="rId6"/>
              </a:rPr>
              <a:t>https://www.pexels.com/photo/blur-boat-boy-child-386003/</a:t>
            </a:r>
            <a:r>
              <a:rPr lang="en-US" sz="1100" dirty="0"/>
              <a:t>  </a:t>
            </a:r>
          </a:p>
          <a:p>
            <a:r>
              <a:rPr lang="en-US" sz="1100" dirty="0"/>
              <a:t>Slide 12	Lightning bolt and sun – Microsoft Clip Art</a:t>
            </a:r>
          </a:p>
          <a:p>
            <a:r>
              <a:rPr lang="en-US" sz="1100" dirty="0"/>
              <a:t>Slide 13	Leaves – Microsoft Clip Art</a:t>
            </a:r>
          </a:p>
          <a:p>
            <a:r>
              <a:rPr lang="en-US" sz="1100" dirty="0"/>
              <a:t>Slide 14	Climate and health graphic – MDH, 2016</a:t>
            </a:r>
          </a:p>
          <a:p>
            <a:r>
              <a:rPr lang="en-US" sz="1100" dirty="0"/>
              <a:t>Slide 17	Annual average minimum temperatures for Minnesota – MDH, 2015</a:t>
            </a:r>
          </a:p>
          <a:p>
            <a:r>
              <a:rPr lang="en-US" sz="1100" dirty="0"/>
              <a:t>Slide 18	Plant Hardiness Zones – Arbor Day Foundation, 2015</a:t>
            </a:r>
          </a:p>
          <a:p>
            <a:r>
              <a:rPr lang="en-US" sz="1100" dirty="0"/>
              <a:t>Slide 20	Minnesota mega-rain events graphic – MDH, 2017</a:t>
            </a:r>
          </a:p>
          <a:p>
            <a:r>
              <a:rPr lang="en-US" sz="1100" dirty="0"/>
              <a:t>Slide 21	Flood and drought map – MDH, 2015</a:t>
            </a:r>
          </a:p>
          <a:p>
            <a:r>
              <a:rPr lang="en-US" sz="1100" dirty="0"/>
              <a:t>Slide 22	Highest annual dew points chart – MNDNR State Climatology Office</a:t>
            </a:r>
          </a:p>
          <a:p>
            <a:r>
              <a:rPr lang="en-US" sz="1100" dirty="0"/>
              <a:t>Slide 25	Precipitation changes map – U.S. EPA, 2016</a:t>
            </a:r>
          </a:p>
          <a:p>
            <a:r>
              <a:rPr lang="en-US" sz="1100" dirty="0"/>
              <a:t>Slide 26	Water increase map – Karl et al., 2009</a:t>
            </a:r>
          </a:p>
          <a:p>
            <a:r>
              <a:rPr lang="en-US" sz="1100" dirty="0"/>
              <a:t>Slide 28	Flooded playground – Jim </a:t>
            </a:r>
            <a:r>
              <a:rPr lang="en-US" sz="1100" dirty="0" err="1"/>
              <a:t>Mone</a:t>
            </a:r>
            <a:r>
              <a:rPr lang="en-US" sz="1100" dirty="0"/>
              <a:t>, Associated Press. Available online at: </a:t>
            </a:r>
            <a:r>
              <a:rPr lang="en-US" sz="1100" u="sng" dirty="0">
                <a:hlinkClick r:id="rId7"/>
              </a:rPr>
              <a:t>https://</a:t>
            </a:r>
            <a:r>
              <a:rPr lang="en-US" sz="1100" u="sng" dirty="0" smtClean="0">
                <a:hlinkClick r:id="rId7"/>
              </a:rPr>
              <a:t>www.nytimes.com/2014/06/25/us/much-of-minnesota-is-flooded-as-</a:t>
            </a:r>
            <a:r>
              <a:rPr lang="en-US" sz="1100" dirty="0" smtClean="0"/>
              <a:t>	</a:t>
            </a:r>
            <a:r>
              <a:rPr lang="en-US" sz="1100" u="sng" dirty="0" err="1" smtClean="0">
                <a:hlinkClick r:id="rId7"/>
              </a:rPr>
              <a:t>swollen-rivers-overflow.html</a:t>
            </a:r>
            <a:r>
              <a:rPr lang="en-US" sz="1100" u="sng" dirty="0" err="1">
                <a:hlinkClick r:id="rId7"/>
              </a:rPr>
              <a:t>?_r</a:t>
            </a:r>
            <a:r>
              <a:rPr lang="en-US" sz="1100" u="sng" dirty="0">
                <a:hlinkClick r:id="rId7"/>
              </a:rPr>
              <a:t>=0</a:t>
            </a:r>
            <a:r>
              <a:rPr lang="en-US" sz="1100" dirty="0"/>
              <a:t> </a:t>
            </a:r>
          </a:p>
          <a:p>
            <a:r>
              <a:rPr lang="en-US" sz="1100" dirty="0"/>
              <a:t>Slide 29	Washed-out road next to house – Rachel </a:t>
            </a:r>
            <a:r>
              <a:rPr lang="en-US" sz="1100" dirty="0" err="1"/>
              <a:t>Agurkis</a:t>
            </a:r>
            <a:endParaRPr lang="en-US" sz="1100" dirty="0"/>
          </a:p>
          <a:p>
            <a:r>
              <a:rPr lang="en-US" sz="1100" dirty="0"/>
              <a:t>Slide 29	Rushing water – Derek Montgomery, MPR</a:t>
            </a:r>
          </a:p>
          <a:p>
            <a:r>
              <a:rPr lang="en-US" sz="1100" dirty="0"/>
              <a:t>Slide 30	35 days after Red River Flood in Oslo, MN on May 14, 2009 – Ed </a:t>
            </a:r>
            <a:r>
              <a:rPr lang="en-US" sz="1100" dirty="0" err="1"/>
              <a:t>Erdahl</a:t>
            </a:r>
            <a:r>
              <a:rPr lang="en-US" sz="1100" dirty="0"/>
              <a:t>, FEMA </a:t>
            </a:r>
          </a:p>
          <a:p>
            <a:r>
              <a:rPr lang="en-US" sz="1100" dirty="0"/>
              <a:t>Slide 31	Electron micrograph showing Salmonella </a:t>
            </a:r>
            <a:r>
              <a:rPr lang="en-US" sz="1100" dirty="0" err="1"/>
              <a:t>typhimurium</a:t>
            </a:r>
            <a:r>
              <a:rPr lang="en-US" sz="1100" dirty="0"/>
              <a:t> invading cultured human cells – Wikipedia. Available online at: </a:t>
            </a:r>
            <a:r>
              <a:rPr lang="en-US" sz="1100" dirty="0" smtClean="0"/>
              <a:t>	</a:t>
            </a:r>
            <a:r>
              <a:rPr lang="en-US" sz="1100" u="sng" dirty="0" smtClean="0">
                <a:hlinkClick r:id="rId8"/>
              </a:rPr>
              <a:t>http</a:t>
            </a:r>
            <a:r>
              <a:rPr lang="en-US" sz="1100" u="sng" dirty="0">
                <a:hlinkClick r:id="rId8"/>
              </a:rPr>
              <a:t>://en.wikipedia.org/wiki/Salmonella</a:t>
            </a:r>
            <a:endParaRPr lang="en-US" sz="1100" dirty="0"/>
          </a:p>
          <a:p>
            <a:r>
              <a:rPr lang="en-US" sz="1100" dirty="0"/>
              <a:t>Slide 32	Newspaper headlines – Milwaukee Sentinel. Available online at: </a:t>
            </a:r>
            <a:r>
              <a:rPr lang="en-US" sz="1100" u="sng" dirty="0">
                <a:hlinkClick r:id="rId9"/>
              </a:rPr>
              <a:t>https://onmilwaukee.com/living/articles/ebolainmilwaukee.html</a:t>
            </a:r>
            <a:r>
              <a:rPr lang="en-US" sz="1100" dirty="0"/>
              <a:t> </a:t>
            </a:r>
            <a:endParaRPr lang="en-US" sz="1100" dirty="0" smtClean="0"/>
          </a:p>
          <a:p>
            <a:r>
              <a:rPr lang="en-US" sz="1100" dirty="0"/>
              <a:t>Slide 33	Sally Nance walks through floodwater as she helps her neighbors remove clothes from their home – Scott Olson, Getty Images. Available online at: 	</a:t>
            </a:r>
            <a:r>
              <a:rPr lang="en-US" sz="1100" u="sng" dirty="0">
                <a:hlinkClick r:id="rId10"/>
              </a:rPr>
              <a:t>http://www.nbcnews.com/slideshow/weather/flooding-along-mississippi-42899212</a:t>
            </a:r>
            <a:r>
              <a:rPr lang="en-US" sz="1100" dirty="0"/>
              <a:t> </a:t>
            </a:r>
          </a:p>
          <a:p>
            <a:endParaRPr lang="en-US" sz="1100" dirty="0"/>
          </a:p>
        </p:txBody>
      </p:sp>
      <p:sp>
        <p:nvSpPr>
          <p:cNvPr id="14" name="Title 14"/>
          <p:cNvSpPr>
            <a:spLocks noGrp="1"/>
          </p:cNvSpPr>
          <p:nvPr>
            <p:ph type="title"/>
          </p:nvPr>
        </p:nvSpPr>
        <p:spPr>
          <a:xfrm>
            <a:off x="838200" y="152400"/>
            <a:ext cx="10515600" cy="914400"/>
          </a:xfrm>
        </p:spPr>
        <p:txBody>
          <a:bodyPr/>
          <a:lstStyle/>
          <a:p>
            <a:pPr algn="l"/>
            <a:r>
              <a:rPr lang="en-US" dirty="0"/>
              <a:t>PHOTO AND IMAGE CREDITS: </a:t>
            </a:r>
            <a:r>
              <a:rPr lang="en-US" dirty="0" smtClean="0"/>
              <a:t>1 </a:t>
            </a:r>
            <a:r>
              <a:rPr lang="en-US" dirty="0"/>
              <a:t>of 2</a:t>
            </a:r>
          </a:p>
        </p:txBody>
      </p:sp>
    </p:spTree>
    <p:extLst>
      <p:ext uri="{BB962C8B-B14F-4D97-AF65-F5344CB8AC3E}">
        <p14:creationId xmlns:p14="http://schemas.microsoft.com/office/powerpoint/2010/main" val="15063405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69</a:t>
            </a:fld>
            <a:endParaRPr lang="en-US" dirty="0"/>
          </a:p>
        </p:txBody>
      </p:sp>
      <p:sp>
        <p:nvSpPr>
          <p:cNvPr id="2" name="Rectangle 1"/>
          <p:cNvSpPr/>
          <p:nvPr/>
        </p:nvSpPr>
        <p:spPr>
          <a:xfrm>
            <a:off x="838200" y="1658551"/>
            <a:ext cx="10412104" cy="4662815"/>
          </a:xfrm>
          <a:prstGeom prst="rect">
            <a:avLst/>
          </a:prstGeom>
        </p:spPr>
        <p:txBody>
          <a:bodyPr wrap="square">
            <a:spAutoFit/>
          </a:bodyPr>
          <a:lstStyle/>
          <a:p>
            <a:r>
              <a:rPr lang="en-US" sz="1100" dirty="0" smtClean="0"/>
              <a:t>Slide </a:t>
            </a:r>
            <a:r>
              <a:rPr lang="en-US" sz="1100" dirty="0"/>
              <a:t>34	Heat index across U.S. – The Weather Channel, July 20, 2011</a:t>
            </a:r>
          </a:p>
          <a:p>
            <a:r>
              <a:rPr lang="en-US" sz="1100" dirty="0"/>
              <a:t>Slide 35	National weather service heat index – NOAA, 2011</a:t>
            </a:r>
          </a:p>
          <a:p>
            <a:r>
              <a:rPr lang="en-US" sz="1100" dirty="0"/>
              <a:t>Slide 36	Jack Sock receives assistance from trainer – Getty Images. Available online at: </a:t>
            </a:r>
            <a:r>
              <a:rPr lang="en-US" sz="1100" u="sng" dirty="0">
                <a:hlinkClick r:id="rId3"/>
              </a:rPr>
              <a:t>http://</a:t>
            </a:r>
            <a:r>
              <a:rPr lang="en-US" sz="1100" u="sng" dirty="0" smtClean="0">
                <a:hlinkClick r:id="rId3"/>
              </a:rPr>
              <a:t>www.skysports.com/tennis/news/32833/9977948/stan-wawrinka-eases-</a:t>
            </a:r>
            <a:r>
              <a:rPr lang="en-US" sz="1100" dirty="0" smtClean="0"/>
              <a:t>	</a:t>
            </a:r>
            <a:r>
              <a:rPr lang="en-US" sz="1100" u="sng" dirty="0" smtClean="0">
                <a:hlinkClick r:id="rId3"/>
              </a:rPr>
              <a:t>through-but-jack-sock-collapses-with-heat-exhaustion</a:t>
            </a:r>
            <a:r>
              <a:rPr lang="en-US" sz="1100" dirty="0" smtClean="0"/>
              <a:t> </a:t>
            </a:r>
            <a:endParaRPr lang="en-US" sz="1100" dirty="0"/>
          </a:p>
          <a:p>
            <a:r>
              <a:rPr lang="en-US" sz="1100" dirty="0"/>
              <a:t>Slide 37	Desert – </a:t>
            </a:r>
            <a:r>
              <a:rPr lang="en-US" sz="1100" dirty="0" err="1"/>
              <a:t>Pexels</a:t>
            </a:r>
            <a:r>
              <a:rPr lang="en-US" sz="1100" dirty="0"/>
              <a:t>. Available online at: </a:t>
            </a:r>
            <a:r>
              <a:rPr lang="en-US" sz="1100" u="sng" dirty="0">
                <a:hlinkClick r:id="rId4"/>
              </a:rPr>
              <a:t>https://www.pexels.com/photo/earth-field-desert-dry-96865/</a:t>
            </a:r>
            <a:r>
              <a:rPr lang="en-US" sz="1100" dirty="0"/>
              <a:t> </a:t>
            </a:r>
          </a:p>
          <a:p>
            <a:r>
              <a:rPr lang="en-US" sz="1100" dirty="0"/>
              <a:t>Slide 38	Drought graphic – National Drought Mitigation Center, 2016</a:t>
            </a:r>
          </a:p>
          <a:p>
            <a:r>
              <a:rPr lang="en-US" sz="1100" dirty="0"/>
              <a:t>Slide 39	Water level charts – EPA, 2016</a:t>
            </a:r>
          </a:p>
          <a:p>
            <a:r>
              <a:rPr lang="en-US" sz="1100" dirty="0"/>
              <a:t>Slide 40	Municipal water use chart – MPCA, 2016</a:t>
            </a:r>
          </a:p>
          <a:p>
            <a:r>
              <a:rPr lang="en-US" sz="1100" dirty="0"/>
              <a:t>Slide 40	Groundwater areas of concern map – Freshwater Society, 2013</a:t>
            </a:r>
          </a:p>
          <a:p>
            <a:r>
              <a:rPr lang="en-US" sz="1100" dirty="0"/>
              <a:t>Slide 41	Wildfire smoke – </a:t>
            </a:r>
            <a:r>
              <a:rPr lang="en-US" sz="1100" dirty="0" err="1"/>
              <a:t>Pexels</a:t>
            </a:r>
            <a:r>
              <a:rPr lang="en-US" sz="1100" dirty="0"/>
              <a:t>. Available online at: </a:t>
            </a:r>
            <a:r>
              <a:rPr lang="en-US" sz="1100" u="sng" dirty="0">
                <a:hlinkClick r:id="rId5"/>
              </a:rPr>
              <a:t>https://www.pexels.com/photo/forest-tree-fire-hot-50700/</a:t>
            </a:r>
            <a:endParaRPr lang="en-US" sz="1100" dirty="0"/>
          </a:p>
          <a:p>
            <a:r>
              <a:rPr lang="en-US" sz="1100" dirty="0"/>
              <a:t>Slide 42	Fish in bucket – </a:t>
            </a:r>
            <a:r>
              <a:rPr lang="en-US" sz="1100" dirty="0" err="1"/>
              <a:t>Pexels</a:t>
            </a:r>
            <a:r>
              <a:rPr lang="en-US" sz="1100" dirty="0"/>
              <a:t>. Available online: </a:t>
            </a:r>
            <a:r>
              <a:rPr lang="en-US" sz="1100" u="sng" dirty="0">
                <a:hlinkClick r:id="rId6"/>
              </a:rPr>
              <a:t>https://www.pexels.com/photo/food-healthy-water-fish-92918</a:t>
            </a:r>
            <a:endParaRPr lang="en-US" sz="1100" dirty="0"/>
          </a:p>
          <a:p>
            <a:r>
              <a:rPr lang="en-US" sz="1100" dirty="0"/>
              <a:t>Slide 43	Minnesota fish communities before and after climate warming – Peter Jacobson, Fisheries Research Supervisor, Minnesota Department of Natural </a:t>
            </a:r>
            <a:r>
              <a:rPr lang="en-US" sz="1100" dirty="0" smtClean="0"/>
              <a:t>	Resources </a:t>
            </a:r>
            <a:r>
              <a:rPr lang="en-US" sz="1100" dirty="0"/>
              <a:t>(MDNR)</a:t>
            </a:r>
          </a:p>
          <a:p>
            <a:r>
              <a:rPr lang="en-US" sz="1100" dirty="0"/>
              <a:t>Slide 44	Harmful algal bloom – Ohio Environmental Protection Agency. Available online at: </a:t>
            </a:r>
            <a:r>
              <a:rPr lang="en-US" sz="1100" u="sng" dirty="0">
                <a:hlinkClick r:id="rId7"/>
              </a:rPr>
              <a:t>http://epa.ohio.gov/ddagw/hab.aspx</a:t>
            </a:r>
            <a:endParaRPr lang="en-US" sz="1100" dirty="0"/>
          </a:p>
          <a:p>
            <a:r>
              <a:rPr lang="en-US" sz="1100" dirty="0"/>
              <a:t>Slide 45	Mosquito – </a:t>
            </a:r>
            <a:r>
              <a:rPr lang="en-US" sz="1100" dirty="0" err="1"/>
              <a:t>Pexels</a:t>
            </a:r>
            <a:r>
              <a:rPr lang="en-US" sz="1100" dirty="0"/>
              <a:t>. Available online at: </a:t>
            </a:r>
            <a:r>
              <a:rPr lang="en-US" sz="1100" u="sng" dirty="0">
                <a:hlinkClick r:id="rId8"/>
              </a:rPr>
              <a:t>www.pexels.com/photo/black-white-mosquito-86722</a:t>
            </a:r>
            <a:endParaRPr lang="en-US" sz="1100" dirty="0"/>
          </a:p>
          <a:p>
            <a:r>
              <a:rPr lang="en-US" sz="1100" dirty="0"/>
              <a:t>Slide 46	Zebra mussels – U.S. Fish and Wildlife Service. Available online at: </a:t>
            </a:r>
            <a:r>
              <a:rPr lang="en-US" sz="1100" u="sng" dirty="0">
                <a:hlinkClick r:id="rId9"/>
              </a:rPr>
              <a:t>http://www.100thmeridian.org/photobank</a:t>
            </a:r>
            <a:endParaRPr lang="en-US" sz="1100" dirty="0"/>
          </a:p>
          <a:p>
            <a:r>
              <a:rPr lang="en-US" sz="1100" dirty="0"/>
              <a:t>Slide 48	Target Center green roof – The Kestrel Design Group. Available online at: </a:t>
            </a:r>
            <a:r>
              <a:rPr lang="en-US" sz="1100" u="sng" dirty="0">
                <a:hlinkClick r:id="rId10"/>
              </a:rPr>
              <a:t>http://www.greenroofs.com/projects/pview.php?id=1000</a:t>
            </a:r>
            <a:endParaRPr lang="en-US" sz="1100" dirty="0"/>
          </a:p>
          <a:p>
            <a:r>
              <a:rPr lang="en-US" sz="1100" dirty="0"/>
              <a:t>Slide 49	Water pipes – Water &amp; Wastes Digest. Available online at: </a:t>
            </a:r>
            <a:r>
              <a:rPr lang="en-US" sz="1100" u="sng" dirty="0">
                <a:hlinkClick r:id="rId11"/>
              </a:rPr>
              <a:t>http://</a:t>
            </a:r>
            <a:r>
              <a:rPr lang="en-US" sz="1100" u="sng" dirty="0" smtClean="0">
                <a:hlinkClick r:id="rId11"/>
              </a:rPr>
              <a:t>www.wwdmag.com/sites/wwdmag.com/files/12.14%20pipes-1197632-</a:t>
            </a:r>
            <a:r>
              <a:rPr lang="en-US" sz="1100" dirty="0" smtClean="0"/>
              <a:t>	</a:t>
            </a:r>
            <a:r>
              <a:rPr lang="en-US" sz="1100" u="sng" dirty="0" smtClean="0">
                <a:hlinkClick r:id="rId11"/>
              </a:rPr>
              <a:t>1280x960.jpg?1481811313</a:t>
            </a:r>
            <a:endParaRPr lang="en-US" sz="1100" dirty="0"/>
          </a:p>
          <a:p>
            <a:r>
              <a:rPr lang="en-US" sz="1100" dirty="0"/>
              <a:t>Slide 50	Water management solutions graphic – MNDNR, 2011</a:t>
            </a:r>
          </a:p>
          <a:p>
            <a:r>
              <a:rPr lang="en-US" sz="1100" dirty="0"/>
              <a:t>Slide 54	Person biking – </a:t>
            </a:r>
            <a:r>
              <a:rPr lang="en-US" sz="1100" dirty="0" err="1"/>
              <a:t>Pexels</a:t>
            </a:r>
            <a:r>
              <a:rPr lang="en-US" sz="1100" dirty="0"/>
              <a:t>. Available online at: </a:t>
            </a:r>
            <a:r>
              <a:rPr lang="en-US" sz="1100" u="sng" dirty="0">
                <a:hlinkClick r:id="rId12"/>
              </a:rPr>
              <a:t>https://</a:t>
            </a:r>
            <a:r>
              <a:rPr lang="en-US" sz="1100" u="sng" dirty="0" smtClean="0">
                <a:hlinkClick r:id="rId12"/>
              </a:rPr>
              <a:t>www.pexels.com/photo/person-wearing-black-and-gray-sleeveless-dress-riding-a-step-through-</a:t>
            </a:r>
            <a:r>
              <a:rPr lang="en-US" sz="1100" dirty="0" smtClean="0"/>
              <a:t>	</a:t>
            </a:r>
            <a:r>
              <a:rPr lang="en-US" sz="1100" u="sng" dirty="0" smtClean="0">
                <a:hlinkClick r:id="rId12"/>
              </a:rPr>
              <a:t>bicycle-112588</a:t>
            </a:r>
            <a:r>
              <a:rPr lang="en-US" sz="1100" u="sng" dirty="0">
                <a:hlinkClick r:id="rId12"/>
              </a:rPr>
              <a:t>/</a:t>
            </a:r>
            <a:endParaRPr lang="en-US" sz="1100" dirty="0"/>
          </a:p>
          <a:p>
            <a:r>
              <a:rPr lang="en-US" sz="1100" dirty="0"/>
              <a:t>Slide 55	Light bulbs – </a:t>
            </a:r>
            <a:r>
              <a:rPr lang="en-US" sz="1100" dirty="0" err="1"/>
              <a:t>Pexels</a:t>
            </a:r>
            <a:r>
              <a:rPr lang="en-US" sz="1100" dirty="0"/>
              <a:t>. Available online at: </a:t>
            </a:r>
            <a:r>
              <a:rPr lang="en-US" sz="1100" u="sng" dirty="0">
                <a:hlinkClick r:id="rId13"/>
              </a:rPr>
              <a:t>https://www.pexels.com/photo/shallow-focus-photography-of-yellow-string-light-185699/</a:t>
            </a:r>
            <a:endParaRPr lang="en-US" sz="1100" dirty="0"/>
          </a:p>
          <a:p>
            <a:r>
              <a:rPr lang="en-US" sz="1100" dirty="0"/>
              <a:t>Slide 56	Food – </a:t>
            </a:r>
            <a:r>
              <a:rPr lang="en-US" sz="1100" dirty="0" err="1"/>
              <a:t>Pexels</a:t>
            </a:r>
            <a:r>
              <a:rPr lang="en-US" sz="1100" dirty="0"/>
              <a:t>. Available online at: </a:t>
            </a:r>
            <a:r>
              <a:rPr lang="en-US" sz="1100" u="sng" dirty="0">
                <a:hlinkClick r:id="rId14"/>
              </a:rPr>
              <a:t>https://www.pexels.com/photo/lemon-orange-red-berries-ginger-peanut-on-wooden-table-103649/</a:t>
            </a:r>
            <a:r>
              <a:rPr lang="en-US" sz="1100" dirty="0"/>
              <a:t> </a:t>
            </a:r>
          </a:p>
          <a:p>
            <a:r>
              <a:rPr lang="en-US" sz="1100" dirty="0"/>
              <a:t>Slide 57	Plant – </a:t>
            </a:r>
            <a:r>
              <a:rPr lang="en-US" sz="1100" dirty="0" err="1"/>
              <a:t>Pexels</a:t>
            </a:r>
            <a:r>
              <a:rPr lang="en-US" sz="1100" dirty="0"/>
              <a:t>, Available online at: </a:t>
            </a:r>
            <a:r>
              <a:rPr lang="en-US" sz="1100" u="sng" dirty="0">
                <a:hlinkClick r:id="rId15"/>
              </a:rPr>
              <a:t>https://www.pexels.com/photo/agriculture-ball-shaped-ecology-environment-82728/</a:t>
            </a:r>
            <a:r>
              <a:rPr lang="en-US" sz="1100" dirty="0"/>
              <a:t> </a:t>
            </a:r>
          </a:p>
          <a:p>
            <a:r>
              <a:rPr lang="en-US" sz="1100" dirty="0"/>
              <a:t>Slide 58	Windmill – </a:t>
            </a:r>
            <a:r>
              <a:rPr lang="en-US" sz="1100" dirty="0" err="1"/>
              <a:t>Pexels</a:t>
            </a:r>
            <a:r>
              <a:rPr lang="en-US" sz="1100" dirty="0"/>
              <a:t>, Available online at: </a:t>
            </a:r>
            <a:r>
              <a:rPr lang="en-US" sz="1100" u="sng" dirty="0">
                <a:hlinkClick r:id="rId16"/>
              </a:rPr>
              <a:t>https://www.pexels.com/photo/road-street-desert-industry-932/</a:t>
            </a:r>
            <a:r>
              <a:rPr lang="en-US" sz="1100" dirty="0"/>
              <a:t> </a:t>
            </a:r>
          </a:p>
          <a:p>
            <a:r>
              <a:rPr lang="en-US" sz="1100" dirty="0"/>
              <a:t>Slide 60	Rain – </a:t>
            </a:r>
            <a:r>
              <a:rPr lang="en-US" sz="1100" dirty="0" err="1"/>
              <a:t>Pexels</a:t>
            </a:r>
            <a:r>
              <a:rPr lang="en-US" sz="1100" dirty="0"/>
              <a:t>. Available online at: </a:t>
            </a:r>
            <a:r>
              <a:rPr lang="en-US" sz="1100" u="sng" dirty="0">
                <a:hlinkClick r:id="rId17"/>
              </a:rPr>
              <a:t>www.pexels.com/photo/rainy-rain-raindrops-window-110874</a:t>
            </a:r>
            <a:endParaRPr lang="en-US" sz="1100" dirty="0"/>
          </a:p>
        </p:txBody>
      </p:sp>
      <p:sp>
        <p:nvSpPr>
          <p:cNvPr id="14" name="Title 14"/>
          <p:cNvSpPr>
            <a:spLocks noGrp="1"/>
          </p:cNvSpPr>
          <p:nvPr>
            <p:ph type="title"/>
          </p:nvPr>
        </p:nvSpPr>
        <p:spPr>
          <a:xfrm>
            <a:off x="838200" y="152400"/>
            <a:ext cx="10515600" cy="914400"/>
          </a:xfrm>
        </p:spPr>
        <p:txBody>
          <a:bodyPr/>
          <a:lstStyle/>
          <a:p>
            <a:pPr algn="l"/>
            <a:r>
              <a:rPr lang="en-US" dirty="0"/>
              <a:t>PHOTO AND IMAGE CREDITS: 2</a:t>
            </a:r>
            <a:r>
              <a:rPr lang="en-US" dirty="0" smtClean="0"/>
              <a:t> </a:t>
            </a:r>
            <a:r>
              <a:rPr lang="en-US" dirty="0"/>
              <a:t>of 2</a:t>
            </a:r>
          </a:p>
        </p:txBody>
      </p:sp>
    </p:spTree>
    <p:extLst>
      <p:ext uri="{BB962C8B-B14F-4D97-AF65-F5344CB8AC3E}">
        <p14:creationId xmlns:p14="http://schemas.microsoft.com/office/powerpoint/2010/main" val="2590816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pic>
        <p:nvPicPr>
          <p:cNvPr id="9" name="Picture 8" descr="Minnesota water use chart from 1985 to 2010" title="Minnesota water use chart from 1985 to 2010"/>
          <p:cNvPicPr>
            <a:picLocks noChangeAspect="1"/>
          </p:cNvPicPr>
          <p:nvPr/>
        </p:nvPicPr>
        <p:blipFill>
          <a:blip r:embed="rId3"/>
          <a:stretch>
            <a:fillRect/>
          </a:stretch>
        </p:blipFill>
        <p:spPr>
          <a:xfrm>
            <a:off x="4441372" y="1384599"/>
            <a:ext cx="7746275" cy="5502448"/>
          </a:xfrm>
          <a:prstGeom prst="rect">
            <a:avLst/>
          </a:prstGeom>
        </p:spPr>
      </p:pic>
      <p:sp>
        <p:nvSpPr>
          <p:cNvPr id="8" name="Rectangle 7"/>
          <p:cNvSpPr/>
          <p:nvPr/>
        </p:nvSpPr>
        <p:spPr>
          <a:xfrm>
            <a:off x="328748" y="2425589"/>
            <a:ext cx="3955869" cy="2800767"/>
          </a:xfrm>
          <a:prstGeom prst="rect">
            <a:avLst/>
          </a:prstGeom>
        </p:spPr>
        <p:txBody>
          <a:bodyPr wrap="square">
            <a:spAutoFit/>
          </a:bodyPr>
          <a:lstStyle/>
          <a:p>
            <a:pPr algn="ctr">
              <a:spcBef>
                <a:spcPct val="0"/>
              </a:spcBef>
            </a:pPr>
            <a:r>
              <a:rPr lang="en-US" altLang="en-US" sz="2800" b="1" dirty="0" smtClean="0"/>
              <a:t>Total water use in Minnesota</a:t>
            </a:r>
          </a:p>
          <a:p>
            <a:pPr algn="ctr">
              <a:spcBef>
                <a:spcPct val="0"/>
              </a:spcBef>
            </a:pPr>
            <a:r>
              <a:rPr lang="en-US" altLang="en-US" sz="2800" b="1" dirty="0" smtClean="0"/>
              <a:t>1985 to 2010:</a:t>
            </a:r>
          </a:p>
          <a:p>
            <a:pPr marL="342900" indent="-342900">
              <a:buFont typeface="Arial" panose="020B0604020202020204" pitchFamily="34" charset="0"/>
              <a:buChar char="•"/>
            </a:pPr>
            <a:endParaRPr lang="en-US" sz="2000" dirty="0" smtClean="0"/>
          </a:p>
          <a:p>
            <a:pPr marL="342900" indent="-342900" algn="ctr">
              <a:buFont typeface="Arial" panose="020B0604020202020204" pitchFamily="34" charset="0"/>
              <a:buChar char="•"/>
            </a:pPr>
            <a:r>
              <a:rPr lang="en-US" sz="2400" dirty="0" smtClean="0"/>
              <a:t>Ground water - 19</a:t>
            </a:r>
            <a:r>
              <a:rPr lang="en-US" sz="2400" dirty="0"/>
              <a:t>% </a:t>
            </a:r>
            <a:endParaRPr lang="en-US" sz="2400" dirty="0" smtClean="0"/>
          </a:p>
          <a:p>
            <a:pPr marL="342900" indent="-342900" algn="ctr">
              <a:buFont typeface="Arial" panose="020B0604020202020204" pitchFamily="34" charset="0"/>
              <a:buChar char="•"/>
            </a:pPr>
            <a:r>
              <a:rPr lang="en-US" sz="2400" dirty="0" smtClean="0"/>
              <a:t>Surface water - 81%</a:t>
            </a:r>
            <a:endParaRPr lang="en-US" altLang="en-US" sz="2400" dirty="0" smtClean="0"/>
          </a:p>
          <a:p>
            <a:pPr marL="342900" indent="-342900">
              <a:spcBef>
                <a:spcPct val="0"/>
              </a:spcBef>
              <a:buFont typeface="Arial" panose="020B0604020202020204" pitchFamily="34" charset="0"/>
              <a:buChar char="•"/>
            </a:pPr>
            <a:endParaRPr lang="en-US" altLang="en-US" sz="2400" dirty="0"/>
          </a:p>
        </p:txBody>
      </p:sp>
      <p:sp>
        <p:nvSpPr>
          <p:cNvPr id="2" name="Title 1"/>
          <p:cNvSpPr>
            <a:spLocks noGrp="1"/>
          </p:cNvSpPr>
          <p:nvPr>
            <p:ph type="title"/>
          </p:nvPr>
        </p:nvSpPr>
        <p:spPr/>
        <p:txBody>
          <a:bodyPr/>
          <a:lstStyle/>
          <a:p>
            <a:pPr algn="l"/>
            <a:r>
              <a:rPr lang="en-US" dirty="0" smtClean="0"/>
              <a:t>TOTAL WATER USE IN MINNESOTA</a:t>
            </a:r>
            <a:endParaRPr lang="en-US" dirty="0"/>
          </a:p>
        </p:txBody>
      </p:sp>
    </p:spTree>
    <p:extLst>
      <p:ext uri="{BB962C8B-B14F-4D97-AF65-F5344CB8AC3E}">
        <p14:creationId xmlns:p14="http://schemas.microsoft.com/office/powerpoint/2010/main" val="4268015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86446" y="1336418"/>
            <a:ext cx="9605554" cy="461665"/>
          </a:xfrm>
          <a:prstGeom prst="rect">
            <a:avLst/>
          </a:prstGeom>
          <a:solidFill>
            <a:schemeClr val="bg1"/>
          </a:solidFill>
        </p:spPr>
        <p:txBody>
          <a:bodyPr wrap="square">
            <a:spAutoFit/>
          </a:bodyPr>
          <a:lstStyle/>
          <a:p>
            <a:pPr>
              <a:spcBef>
                <a:spcPct val="0"/>
              </a:spcBef>
            </a:pPr>
            <a:r>
              <a:rPr lang="en-US" altLang="en-US" sz="2400" dirty="0" smtClean="0"/>
              <a:t>Minnesota Water Use by Category 1985-2014</a:t>
            </a:r>
            <a:endParaRPr lang="en-US" altLang="en-US" sz="2400" dirty="0"/>
          </a:p>
        </p:txBody>
      </p:sp>
      <p:cxnSp>
        <p:nvCxnSpPr>
          <p:cNvPr id="8" name="Straight Connector 7" title="Decorative line"/>
          <p:cNvCxnSpPr/>
          <p:nvPr/>
        </p:nvCxnSpPr>
        <p:spPr>
          <a:xfrm flipV="1">
            <a:off x="0" y="1259835"/>
            <a:ext cx="12192000" cy="6130"/>
          </a:xfrm>
          <a:prstGeom prst="line">
            <a:avLst/>
          </a:prstGeom>
          <a:ln w="139700"/>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8</a:t>
            </a:fld>
            <a:endParaRPr lang="en-US" dirty="0"/>
          </a:p>
        </p:txBody>
      </p:sp>
      <p:pic>
        <p:nvPicPr>
          <p:cNvPr id="9" name="Picture 8" title="Graph of Minnesota water use by category"/>
          <p:cNvPicPr>
            <a:picLocks noChangeAspect="1"/>
          </p:cNvPicPr>
          <p:nvPr/>
        </p:nvPicPr>
        <p:blipFill rotWithShape="1">
          <a:blip r:embed="rId3"/>
          <a:srcRect l="3472" t="8451" r="3474" b="4767"/>
          <a:stretch/>
        </p:blipFill>
        <p:spPr>
          <a:xfrm>
            <a:off x="1285343" y="1787952"/>
            <a:ext cx="10066282" cy="5043922"/>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p:txBody>
          <a:bodyPr/>
          <a:lstStyle/>
          <a:p>
            <a:pPr algn="l"/>
            <a:r>
              <a:rPr lang="en-US" dirty="0" smtClean="0"/>
              <a:t>WATER USE BY CATEGORY</a:t>
            </a:r>
            <a:endParaRPr lang="en-US" dirty="0"/>
          </a:p>
        </p:txBody>
      </p:sp>
    </p:spTree>
    <p:extLst>
      <p:ext uri="{BB962C8B-B14F-4D97-AF65-F5344CB8AC3E}">
        <p14:creationId xmlns:p14="http://schemas.microsoft.com/office/powerpoint/2010/main" val="3595413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Kitchen faucet"/>
          <p:cNvPicPr>
            <a:picLocks noChangeAspect="1"/>
          </p:cNvPicPr>
          <p:nvPr/>
        </p:nvPicPr>
        <p:blipFill rotWithShape="1">
          <a:blip r:embed="rId3" cstate="print">
            <a:extLst>
              <a:ext uri="{28A0092B-C50C-407E-A947-70E740481C1C}">
                <a14:useLocalDpi xmlns:a14="http://schemas.microsoft.com/office/drawing/2010/main" val="0"/>
              </a:ext>
            </a:extLst>
          </a:blip>
          <a:srcRect l="6978" t="8538" r="-112" b="12516"/>
          <a:stretch/>
        </p:blipFill>
        <p:spPr>
          <a:xfrm>
            <a:off x="13648" y="-13648"/>
            <a:ext cx="12219296" cy="6905767"/>
          </a:xfrm>
          <a:prstGeom prst="rect">
            <a:avLst/>
          </a:prstGeom>
        </p:spPr>
      </p:pic>
      <p:sp>
        <p:nvSpPr>
          <p:cNvPr id="8" name="Title 7"/>
          <p:cNvSpPr>
            <a:spLocks noGrp="1"/>
          </p:cNvSpPr>
          <p:nvPr>
            <p:ph type="title"/>
          </p:nvPr>
        </p:nvSpPr>
        <p:spPr>
          <a:solidFill>
            <a:schemeClr val="accent5">
              <a:alpha val="87843"/>
            </a:schemeClr>
          </a:solidFill>
        </p:spPr>
        <p:txBody>
          <a:bodyPr/>
          <a:lstStyle/>
          <a:p>
            <a:r>
              <a:rPr lang="en-US" sz="9600" dirty="0" smtClean="0"/>
              <a:t>78% </a:t>
            </a:r>
            <a:br>
              <a:rPr lang="en-US" sz="9600" dirty="0" smtClean="0"/>
            </a:br>
            <a:r>
              <a:rPr lang="en-US" sz="2400" dirty="0" smtClean="0"/>
              <a:t>of Minnesotans rely on public water </a:t>
            </a:r>
            <a:br>
              <a:rPr lang="en-US" sz="2400" dirty="0" smtClean="0"/>
            </a:br>
            <a:r>
              <a:rPr lang="en-US" sz="2400" dirty="0" smtClean="0"/>
              <a:t>(70% groundwater)</a:t>
            </a:r>
            <a:endParaRPr lang="en-US" sz="1400" dirty="0"/>
          </a:p>
        </p:txBody>
      </p:sp>
      <p:sp>
        <p:nvSpPr>
          <p:cNvPr id="9" name="Text Placeholder 8"/>
          <p:cNvSpPr>
            <a:spLocks noGrp="1"/>
          </p:cNvSpPr>
          <p:nvPr>
            <p:ph type="body" sz="quarter" idx="14"/>
          </p:nvPr>
        </p:nvSpPr>
        <p:spPr>
          <a:xfrm>
            <a:off x="9414187" y="176293"/>
            <a:ext cx="2647184" cy="2647184"/>
          </a:xfrm>
          <a:solidFill>
            <a:schemeClr val="accent1">
              <a:alpha val="88000"/>
            </a:schemeClr>
          </a:solidFill>
        </p:spPr>
        <p:txBody>
          <a:bodyPr>
            <a:noAutofit/>
          </a:bodyPr>
          <a:lstStyle/>
          <a:p>
            <a:r>
              <a:rPr lang="en-US" sz="2300" dirty="0" smtClean="0">
                <a:solidFill>
                  <a:schemeClr val="bg1"/>
                </a:solidFill>
              </a:rPr>
              <a:t>A small fraction of private homeowners use surface water</a:t>
            </a:r>
            <a:endParaRPr lang="en-US" sz="2300" dirty="0">
              <a:solidFill>
                <a:schemeClr val="bg1"/>
              </a:solidFill>
            </a:endParaRPr>
          </a:p>
        </p:txBody>
      </p:sp>
      <p:sp>
        <p:nvSpPr>
          <p:cNvPr id="10" name="Text Placeholder 9"/>
          <p:cNvSpPr>
            <a:spLocks noGrp="1"/>
          </p:cNvSpPr>
          <p:nvPr>
            <p:ph type="body" sz="quarter" idx="13"/>
          </p:nvPr>
        </p:nvSpPr>
        <p:spPr>
          <a:xfrm>
            <a:off x="9060501" y="4065171"/>
            <a:ext cx="2637978" cy="2637978"/>
          </a:xfrm>
          <a:solidFill>
            <a:schemeClr val="accent3">
              <a:alpha val="88000"/>
            </a:schemeClr>
          </a:solidFill>
        </p:spPr>
        <p:txBody>
          <a:bodyPr>
            <a:normAutofit/>
          </a:bodyPr>
          <a:lstStyle/>
          <a:p>
            <a:r>
              <a:rPr lang="en-US" sz="3000" b="1" dirty="0" smtClean="0"/>
              <a:t>1.1 million </a:t>
            </a:r>
            <a:r>
              <a:rPr lang="en-US" dirty="0" smtClean="0"/>
              <a:t>Minnesotans rely on private wells</a:t>
            </a:r>
            <a:endParaRPr lang="en-US" dirty="0"/>
          </a:p>
        </p:txBody>
      </p:sp>
      <p:sp>
        <p:nvSpPr>
          <p:cNvPr id="4" name="Rectangle 3"/>
          <p:cNvSpPr/>
          <p:nvPr/>
        </p:nvSpPr>
        <p:spPr>
          <a:xfrm>
            <a:off x="515000" y="5962441"/>
            <a:ext cx="8545501" cy="646331"/>
          </a:xfrm>
          <a:prstGeom prst="rect">
            <a:avLst/>
          </a:prstGeom>
        </p:spPr>
        <p:txBody>
          <a:bodyPr wrap="square">
            <a:spAutoFit/>
          </a:bodyPr>
          <a:lstStyle/>
          <a:p>
            <a:r>
              <a:rPr lang="en-US" sz="3600" dirty="0" smtClean="0">
                <a:solidFill>
                  <a:schemeClr val="bg1"/>
                </a:solidFill>
              </a:rPr>
              <a:t>MINNESOTA DRINKING WATER</a:t>
            </a:r>
            <a:endParaRPr lang="en-US" sz="3600" dirty="0">
              <a:solidFill>
                <a:schemeClr val="bg1"/>
              </a:solidFill>
            </a:endParaRPr>
          </a:p>
        </p:txBody>
      </p:sp>
    </p:spTree>
    <p:extLst>
      <p:ext uri="{BB962C8B-B14F-4D97-AF65-F5344CB8AC3E}">
        <p14:creationId xmlns:p14="http://schemas.microsoft.com/office/powerpoint/2010/main" val="52824667"/>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mdh-powerpoint" id="{C1740F6C-0269-4876-BF1B-5565F37040AE}" vid="{01DD30D7-813C-4279-9F0F-A02820E360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Props1.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3.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4.xml><?xml version="1.0" encoding="utf-8"?>
<ds:datastoreItem xmlns:ds="http://schemas.openxmlformats.org/officeDocument/2006/customXml" ds:itemID="{226A1386-9537-4EA6-B9A3-FB7D154FAC23}">
  <ds:schemaRefs>
    <ds:schemaRef ds:uri="http://purl.org/dc/terms/"/>
    <ds:schemaRef ds:uri="http://schemas.openxmlformats.org/package/2006/metadata/core-properties"/>
    <ds:schemaRef ds:uri="http://purl.org/dc/dcmitype/"/>
    <ds:schemaRef ds:uri="a340cd5a-8d85-4c94-8b3b-dcb04460a05d"/>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mn-mdh-powerpoint</Template>
  <TotalTime>4226</TotalTime>
  <Words>10535</Words>
  <Application>Microsoft Office PowerPoint</Application>
  <PresentationFormat>Widescreen</PresentationFormat>
  <Paragraphs>937</Paragraphs>
  <Slides>69</Slides>
  <Notes>68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ＭＳ Ｐゴシック</vt:lpstr>
      <vt:lpstr>Arial</vt:lpstr>
      <vt:lpstr>Calibri</vt:lpstr>
      <vt:lpstr>Calibri Light</vt:lpstr>
      <vt:lpstr>NeueHaasGroteskText Std</vt:lpstr>
      <vt:lpstr>Symbol</vt:lpstr>
      <vt:lpstr>Times New Roman</vt:lpstr>
      <vt:lpstr>Trade Gothic LT Std</vt:lpstr>
      <vt:lpstr>Wingdings</vt:lpstr>
      <vt:lpstr>MN.IT</vt:lpstr>
      <vt:lpstr>WATER QUALITY AND QUANTITY</vt:lpstr>
      <vt:lpstr>NOTICE</vt:lpstr>
      <vt:lpstr>OUTLINE</vt:lpstr>
      <vt:lpstr>Water Cycle</vt:lpstr>
      <vt:lpstr>MINNESOTA: A LAND OF WATER</vt:lpstr>
      <vt:lpstr>HYDROLOGIC CYCLE</vt:lpstr>
      <vt:lpstr>TOTAL WATER USE IN MINNESOTA</vt:lpstr>
      <vt:lpstr>WATER USE BY CATEGORY</vt:lpstr>
      <vt:lpstr>78%  of Minnesotans rely on public water  (70% groundwater)</vt:lpstr>
      <vt:lpstr>WATER IS ESSENTIAL</vt:lpstr>
      <vt:lpstr>OUTLINE</vt:lpstr>
      <vt:lpstr>WEATHER VERSUS CLIMATE</vt:lpstr>
      <vt:lpstr>DEFINITIONS</vt:lpstr>
      <vt:lpstr>CLIMATE AND HEALTH ARE LINKED</vt:lpstr>
      <vt:lpstr>RISING TEMPERATURES</vt:lpstr>
      <vt:lpstr>CHANGING TEMPERATURES BY GEOGRAPHY AND SEASON</vt:lpstr>
      <vt:lpstr>ENVIRONMENTAL CHANGES</vt:lpstr>
      <vt:lpstr>PRECIPITATION INCREASES</vt:lpstr>
      <vt:lpstr>MORE EXTREME RAIN EVENTS</vt:lpstr>
      <vt:lpstr>PRECIPITATION CHANGES</vt:lpstr>
      <vt:lpstr>OUTLINE</vt:lpstr>
      <vt:lpstr>PUBLIC HEALTH ISSUES: INCREASES IN WATER</vt:lpstr>
      <vt:lpstr>PUBLIC HEALTH ISSUES: INCREASES IN WATER</vt:lpstr>
      <vt:lpstr>INCREASES IN WATER: PRECIPITATION CHANGES</vt:lpstr>
      <vt:lpstr>PUBLIC HEALTH ISSUES: INCREASES IN WATER</vt:lpstr>
      <vt:lpstr>PUBLIC HEALTH ISSUES: FLOODING</vt:lpstr>
      <vt:lpstr>PUBLIC HEALTH ISSUES: FLOODING</vt:lpstr>
      <vt:lpstr>PUBLIC HEALTH ISSUES: FLOODING</vt:lpstr>
      <vt:lpstr>PUBLIC HEALTH ISSUES: FLOODING</vt:lpstr>
      <vt:lpstr>PUBLIC HEALTH ISSUES: FLOODING</vt:lpstr>
      <vt:lpstr>PUBLIC HEALTH ISSUES: FLOODING</vt:lpstr>
      <vt:lpstr>PUBLIC HEALTH ISSUES: INCREASES IN WATER</vt:lpstr>
      <vt:lpstr>PUBLIC HEALTH ISSUES: INCREASES IN WATER</vt:lpstr>
      <vt:lpstr>PUBLIC HEALTH ISSUES: INCREASES IN WATER</vt:lpstr>
      <vt:lpstr>PUBLIC HEALTH ISSUES: DECREASES IN WATER</vt:lpstr>
      <vt:lpstr>PUBLIC HEALTH ISSUES: DECREASES IN WATER</vt:lpstr>
      <vt:lpstr>PUBLIC HEALTH ISSUES: DECREASING LAKE LEVELS</vt:lpstr>
      <vt:lpstr>PUBLIC HEALTH ISSUES: GROUNDWATER</vt:lpstr>
      <vt:lpstr>PUBLIC HEALTH ISSUES: DROUGHT &amp; LOWER WATER LEVELS</vt:lpstr>
      <vt:lpstr>PUBLIC HEALTH ISSUES: INCREASES IN WATER TEMPERATURE</vt:lpstr>
      <vt:lpstr>PUBLIC HEALTH ISSUES: INCREASES IN WATER TEMPERATURE</vt:lpstr>
      <vt:lpstr>PUBLIC HEALTH ISSUES: INCREASES IN WATER TEMPERATURE</vt:lpstr>
      <vt:lpstr>PUBLIC HEALTH ISSUES: INCREASES IN WATER TEMPERATURE</vt:lpstr>
      <vt:lpstr>PUBLIC HEALTH ISSUES: INCREASES IN WATER TEMPERATURE</vt:lpstr>
      <vt:lpstr>OUTLINE</vt:lpstr>
      <vt:lpstr>STRATEGIES: PUBLIC HEALTH</vt:lpstr>
      <vt:lpstr>STRATEGIES: PUBLIC HEALTH</vt:lpstr>
      <vt:lpstr>STRATEGIES: PUBLIC HEALTH</vt:lpstr>
      <vt:lpstr>STRATEGIES: PUBLIC HEALTH</vt:lpstr>
      <vt:lpstr>STRATEGIES: PUBLIC HEALTH</vt:lpstr>
      <vt:lpstr>What can individuals do to address climate change? </vt:lpstr>
      <vt:lpstr>Energy</vt:lpstr>
      <vt:lpstr>Energy</vt:lpstr>
      <vt:lpstr>Transportation</vt:lpstr>
      <vt:lpstr>Transportation</vt:lpstr>
      <vt:lpstr>Agriculture</vt:lpstr>
      <vt:lpstr>Agriculture</vt:lpstr>
      <vt:lpstr>SUMMARY</vt:lpstr>
      <vt:lpstr>ACKNOWLEDGEMENTS</vt:lpstr>
      <vt:lpstr>Questions?</vt:lpstr>
      <vt:lpstr>REFERENCES: 1 of 7</vt:lpstr>
      <vt:lpstr>REFERENCES: 2 of 7</vt:lpstr>
      <vt:lpstr>REFERENCES: 3 of 7</vt:lpstr>
      <vt:lpstr>REFERENCES: 4 of 7</vt:lpstr>
      <vt:lpstr>REFERENCES: 5 of 7</vt:lpstr>
      <vt:lpstr>REFERENCES: 6 of 7</vt:lpstr>
      <vt:lpstr>REFERENCES: 7 of 7</vt:lpstr>
      <vt:lpstr>PHOTO AND IMAGE CREDITS: 1 of 2</vt:lpstr>
      <vt:lpstr>PHOTO AND IMAGE CREDITS: 2 of 2</vt:lpstr>
    </vt:vector>
  </TitlesOfParts>
  <Company>Minnesota Department of Health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and Health Training Module</dc:title>
  <dc:subject>Water Quality and Quantity</dc:subject>
  <dc:creator>MDH-EH-EIA</dc:creator>
  <cp:keywords>PowerPoint, Template</cp:keywords>
  <dc:description>Version 1.1, Released 8-2016</dc:description>
  <cp:lastModifiedBy>Resh, Micaela (MDH)</cp:lastModifiedBy>
  <cp:revision>220</cp:revision>
  <cp:lastPrinted>2018-02-14T17:48:07Z</cp:lastPrinted>
  <dcterms:created xsi:type="dcterms:W3CDTF">2017-05-08T15:53:05Z</dcterms:created>
  <dcterms:modified xsi:type="dcterms:W3CDTF">2018-06-12T21:32:37Z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